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  <p:sldMasterId id="2147483665" r:id="rId5"/>
    <p:sldMasterId id="2147483667" r:id="rId6"/>
  </p:sldMasterIdLst>
  <p:sldIdLst>
    <p:sldId id="264" r:id="rId7"/>
    <p:sldId id="257" r:id="rId8"/>
    <p:sldId id="258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76" r:id="rId22"/>
    <p:sldId id="281" r:id="rId23"/>
    <p:sldId id="282" r:id="rId24"/>
    <p:sldId id="283" r:id="rId25"/>
    <p:sldId id="284" r:id="rId26"/>
    <p:sldId id="279" r:id="rId27"/>
    <p:sldId id="280" r:id="rId28"/>
    <p:sldId id="265" r:id="rId29"/>
  </p:sldIdLst>
  <p:sldSz cx="20320000" cy="11431588"/>
  <p:notesSz cx="6858000" cy="9144000"/>
  <p:embeddedFontLst>
    <p:embeddedFont>
      <p:font typeface="Titillium Web Light" panose="020B0604020202020204" charset="0"/>
      <p:regular r:id="rId30"/>
      <p:italic r:id="rId31"/>
    </p:embeddedFont>
    <p:embeddedFont>
      <p:font typeface="Titillium Web" panose="020B0604020202020204" charset="0"/>
      <p:regular r:id="rId32"/>
      <p:bold r:id="rId33"/>
      <p:italic r:id="rId34"/>
      <p:boldItalic r:id="rId35"/>
    </p:embeddedFont>
    <p:embeddedFont>
      <p:font typeface="Exo" panose="020B0604020202020204" charset="0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</p:embeddedFontLst>
  <p:defaultTextStyle>
    <a:defPPr>
      <a:defRPr lang="es-ES"/>
    </a:defPPr>
    <a:lvl1pPr marL="0" algn="l" defTabSz="203207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1pPr>
    <a:lvl2pPr marL="1016036" algn="l" defTabSz="203207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2pPr>
    <a:lvl3pPr marL="2032071" algn="l" defTabSz="203207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3pPr>
    <a:lvl4pPr marL="3048107" algn="l" defTabSz="203207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4pPr>
    <a:lvl5pPr marL="4064142" algn="l" defTabSz="203207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5pPr>
    <a:lvl6pPr marL="5080178" algn="l" defTabSz="203207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6pPr>
    <a:lvl7pPr marL="6096213" algn="l" defTabSz="203207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7pPr>
    <a:lvl8pPr marL="7112249" algn="l" defTabSz="203207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8pPr>
    <a:lvl9pPr marL="8128284" algn="l" defTabSz="203207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01">
          <p15:clr>
            <a:srgbClr val="A4A3A4"/>
          </p15:clr>
        </p15:guide>
        <p15:guide id="2" pos="64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5766"/>
    <a:srgbClr val="2B77BC"/>
    <a:srgbClr val="B6E1F5"/>
    <a:srgbClr val="00A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6" autoAdjust="0"/>
    <p:restoredTop sz="94713" autoAdjust="0"/>
  </p:normalViewPr>
  <p:slideViewPr>
    <p:cSldViewPr>
      <p:cViewPr varScale="1">
        <p:scale>
          <a:sx n="64" d="100"/>
          <a:sy n="64" d="100"/>
        </p:scale>
        <p:origin x="648" y="78"/>
      </p:cViewPr>
      <p:guideLst>
        <p:guide orient="horz" pos="3601"/>
        <p:guide pos="64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font" Target="fonts/font10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font" Target="fonts/font5.fntdata"/><Relationship Id="rId42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font" Target="fonts/font7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2.fntdata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antilla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63256" y="457795"/>
            <a:ext cx="12745416" cy="64948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275766"/>
                </a:solidFill>
                <a:latin typeface="Titillium Web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s-ES" dirty="0"/>
          </a:p>
        </p:txBody>
      </p:sp>
      <p:sp>
        <p:nvSpPr>
          <p:cNvPr id="7" name="5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223200" y="2763466"/>
            <a:ext cx="12600000" cy="70632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s-ES" dirty="0"/>
          </a:p>
        </p:txBody>
      </p:sp>
      <p:sp>
        <p:nvSpPr>
          <p:cNvPr id="9" name="23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13256344" y="5499100"/>
            <a:ext cx="5903913" cy="1152525"/>
          </a:xfrm>
          <a:prstGeom prst="rect">
            <a:avLst/>
          </a:prstGeom>
        </p:spPr>
        <p:txBody>
          <a:bodyPr/>
          <a:lstStyle>
            <a:lvl1pPr marL="0">
              <a:buFontTx/>
              <a:buNone/>
              <a:defRPr sz="2800" b="1">
                <a:solidFill>
                  <a:srgbClr val="275766"/>
                </a:solidFill>
                <a:latin typeface="Titillium Web" pitchFamily="2" charset="0"/>
              </a:defRPr>
            </a:lvl1pPr>
            <a:lvl2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2pPr>
            <a:lvl3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3pPr>
            <a:lvl4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4pPr>
            <a:lvl5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5pPr>
          </a:lstStyle>
          <a:p>
            <a:r>
              <a:rPr lang="es-ES" sz="2800" b="1" dirty="0" err="1">
                <a:solidFill>
                  <a:srgbClr val="275766"/>
                </a:solidFill>
                <a:latin typeface="Titillium Web" pitchFamily="2" charset="0"/>
              </a:rPr>
              <a:t>Terrain</a:t>
            </a:r>
            <a:r>
              <a:rPr lang="es-ES" sz="2800" b="1" dirty="0">
                <a:solidFill>
                  <a:srgbClr val="275766"/>
                </a:solidFill>
                <a:latin typeface="Titillium Web" pitchFamily="2" charset="0"/>
              </a:rPr>
              <a:t> </a:t>
            </a:r>
            <a:r>
              <a:rPr lang="es-ES" sz="2800" b="1" dirty="0" err="1">
                <a:solidFill>
                  <a:srgbClr val="275766"/>
                </a:solidFill>
                <a:latin typeface="Titillium Web" pitchFamily="2" charset="0"/>
              </a:rPr>
              <a:t>elevation</a:t>
            </a:r>
            <a:r>
              <a:rPr lang="es-ES" sz="2800" b="1" dirty="0">
                <a:solidFill>
                  <a:srgbClr val="275766"/>
                </a:solidFill>
                <a:latin typeface="Titillium Web" pitchFamily="2" charset="0"/>
              </a:rPr>
              <a:t> </a:t>
            </a:r>
            <a:r>
              <a:rPr lang="es-ES" sz="2800" b="1" dirty="0" err="1">
                <a:solidFill>
                  <a:srgbClr val="275766"/>
                </a:solidFill>
                <a:latin typeface="Titillium Web" pitchFamily="2" charset="0"/>
              </a:rPr>
              <a:t>determined</a:t>
            </a:r>
            <a:r>
              <a:rPr lang="es-ES" sz="2800" b="1" dirty="0">
                <a:solidFill>
                  <a:srgbClr val="275766"/>
                </a:solidFill>
                <a:latin typeface="Titillium Web" pitchFamily="2" charset="0"/>
              </a:rPr>
              <a:t> </a:t>
            </a:r>
            <a:r>
              <a:rPr lang="es-ES" sz="2800" b="1" dirty="0" err="1">
                <a:solidFill>
                  <a:srgbClr val="275766"/>
                </a:solidFill>
                <a:latin typeface="Titillium Web" pitchFamily="2" charset="0"/>
              </a:rPr>
              <a:t>from</a:t>
            </a:r>
            <a:r>
              <a:rPr lang="es-ES" sz="2800" b="1" dirty="0">
                <a:solidFill>
                  <a:srgbClr val="275766"/>
                </a:solidFill>
                <a:latin typeface="Titillium Web" pitchFamily="2" charset="0"/>
              </a:rPr>
              <a:t> position and radar </a:t>
            </a:r>
            <a:r>
              <a:rPr lang="es-ES" sz="2800" b="1" dirty="0" err="1">
                <a:solidFill>
                  <a:srgbClr val="275766"/>
                </a:solidFill>
                <a:latin typeface="Titillium Web" pitchFamily="2" charset="0"/>
              </a:rPr>
              <a:t>altitude</a:t>
            </a:r>
            <a:endParaRPr lang="es-ES" sz="28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sp>
        <p:nvSpPr>
          <p:cNvPr id="10" name="25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13255625" y="6940550"/>
            <a:ext cx="5976938" cy="3407595"/>
          </a:xfrm>
          <a:prstGeom prst="rect">
            <a:avLst/>
          </a:prstGeom>
          <a:noFill/>
        </p:spPr>
        <p:txBody>
          <a:bodyPr lIns="90000" tIns="46800" rIns="810000" bIns="46800" anchor="t" anchorCtr="0">
            <a:spAutoFit/>
          </a:bodyPr>
          <a:lstStyle>
            <a:lvl1pPr marL="0">
              <a:buFontTx/>
              <a:buNone/>
              <a:defRPr sz="1800">
                <a:latin typeface="Exo" pitchFamily="2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s-ES" sz="1600" dirty="0" err="1">
                <a:latin typeface="Exo" pitchFamily="2" charset="0"/>
              </a:rPr>
              <a:t>Lorem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ipsum</a:t>
            </a:r>
            <a:r>
              <a:rPr lang="es-ES" sz="1600" dirty="0">
                <a:latin typeface="Exo" pitchFamily="2" charset="0"/>
              </a:rPr>
              <a:t> dolor </a:t>
            </a:r>
            <a:r>
              <a:rPr lang="es-ES" sz="1600" dirty="0" err="1">
                <a:latin typeface="Exo" pitchFamily="2" charset="0"/>
              </a:rPr>
              <a:t>sit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amet</a:t>
            </a:r>
            <a:r>
              <a:rPr lang="es-ES" sz="1600" dirty="0">
                <a:latin typeface="Exo" pitchFamily="2" charset="0"/>
              </a:rPr>
              <a:t>, </a:t>
            </a:r>
            <a:r>
              <a:rPr lang="es-ES" sz="1600" dirty="0" err="1">
                <a:latin typeface="Exo" pitchFamily="2" charset="0"/>
              </a:rPr>
              <a:t>consectetur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adipiscing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elit</a:t>
            </a:r>
            <a:r>
              <a:rPr lang="es-ES" sz="1600" dirty="0">
                <a:latin typeface="Exo" pitchFamily="2" charset="0"/>
              </a:rPr>
              <a:t>, sed do </a:t>
            </a:r>
            <a:r>
              <a:rPr lang="es-ES" sz="1600" dirty="0" err="1">
                <a:latin typeface="Exo" pitchFamily="2" charset="0"/>
              </a:rPr>
              <a:t>eiusmod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tempor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incididunt</a:t>
            </a:r>
            <a:r>
              <a:rPr lang="es-ES" sz="1600" dirty="0">
                <a:latin typeface="Exo" pitchFamily="2" charset="0"/>
              </a:rPr>
              <a:t> ut labore et </a:t>
            </a:r>
            <a:r>
              <a:rPr lang="es-ES" sz="1600" dirty="0" err="1">
                <a:latin typeface="Exo" pitchFamily="2" charset="0"/>
              </a:rPr>
              <a:t>dolore</a:t>
            </a:r>
            <a:r>
              <a:rPr lang="es-ES" sz="1600" dirty="0">
                <a:latin typeface="Exo" pitchFamily="2" charset="0"/>
              </a:rPr>
              <a:t> magna </a:t>
            </a:r>
            <a:r>
              <a:rPr lang="es-ES" sz="1600" dirty="0" err="1">
                <a:latin typeface="Exo" pitchFamily="2" charset="0"/>
              </a:rPr>
              <a:t>aliqua</a:t>
            </a:r>
            <a:r>
              <a:rPr lang="es-ES" sz="1600" dirty="0">
                <a:latin typeface="Exo" pitchFamily="2" charset="0"/>
              </a:rPr>
              <a:t>. Ut </a:t>
            </a:r>
            <a:r>
              <a:rPr lang="es-ES" sz="1600" dirty="0" err="1">
                <a:latin typeface="Exo" pitchFamily="2" charset="0"/>
              </a:rPr>
              <a:t>enim</a:t>
            </a:r>
            <a:r>
              <a:rPr lang="es-ES" sz="1600" dirty="0">
                <a:latin typeface="Exo" pitchFamily="2" charset="0"/>
              </a:rPr>
              <a:t> ad </a:t>
            </a:r>
            <a:r>
              <a:rPr lang="es-ES" sz="1600" dirty="0" err="1">
                <a:latin typeface="Exo" pitchFamily="2" charset="0"/>
              </a:rPr>
              <a:t>minim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veniam</a:t>
            </a:r>
            <a:r>
              <a:rPr lang="es-ES" sz="1600" dirty="0">
                <a:latin typeface="Exo" pitchFamily="2" charset="0"/>
              </a:rPr>
              <a:t>, </a:t>
            </a:r>
            <a:r>
              <a:rPr lang="es-ES" sz="1600" dirty="0" err="1">
                <a:latin typeface="Exo" pitchFamily="2" charset="0"/>
              </a:rPr>
              <a:t>quis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nostrud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exercitation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ullamco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laboris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nisi</a:t>
            </a:r>
            <a:r>
              <a:rPr lang="es-ES" sz="1600" dirty="0">
                <a:latin typeface="Exo" pitchFamily="2" charset="0"/>
              </a:rPr>
              <a:t> ut </a:t>
            </a:r>
            <a:r>
              <a:rPr lang="es-ES" sz="1600" dirty="0" err="1">
                <a:latin typeface="Exo" pitchFamily="2" charset="0"/>
              </a:rPr>
              <a:t>aliquip</a:t>
            </a:r>
            <a:r>
              <a:rPr lang="es-ES" sz="1600" dirty="0">
                <a:latin typeface="Exo" pitchFamily="2" charset="0"/>
              </a:rPr>
              <a:t> ex </a:t>
            </a:r>
            <a:r>
              <a:rPr lang="es-ES" sz="1600" dirty="0" err="1">
                <a:latin typeface="Exo" pitchFamily="2" charset="0"/>
              </a:rPr>
              <a:t>ea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commodo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consequat</a:t>
            </a:r>
            <a:r>
              <a:rPr lang="es-ES" sz="1600" dirty="0">
                <a:latin typeface="Exo" pitchFamily="2" charset="0"/>
              </a:rPr>
              <a:t>. </a:t>
            </a:r>
            <a:r>
              <a:rPr lang="es-ES" sz="1600" dirty="0" err="1">
                <a:latin typeface="Exo" pitchFamily="2" charset="0"/>
              </a:rPr>
              <a:t>Duis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aute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irure</a:t>
            </a:r>
            <a:r>
              <a:rPr lang="es-ES" sz="1600" dirty="0">
                <a:latin typeface="Exo" pitchFamily="2" charset="0"/>
              </a:rPr>
              <a:t> dolor in </a:t>
            </a:r>
            <a:r>
              <a:rPr lang="es-ES" sz="1600" dirty="0" err="1">
                <a:latin typeface="Exo" pitchFamily="2" charset="0"/>
              </a:rPr>
              <a:t>reprehenderit</a:t>
            </a:r>
            <a:r>
              <a:rPr lang="es-ES" sz="1600" dirty="0">
                <a:latin typeface="Exo" pitchFamily="2" charset="0"/>
              </a:rPr>
              <a:t> in </a:t>
            </a:r>
            <a:r>
              <a:rPr lang="es-ES" sz="1600" dirty="0" err="1">
                <a:latin typeface="Exo" pitchFamily="2" charset="0"/>
              </a:rPr>
              <a:t>voluptate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velit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esse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cillum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dolore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eu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fugiat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nulla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pariatur</a:t>
            </a:r>
            <a:r>
              <a:rPr lang="es-ES" sz="1600" dirty="0">
                <a:latin typeface="Exo" pitchFamily="2" charset="0"/>
              </a:rPr>
              <a:t>. </a:t>
            </a:r>
            <a:r>
              <a:rPr lang="es-ES" sz="1600" dirty="0" err="1">
                <a:latin typeface="Exo" pitchFamily="2" charset="0"/>
              </a:rPr>
              <a:t>Excepteur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sint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occaecat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cupidatat</a:t>
            </a:r>
            <a:r>
              <a:rPr lang="es-ES" sz="1600" dirty="0">
                <a:latin typeface="Exo" pitchFamily="2" charset="0"/>
              </a:rPr>
              <a:t> non </a:t>
            </a:r>
            <a:r>
              <a:rPr lang="es-ES" sz="1600" dirty="0" err="1">
                <a:latin typeface="Exo" pitchFamily="2" charset="0"/>
              </a:rPr>
              <a:t>proident</a:t>
            </a:r>
            <a:r>
              <a:rPr lang="es-ES" sz="1600" dirty="0">
                <a:latin typeface="Exo" pitchFamily="2" charset="0"/>
              </a:rPr>
              <a:t>, </a:t>
            </a:r>
            <a:r>
              <a:rPr lang="es-ES" sz="1600" dirty="0" err="1">
                <a:latin typeface="Exo" pitchFamily="2" charset="0"/>
              </a:rPr>
              <a:t>sunt</a:t>
            </a:r>
            <a:r>
              <a:rPr lang="es-ES" sz="1600" dirty="0">
                <a:latin typeface="Exo" pitchFamily="2" charset="0"/>
              </a:rPr>
              <a:t> in culpa </a:t>
            </a:r>
            <a:r>
              <a:rPr lang="es-ES" sz="1600" dirty="0" err="1">
                <a:latin typeface="Exo" pitchFamily="2" charset="0"/>
              </a:rPr>
              <a:t>qui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officia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deserunt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mollit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anim</a:t>
            </a:r>
            <a:r>
              <a:rPr lang="es-ES" sz="1600" dirty="0">
                <a:latin typeface="Exo" pitchFamily="2" charset="0"/>
              </a:rPr>
              <a:t> id </a:t>
            </a:r>
            <a:r>
              <a:rPr lang="es-ES" sz="1600" dirty="0" err="1">
                <a:latin typeface="Exo" pitchFamily="2" charset="0"/>
              </a:rPr>
              <a:t>est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laborum</a:t>
            </a:r>
            <a:endParaRPr lang="es-ES" sz="1600" dirty="0">
              <a:latin typeface="Exo" pitchFamily="2" charset="0"/>
            </a:endParaRPr>
          </a:p>
        </p:txBody>
      </p:sp>
      <p:sp>
        <p:nvSpPr>
          <p:cNvPr id="11" name="23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13256344" y="2907482"/>
            <a:ext cx="5904656" cy="2160240"/>
          </a:xfrm>
          <a:prstGeom prst="rect">
            <a:avLst/>
          </a:prstGeom>
        </p:spPr>
        <p:txBody>
          <a:bodyPr/>
          <a:lstStyle>
            <a:lvl1pPr marL="0">
              <a:buFontTx/>
              <a:buNone/>
              <a:defRPr sz="5400" b="0">
                <a:solidFill>
                  <a:srgbClr val="00A6BA"/>
                </a:solidFill>
                <a:latin typeface="Titillium Web" pitchFamily="2" charset="0"/>
              </a:defRPr>
            </a:lvl1pPr>
            <a:lvl2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2pPr>
            <a:lvl3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3pPr>
            <a:lvl4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4pPr>
            <a:lvl5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5pPr>
          </a:lstStyle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Sobre </a:t>
            </a:r>
            <a:r>
              <a:rPr lang="es-ES" sz="6000" dirty="0">
                <a:solidFill>
                  <a:srgbClr val="00A6BA"/>
                </a:solidFill>
                <a:latin typeface="Titillium Web Light" pitchFamily="2" charset="0"/>
              </a:rPr>
              <a:t>nuestro</a:t>
            </a:r>
            <a:endParaRPr lang="es-ES" sz="5400" dirty="0">
              <a:solidFill>
                <a:srgbClr val="00A6BA"/>
              </a:solidFill>
              <a:latin typeface="Titillium Web Light" pitchFamily="2" charset="0"/>
            </a:endParaRPr>
          </a:p>
          <a:p>
            <a:r>
              <a:rPr lang="es-ES" sz="5400" b="1" dirty="0">
                <a:solidFill>
                  <a:srgbClr val="275766"/>
                </a:solidFill>
                <a:latin typeface="Titillium Web" pitchFamily="2" charset="0"/>
              </a:rPr>
              <a:t>Proceso de trabajo</a:t>
            </a:r>
          </a:p>
        </p:txBody>
      </p:sp>
      <p:sp>
        <p:nvSpPr>
          <p:cNvPr id="12" name="28 Marcador de posición de imagen"/>
          <p:cNvSpPr>
            <a:spLocks noGrp="1"/>
          </p:cNvSpPr>
          <p:nvPr>
            <p:ph type="pic" sz="quarter" idx="15"/>
          </p:nvPr>
        </p:nvSpPr>
        <p:spPr>
          <a:xfrm>
            <a:off x="8215313" y="7227888"/>
            <a:ext cx="4608512" cy="331311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till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63256" y="457795"/>
            <a:ext cx="12745416" cy="64948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275766"/>
                </a:solidFill>
                <a:latin typeface="Titillium Web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s-ES" dirty="0"/>
          </a:p>
        </p:txBody>
      </p:sp>
      <p:sp>
        <p:nvSpPr>
          <p:cNvPr id="7" name="5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438920" y="3627562"/>
            <a:ext cx="10153128" cy="576064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s-ES" dirty="0"/>
          </a:p>
        </p:txBody>
      </p:sp>
      <p:sp>
        <p:nvSpPr>
          <p:cNvPr id="10" name="25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11024096" y="5139730"/>
            <a:ext cx="8208467" cy="3030702"/>
          </a:xfrm>
          <a:prstGeom prst="rect">
            <a:avLst/>
          </a:prstGeom>
          <a:noFill/>
        </p:spPr>
        <p:txBody>
          <a:bodyPr wrap="square" lIns="90000" tIns="46800" rIns="90000" bIns="46800" anchor="t" anchorCtr="0">
            <a:spAutoFit/>
          </a:bodyPr>
          <a:lstStyle>
            <a:lvl1pPr marL="0" algn="r">
              <a:lnSpc>
                <a:spcPct val="100000"/>
              </a:lnSpc>
              <a:buFont typeface="Arial" pitchFamily="34" charset="0"/>
              <a:buNone/>
              <a:defRPr sz="1600">
                <a:latin typeface="Exo" pitchFamily="2" charset="0"/>
              </a:defRPr>
            </a:lvl1pPr>
          </a:lstStyle>
          <a:p>
            <a:pPr algn="r"/>
            <a:r>
              <a:rPr lang="es-ES" sz="1800" dirty="0" err="1">
                <a:latin typeface="Titillium Web" pitchFamily="2" charset="0"/>
              </a:rPr>
              <a:t>Lorem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ipsum</a:t>
            </a:r>
            <a:r>
              <a:rPr lang="es-ES" sz="1800" dirty="0">
                <a:latin typeface="Titillium Web" pitchFamily="2" charset="0"/>
              </a:rPr>
              <a:t> dolor </a:t>
            </a:r>
            <a:r>
              <a:rPr lang="es-ES" sz="1800" dirty="0" err="1">
                <a:latin typeface="Titillium Web" pitchFamily="2" charset="0"/>
              </a:rPr>
              <a:t>sit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amet</a:t>
            </a:r>
            <a:r>
              <a:rPr lang="es-ES" sz="1800" dirty="0">
                <a:latin typeface="Titillium Web" pitchFamily="2" charset="0"/>
              </a:rPr>
              <a:t>, </a:t>
            </a:r>
            <a:r>
              <a:rPr lang="es-ES" sz="1800" dirty="0" err="1">
                <a:latin typeface="Titillium Web" pitchFamily="2" charset="0"/>
              </a:rPr>
              <a:t>consectetur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adipiscing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elit</a:t>
            </a:r>
            <a:r>
              <a:rPr lang="es-ES" sz="1800" dirty="0">
                <a:latin typeface="Titillium Web" pitchFamily="2" charset="0"/>
              </a:rPr>
              <a:t>, sed do </a:t>
            </a:r>
            <a:r>
              <a:rPr lang="es-ES" sz="1800" dirty="0" err="1">
                <a:latin typeface="Titillium Web" pitchFamily="2" charset="0"/>
              </a:rPr>
              <a:t>eiusmod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tempor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incididunt</a:t>
            </a:r>
            <a:r>
              <a:rPr lang="es-ES" sz="1800" dirty="0">
                <a:latin typeface="Titillium Web" pitchFamily="2" charset="0"/>
              </a:rPr>
              <a:t> ut labore et </a:t>
            </a:r>
            <a:r>
              <a:rPr lang="es-ES" sz="1800" dirty="0" err="1">
                <a:latin typeface="Titillium Web" pitchFamily="2" charset="0"/>
              </a:rPr>
              <a:t>dolore</a:t>
            </a:r>
            <a:r>
              <a:rPr lang="es-ES" sz="1800" dirty="0">
                <a:latin typeface="Titillium Web" pitchFamily="2" charset="0"/>
              </a:rPr>
              <a:t> magna </a:t>
            </a:r>
            <a:r>
              <a:rPr lang="es-ES" sz="1800" dirty="0" err="1">
                <a:latin typeface="Titillium Web" pitchFamily="2" charset="0"/>
              </a:rPr>
              <a:t>aliqua</a:t>
            </a:r>
            <a:r>
              <a:rPr lang="es-ES" sz="1800" dirty="0">
                <a:latin typeface="Titillium Web" pitchFamily="2" charset="0"/>
              </a:rPr>
              <a:t>. Ut </a:t>
            </a:r>
            <a:r>
              <a:rPr lang="es-ES" sz="1800" dirty="0" err="1">
                <a:latin typeface="Titillium Web" pitchFamily="2" charset="0"/>
              </a:rPr>
              <a:t>enim</a:t>
            </a:r>
            <a:r>
              <a:rPr lang="es-ES" sz="1800" dirty="0">
                <a:latin typeface="Titillium Web" pitchFamily="2" charset="0"/>
              </a:rPr>
              <a:t> ad </a:t>
            </a:r>
            <a:r>
              <a:rPr lang="es-ES" sz="1800" dirty="0" err="1">
                <a:latin typeface="Titillium Web" pitchFamily="2" charset="0"/>
              </a:rPr>
              <a:t>minim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veniam</a:t>
            </a:r>
            <a:r>
              <a:rPr lang="es-ES" sz="1800" dirty="0">
                <a:latin typeface="Titillium Web" pitchFamily="2" charset="0"/>
              </a:rPr>
              <a:t>, </a:t>
            </a:r>
            <a:r>
              <a:rPr lang="es-ES" sz="1800" dirty="0" err="1">
                <a:latin typeface="Titillium Web" pitchFamily="2" charset="0"/>
              </a:rPr>
              <a:t>quis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nostrud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exercitation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ullamco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laboris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nisi</a:t>
            </a:r>
            <a:r>
              <a:rPr lang="es-ES" sz="1800" dirty="0">
                <a:latin typeface="Titillium Web" pitchFamily="2" charset="0"/>
              </a:rPr>
              <a:t> ut </a:t>
            </a:r>
            <a:r>
              <a:rPr lang="es-ES" sz="1800" dirty="0" err="1">
                <a:latin typeface="Titillium Web" pitchFamily="2" charset="0"/>
              </a:rPr>
              <a:t>aliquip</a:t>
            </a:r>
            <a:r>
              <a:rPr lang="es-ES" sz="1800" dirty="0">
                <a:latin typeface="Titillium Web" pitchFamily="2" charset="0"/>
              </a:rPr>
              <a:t> ex </a:t>
            </a:r>
            <a:r>
              <a:rPr lang="es-ES" sz="1800" dirty="0" err="1">
                <a:latin typeface="Titillium Web" pitchFamily="2" charset="0"/>
              </a:rPr>
              <a:t>ea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commodo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consequat</a:t>
            </a:r>
            <a:r>
              <a:rPr lang="es-ES" sz="1800" dirty="0">
                <a:latin typeface="Titillium Web" pitchFamily="2" charset="0"/>
              </a:rPr>
              <a:t>. </a:t>
            </a:r>
            <a:r>
              <a:rPr lang="es-ES" sz="1800" dirty="0" err="1">
                <a:latin typeface="Titillium Web" pitchFamily="2" charset="0"/>
              </a:rPr>
              <a:t>Duis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aute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irure</a:t>
            </a:r>
            <a:r>
              <a:rPr lang="es-ES" sz="1800" dirty="0">
                <a:latin typeface="Titillium Web" pitchFamily="2" charset="0"/>
              </a:rPr>
              <a:t> dolor in </a:t>
            </a:r>
            <a:r>
              <a:rPr lang="es-ES" sz="1800" dirty="0" err="1">
                <a:latin typeface="Titillium Web" pitchFamily="2" charset="0"/>
              </a:rPr>
              <a:t>reprehenderit</a:t>
            </a:r>
            <a:r>
              <a:rPr lang="es-ES" sz="1800" dirty="0">
                <a:latin typeface="Titillium Web" pitchFamily="2" charset="0"/>
              </a:rPr>
              <a:t> in </a:t>
            </a:r>
            <a:r>
              <a:rPr lang="es-ES" sz="1800" dirty="0" err="1">
                <a:latin typeface="Titillium Web" pitchFamily="2" charset="0"/>
              </a:rPr>
              <a:t>voluptate</a:t>
            </a:r>
            <a:endParaRPr lang="es-ES" sz="1800" dirty="0">
              <a:latin typeface="Titillium Web" pitchFamily="2" charset="0"/>
            </a:endParaRPr>
          </a:p>
          <a:p>
            <a:pPr algn="r"/>
            <a:endParaRPr lang="es-ES" sz="1800" dirty="0">
              <a:latin typeface="Titillium Web" pitchFamily="2" charset="0"/>
            </a:endParaRPr>
          </a:p>
          <a:p>
            <a:pPr algn="r"/>
            <a:r>
              <a:rPr lang="es-ES" sz="1800" dirty="0" err="1">
                <a:latin typeface="Titillium Web" pitchFamily="2" charset="0"/>
              </a:rPr>
              <a:t>Lorem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ipsum</a:t>
            </a:r>
            <a:r>
              <a:rPr lang="es-ES" sz="1800" dirty="0">
                <a:latin typeface="Titillium Web" pitchFamily="2" charset="0"/>
              </a:rPr>
              <a:t> dolor </a:t>
            </a:r>
            <a:r>
              <a:rPr lang="es-ES" sz="1800" dirty="0" err="1">
                <a:latin typeface="Titillium Web" pitchFamily="2" charset="0"/>
              </a:rPr>
              <a:t>sit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amet</a:t>
            </a:r>
            <a:r>
              <a:rPr lang="es-ES" sz="1800" dirty="0">
                <a:latin typeface="Titillium Web" pitchFamily="2" charset="0"/>
              </a:rPr>
              <a:t>, </a:t>
            </a:r>
            <a:r>
              <a:rPr lang="es-ES" sz="1800" dirty="0" err="1">
                <a:latin typeface="Titillium Web" pitchFamily="2" charset="0"/>
              </a:rPr>
              <a:t>consectetur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adipiscing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elit</a:t>
            </a:r>
            <a:r>
              <a:rPr lang="es-ES" sz="1800" dirty="0">
                <a:latin typeface="Titillium Web" pitchFamily="2" charset="0"/>
              </a:rPr>
              <a:t>, sed do </a:t>
            </a:r>
            <a:r>
              <a:rPr lang="es-ES" sz="1800" dirty="0" err="1">
                <a:latin typeface="Titillium Web" pitchFamily="2" charset="0"/>
              </a:rPr>
              <a:t>eiusmod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tempor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incididunt</a:t>
            </a:r>
            <a:r>
              <a:rPr lang="es-ES" sz="1800" dirty="0">
                <a:latin typeface="Titillium Web" pitchFamily="2" charset="0"/>
              </a:rPr>
              <a:t> ut labore et </a:t>
            </a:r>
            <a:r>
              <a:rPr lang="es-ES" sz="1800" dirty="0" err="1">
                <a:latin typeface="Titillium Web" pitchFamily="2" charset="0"/>
              </a:rPr>
              <a:t>dolore</a:t>
            </a:r>
            <a:r>
              <a:rPr lang="es-ES" sz="1800" dirty="0">
                <a:latin typeface="Titillium Web" pitchFamily="2" charset="0"/>
              </a:rPr>
              <a:t> magna </a:t>
            </a:r>
            <a:r>
              <a:rPr lang="es-ES" sz="1800" dirty="0" err="1">
                <a:latin typeface="Titillium Web" pitchFamily="2" charset="0"/>
              </a:rPr>
              <a:t>aliqua</a:t>
            </a:r>
            <a:r>
              <a:rPr lang="es-ES" sz="1800" dirty="0">
                <a:latin typeface="Titillium Web" pitchFamily="2" charset="0"/>
              </a:rPr>
              <a:t>. Ut </a:t>
            </a:r>
            <a:r>
              <a:rPr lang="es-ES" sz="1800" dirty="0" err="1">
                <a:latin typeface="Titillium Web" pitchFamily="2" charset="0"/>
              </a:rPr>
              <a:t>enim</a:t>
            </a:r>
            <a:r>
              <a:rPr lang="es-ES" sz="1800" dirty="0">
                <a:latin typeface="Titillium Web" pitchFamily="2" charset="0"/>
              </a:rPr>
              <a:t> ad </a:t>
            </a:r>
            <a:r>
              <a:rPr lang="es-ES" sz="1800" dirty="0" err="1">
                <a:latin typeface="Titillium Web" pitchFamily="2" charset="0"/>
              </a:rPr>
              <a:t>minim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veniam</a:t>
            </a:r>
            <a:r>
              <a:rPr lang="es-ES" sz="1800" dirty="0">
                <a:latin typeface="Titillium Web" pitchFamily="2" charset="0"/>
              </a:rPr>
              <a:t>, </a:t>
            </a:r>
            <a:r>
              <a:rPr lang="es-ES" sz="1800" dirty="0" err="1">
                <a:latin typeface="Titillium Web" pitchFamily="2" charset="0"/>
              </a:rPr>
              <a:t>quis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nostrud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exercitation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ullamco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laboris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nisi</a:t>
            </a:r>
            <a:r>
              <a:rPr lang="es-ES" sz="1800" dirty="0">
                <a:latin typeface="Titillium Web" pitchFamily="2" charset="0"/>
              </a:rPr>
              <a:t> ut </a:t>
            </a:r>
            <a:r>
              <a:rPr lang="es-ES" sz="1800" dirty="0" err="1">
                <a:latin typeface="Titillium Web" pitchFamily="2" charset="0"/>
              </a:rPr>
              <a:t>aliquip</a:t>
            </a:r>
            <a:r>
              <a:rPr lang="es-ES" sz="1800" dirty="0">
                <a:latin typeface="Titillium Web" pitchFamily="2" charset="0"/>
              </a:rPr>
              <a:t> ex </a:t>
            </a:r>
            <a:r>
              <a:rPr lang="es-ES" sz="1800" dirty="0" err="1">
                <a:latin typeface="Titillium Web" pitchFamily="2" charset="0"/>
              </a:rPr>
              <a:t>ea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commodo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consequat</a:t>
            </a:r>
            <a:r>
              <a:rPr lang="es-ES" sz="1800" dirty="0">
                <a:latin typeface="Titillium Web" pitchFamily="2" charset="0"/>
              </a:rPr>
              <a:t>. </a:t>
            </a:r>
            <a:r>
              <a:rPr lang="es-ES" sz="1800" dirty="0" err="1">
                <a:latin typeface="Titillium Web" pitchFamily="2" charset="0"/>
              </a:rPr>
              <a:t>Duis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aute</a:t>
            </a:r>
            <a:r>
              <a:rPr lang="es-ES" sz="1800" dirty="0">
                <a:latin typeface="Titillium Web" pitchFamily="2" charset="0"/>
              </a:rPr>
              <a:t> </a:t>
            </a:r>
            <a:r>
              <a:rPr lang="es-ES" sz="1800" dirty="0" err="1">
                <a:latin typeface="Titillium Web" pitchFamily="2" charset="0"/>
              </a:rPr>
              <a:t>irure</a:t>
            </a:r>
            <a:r>
              <a:rPr lang="es-ES" sz="1800" dirty="0">
                <a:latin typeface="Titillium Web" pitchFamily="2" charset="0"/>
              </a:rPr>
              <a:t> dolor in </a:t>
            </a:r>
            <a:r>
              <a:rPr lang="es-ES" sz="1800" dirty="0" err="1">
                <a:latin typeface="Titillium Web" pitchFamily="2" charset="0"/>
              </a:rPr>
              <a:t>reprehenderit</a:t>
            </a:r>
            <a:r>
              <a:rPr lang="es-ES" sz="1800" dirty="0">
                <a:latin typeface="Titillium Web" pitchFamily="2" charset="0"/>
              </a:rPr>
              <a:t> in </a:t>
            </a:r>
            <a:r>
              <a:rPr lang="es-ES" sz="1800" dirty="0" err="1">
                <a:latin typeface="Titillium Web" pitchFamily="2" charset="0"/>
              </a:rPr>
              <a:t>voluptate</a:t>
            </a:r>
            <a:endParaRPr lang="es-ES" sz="1800" dirty="0">
              <a:latin typeface="Titillium Web" pitchFamily="2" charset="0"/>
            </a:endParaRPr>
          </a:p>
          <a:p>
            <a:pPr algn="r"/>
            <a:endParaRPr lang="es-ES" sz="1800" dirty="0">
              <a:latin typeface="Titillium Web" pitchFamily="2" charset="0"/>
            </a:endParaRPr>
          </a:p>
        </p:txBody>
      </p:sp>
      <p:sp>
        <p:nvSpPr>
          <p:cNvPr id="11" name="23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13256344" y="2547442"/>
            <a:ext cx="5904656" cy="2160240"/>
          </a:xfrm>
          <a:prstGeom prst="rect">
            <a:avLst/>
          </a:prstGeom>
        </p:spPr>
        <p:txBody>
          <a:bodyPr/>
          <a:lstStyle>
            <a:lvl1pPr marL="0" algn="r">
              <a:buFontTx/>
              <a:buNone/>
              <a:defRPr sz="5400" b="0">
                <a:solidFill>
                  <a:srgbClr val="00A6BA"/>
                </a:solidFill>
                <a:latin typeface="Titillium Web" pitchFamily="2" charset="0"/>
              </a:defRPr>
            </a:lvl1pPr>
            <a:lvl2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2pPr>
            <a:lvl3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3pPr>
            <a:lvl4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4pPr>
            <a:lvl5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5pPr>
          </a:lstStyle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Sobre </a:t>
            </a:r>
            <a:r>
              <a:rPr lang="es-ES" sz="6000" dirty="0">
                <a:solidFill>
                  <a:srgbClr val="00A6BA"/>
                </a:solidFill>
                <a:latin typeface="Titillium Web Light" pitchFamily="2" charset="0"/>
              </a:rPr>
              <a:t>nuestro</a:t>
            </a:r>
            <a:endParaRPr lang="es-ES" sz="5400" dirty="0">
              <a:solidFill>
                <a:srgbClr val="00A6BA"/>
              </a:solidFill>
              <a:latin typeface="Titillium Web Light" pitchFamily="2" charset="0"/>
            </a:endParaRPr>
          </a:p>
          <a:p>
            <a:r>
              <a:rPr lang="es-ES" sz="5400" b="1" dirty="0">
                <a:solidFill>
                  <a:srgbClr val="275766"/>
                </a:solidFill>
                <a:latin typeface="Titillium Web" pitchFamily="2" charset="0"/>
              </a:rPr>
              <a:t>Proceso de trabajo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till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63256" y="457795"/>
            <a:ext cx="12745416" cy="64948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275766"/>
                </a:solidFill>
                <a:latin typeface="Titillium Web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s-ES" dirty="0"/>
          </a:p>
        </p:txBody>
      </p:sp>
      <p:sp>
        <p:nvSpPr>
          <p:cNvPr id="7" name="5 Marcador de posición de imagen"/>
          <p:cNvSpPr>
            <a:spLocks noGrp="1"/>
          </p:cNvSpPr>
          <p:nvPr>
            <p:ph type="pic" sz="quarter" idx="10"/>
          </p:nvPr>
        </p:nvSpPr>
        <p:spPr>
          <a:xfrm>
            <a:off x="223200" y="3339530"/>
            <a:ext cx="12600000" cy="6487136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s-ES" dirty="0"/>
          </a:p>
        </p:txBody>
      </p:sp>
      <p:sp>
        <p:nvSpPr>
          <p:cNvPr id="10" name="25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13255625" y="5307290"/>
            <a:ext cx="5976938" cy="1941173"/>
          </a:xfrm>
          <a:prstGeom prst="rect">
            <a:avLst/>
          </a:prstGeom>
          <a:noFill/>
        </p:spPr>
        <p:txBody>
          <a:bodyPr lIns="90000" tIns="46800" rIns="810000" bIns="46800" anchor="t" anchorCtr="0">
            <a:spAutoFit/>
          </a:bodyPr>
          <a:lstStyle>
            <a:lvl1pPr marL="0">
              <a:buFontTx/>
              <a:buNone/>
              <a:defRPr sz="1800">
                <a:latin typeface="Exo" pitchFamily="2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s-ES" sz="1600" dirty="0" err="1">
                <a:latin typeface="Exo" pitchFamily="2" charset="0"/>
              </a:rPr>
              <a:t>Lorem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ipsum</a:t>
            </a:r>
            <a:r>
              <a:rPr lang="es-ES" sz="1600" dirty="0">
                <a:latin typeface="Exo" pitchFamily="2" charset="0"/>
              </a:rPr>
              <a:t> dolor </a:t>
            </a:r>
            <a:r>
              <a:rPr lang="es-ES" sz="1600" dirty="0" err="1">
                <a:latin typeface="Exo" pitchFamily="2" charset="0"/>
              </a:rPr>
              <a:t>sit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amet</a:t>
            </a:r>
            <a:r>
              <a:rPr lang="es-ES" sz="1600" dirty="0">
                <a:latin typeface="Exo" pitchFamily="2" charset="0"/>
              </a:rPr>
              <a:t>, </a:t>
            </a:r>
            <a:r>
              <a:rPr lang="es-ES" sz="1600" dirty="0" err="1">
                <a:latin typeface="Exo" pitchFamily="2" charset="0"/>
              </a:rPr>
              <a:t>consectetur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adipiscing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elit</a:t>
            </a:r>
            <a:r>
              <a:rPr lang="es-ES" sz="1600" dirty="0">
                <a:latin typeface="Exo" pitchFamily="2" charset="0"/>
              </a:rPr>
              <a:t>, sed do </a:t>
            </a:r>
            <a:r>
              <a:rPr lang="es-ES" sz="1600" dirty="0" err="1">
                <a:latin typeface="Exo" pitchFamily="2" charset="0"/>
              </a:rPr>
              <a:t>eiusmod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tempor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incididunt</a:t>
            </a:r>
            <a:r>
              <a:rPr lang="es-ES" sz="1600" dirty="0">
                <a:latin typeface="Exo" pitchFamily="2" charset="0"/>
              </a:rPr>
              <a:t> ut labore et </a:t>
            </a:r>
            <a:r>
              <a:rPr lang="es-ES" sz="1600" dirty="0" err="1">
                <a:latin typeface="Exo" pitchFamily="2" charset="0"/>
              </a:rPr>
              <a:t>dolore</a:t>
            </a:r>
            <a:r>
              <a:rPr lang="es-ES" sz="1600" dirty="0">
                <a:latin typeface="Exo" pitchFamily="2" charset="0"/>
              </a:rPr>
              <a:t> magna </a:t>
            </a:r>
            <a:r>
              <a:rPr lang="es-ES" sz="1600" dirty="0" err="1">
                <a:latin typeface="Exo" pitchFamily="2" charset="0"/>
              </a:rPr>
              <a:t>aliqua</a:t>
            </a:r>
            <a:r>
              <a:rPr lang="es-ES" sz="1600" dirty="0">
                <a:latin typeface="Exo" pitchFamily="2" charset="0"/>
              </a:rPr>
              <a:t>. Ut </a:t>
            </a:r>
            <a:r>
              <a:rPr lang="es-ES" sz="1600" dirty="0" err="1">
                <a:latin typeface="Exo" pitchFamily="2" charset="0"/>
              </a:rPr>
              <a:t>enim</a:t>
            </a:r>
            <a:r>
              <a:rPr lang="es-ES" sz="1600" dirty="0">
                <a:latin typeface="Exo" pitchFamily="2" charset="0"/>
              </a:rPr>
              <a:t> ad </a:t>
            </a:r>
            <a:r>
              <a:rPr lang="es-ES" sz="1600" dirty="0" err="1">
                <a:latin typeface="Exo" pitchFamily="2" charset="0"/>
              </a:rPr>
              <a:t>minim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veniam</a:t>
            </a:r>
            <a:r>
              <a:rPr lang="es-ES" sz="1600" dirty="0">
                <a:latin typeface="Exo" pitchFamily="2" charset="0"/>
              </a:rPr>
              <a:t>, </a:t>
            </a:r>
            <a:r>
              <a:rPr lang="es-ES" sz="1600" dirty="0" err="1">
                <a:latin typeface="Exo" pitchFamily="2" charset="0"/>
              </a:rPr>
              <a:t>quis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nostrud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exercitation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ullamco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laboris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nisi</a:t>
            </a:r>
            <a:r>
              <a:rPr lang="es-ES" sz="1600" dirty="0">
                <a:latin typeface="Exo" pitchFamily="2" charset="0"/>
              </a:rPr>
              <a:t> ut </a:t>
            </a:r>
            <a:r>
              <a:rPr lang="es-ES" sz="1600" dirty="0" err="1">
                <a:latin typeface="Exo" pitchFamily="2" charset="0"/>
              </a:rPr>
              <a:t>aliquip</a:t>
            </a:r>
            <a:r>
              <a:rPr lang="es-ES" sz="1600" dirty="0">
                <a:latin typeface="Exo" pitchFamily="2" charset="0"/>
              </a:rPr>
              <a:t> ex </a:t>
            </a:r>
            <a:r>
              <a:rPr lang="es-ES" sz="1600" dirty="0" err="1">
                <a:latin typeface="Exo" pitchFamily="2" charset="0"/>
              </a:rPr>
              <a:t>ea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commodo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consequat</a:t>
            </a:r>
            <a:r>
              <a:rPr lang="es-ES" sz="1600" dirty="0">
                <a:latin typeface="Exo" pitchFamily="2" charset="0"/>
              </a:rPr>
              <a:t>.</a:t>
            </a:r>
          </a:p>
        </p:txBody>
      </p:sp>
      <p:sp>
        <p:nvSpPr>
          <p:cNvPr id="11" name="23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13256344" y="2907482"/>
            <a:ext cx="5904656" cy="2160240"/>
          </a:xfrm>
          <a:prstGeom prst="rect">
            <a:avLst/>
          </a:prstGeom>
        </p:spPr>
        <p:txBody>
          <a:bodyPr/>
          <a:lstStyle>
            <a:lvl1pPr marL="0">
              <a:buFontTx/>
              <a:buNone/>
              <a:defRPr sz="5400" b="0">
                <a:solidFill>
                  <a:srgbClr val="00A6BA"/>
                </a:solidFill>
                <a:latin typeface="Titillium Web" pitchFamily="2" charset="0"/>
              </a:defRPr>
            </a:lvl1pPr>
            <a:lvl2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2pPr>
            <a:lvl3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3pPr>
            <a:lvl4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4pPr>
            <a:lvl5pPr>
              <a:buFontTx/>
              <a:buNone/>
              <a:defRPr sz="2800" b="1">
                <a:solidFill>
                  <a:schemeClr val="tx2"/>
                </a:solidFill>
                <a:latin typeface="Titillium Web" pitchFamily="2" charset="0"/>
              </a:defRPr>
            </a:lvl5pPr>
          </a:lstStyle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Sobre </a:t>
            </a:r>
            <a:r>
              <a:rPr lang="es-ES" sz="6000" dirty="0">
                <a:solidFill>
                  <a:srgbClr val="00A6BA"/>
                </a:solidFill>
                <a:latin typeface="Titillium Web Light" pitchFamily="2" charset="0"/>
              </a:rPr>
              <a:t>nuestro</a:t>
            </a:r>
            <a:endParaRPr lang="es-ES" sz="5400" dirty="0">
              <a:solidFill>
                <a:srgbClr val="00A6BA"/>
              </a:solidFill>
              <a:latin typeface="Titillium Web Light" pitchFamily="2" charset="0"/>
            </a:endParaRPr>
          </a:p>
          <a:p>
            <a:r>
              <a:rPr lang="es-ES" sz="5400" b="1" dirty="0">
                <a:solidFill>
                  <a:srgbClr val="275766"/>
                </a:solidFill>
                <a:latin typeface="Titillium Web" pitchFamily="2" charset="0"/>
              </a:rPr>
              <a:t>Proceso de trabajo</a:t>
            </a:r>
          </a:p>
        </p:txBody>
      </p:sp>
      <p:sp>
        <p:nvSpPr>
          <p:cNvPr id="8" name="7 Elipse"/>
          <p:cNvSpPr/>
          <p:nvPr userDrawn="1"/>
        </p:nvSpPr>
        <p:spPr>
          <a:xfrm>
            <a:off x="12968312" y="5555923"/>
            <a:ext cx="111407" cy="1114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275766"/>
              </a:solidFill>
            </a:endParaRPr>
          </a:p>
        </p:txBody>
      </p:sp>
      <p:sp>
        <p:nvSpPr>
          <p:cNvPr id="13" name="25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13256344" y="7588002"/>
            <a:ext cx="5976938" cy="1941173"/>
          </a:xfrm>
          <a:prstGeom prst="rect">
            <a:avLst/>
          </a:prstGeom>
          <a:noFill/>
        </p:spPr>
        <p:txBody>
          <a:bodyPr lIns="90000" tIns="46800" rIns="810000" bIns="46800" anchor="t" anchorCtr="0">
            <a:spAutoFit/>
          </a:bodyPr>
          <a:lstStyle>
            <a:lvl1pPr marL="0">
              <a:buFontTx/>
              <a:buNone/>
              <a:defRPr sz="1800">
                <a:latin typeface="Exo" pitchFamily="2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s-ES" sz="1600" dirty="0" err="1">
                <a:latin typeface="Exo" pitchFamily="2" charset="0"/>
              </a:rPr>
              <a:t>Lorem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ipsum</a:t>
            </a:r>
            <a:r>
              <a:rPr lang="es-ES" sz="1600" dirty="0">
                <a:latin typeface="Exo" pitchFamily="2" charset="0"/>
              </a:rPr>
              <a:t> dolor </a:t>
            </a:r>
            <a:r>
              <a:rPr lang="es-ES" sz="1600" dirty="0" err="1">
                <a:latin typeface="Exo" pitchFamily="2" charset="0"/>
              </a:rPr>
              <a:t>sit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amet</a:t>
            </a:r>
            <a:r>
              <a:rPr lang="es-ES" sz="1600" dirty="0">
                <a:latin typeface="Exo" pitchFamily="2" charset="0"/>
              </a:rPr>
              <a:t>, </a:t>
            </a:r>
            <a:r>
              <a:rPr lang="es-ES" sz="1600" dirty="0" err="1">
                <a:latin typeface="Exo" pitchFamily="2" charset="0"/>
              </a:rPr>
              <a:t>consectetur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adipiscing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elit</a:t>
            </a:r>
            <a:r>
              <a:rPr lang="es-ES" sz="1600" dirty="0">
                <a:latin typeface="Exo" pitchFamily="2" charset="0"/>
              </a:rPr>
              <a:t>, sed do </a:t>
            </a:r>
            <a:r>
              <a:rPr lang="es-ES" sz="1600" dirty="0" err="1">
                <a:latin typeface="Exo" pitchFamily="2" charset="0"/>
              </a:rPr>
              <a:t>eiusmod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tempor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incididunt</a:t>
            </a:r>
            <a:r>
              <a:rPr lang="es-ES" sz="1600" dirty="0">
                <a:latin typeface="Exo" pitchFamily="2" charset="0"/>
              </a:rPr>
              <a:t> ut labore et </a:t>
            </a:r>
            <a:r>
              <a:rPr lang="es-ES" sz="1600" dirty="0" err="1">
                <a:latin typeface="Exo" pitchFamily="2" charset="0"/>
              </a:rPr>
              <a:t>dolore</a:t>
            </a:r>
            <a:r>
              <a:rPr lang="es-ES" sz="1600" dirty="0">
                <a:latin typeface="Exo" pitchFamily="2" charset="0"/>
              </a:rPr>
              <a:t> magna </a:t>
            </a:r>
            <a:r>
              <a:rPr lang="es-ES" sz="1600" dirty="0" err="1">
                <a:latin typeface="Exo" pitchFamily="2" charset="0"/>
              </a:rPr>
              <a:t>aliqua</a:t>
            </a:r>
            <a:r>
              <a:rPr lang="es-ES" sz="1600" dirty="0">
                <a:latin typeface="Exo" pitchFamily="2" charset="0"/>
              </a:rPr>
              <a:t>. Ut </a:t>
            </a:r>
            <a:r>
              <a:rPr lang="es-ES" sz="1600" dirty="0" err="1">
                <a:latin typeface="Exo" pitchFamily="2" charset="0"/>
              </a:rPr>
              <a:t>enim</a:t>
            </a:r>
            <a:r>
              <a:rPr lang="es-ES" sz="1600" dirty="0">
                <a:latin typeface="Exo" pitchFamily="2" charset="0"/>
              </a:rPr>
              <a:t> ad </a:t>
            </a:r>
            <a:r>
              <a:rPr lang="es-ES" sz="1600" dirty="0" err="1">
                <a:latin typeface="Exo" pitchFamily="2" charset="0"/>
              </a:rPr>
              <a:t>minim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veniam</a:t>
            </a:r>
            <a:r>
              <a:rPr lang="es-ES" sz="1600" dirty="0">
                <a:latin typeface="Exo" pitchFamily="2" charset="0"/>
              </a:rPr>
              <a:t>, </a:t>
            </a:r>
            <a:r>
              <a:rPr lang="es-ES" sz="1600" dirty="0" err="1">
                <a:latin typeface="Exo" pitchFamily="2" charset="0"/>
              </a:rPr>
              <a:t>quis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nostrud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exercitation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ullamco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laboris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nisi</a:t>
            </a:r>
            <a:r>
              <a:rPr lang="es-ES" sz="1600" dirty="0">
                <a:latin typeface="Exo" pitchFamily="2" charset="0"/>
              </a:rPr>
              <a:t> ut </a:t>
            </a:r>
            <a:r>
              <a:rPr lang="es-ES" sz="1600" dirty="0" err="1">
                <a:latin typeface="Exo" pitchFamily="2" charset="0"/>
              </a:rPr>
              <a:t>aliquip</a:t>
            </a:r>
            <a:r>
              <a:rPr lang="es-ES" sz="1600" dirty="0">
                <a:latin typeface="Exo" pitchFamily="2" charset="0"/>
              </a:rPr>
              <a:t> ex </a:t>
            </a:r>
            <a:r>
              <a:rPr lang="es-ES" sz="1600" dirty="0" err="1">
                <a:latin typeface="Exo" pitchFamily="2" charset="0"/>
              </a:rPr>
              <a:t>ea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commodo</a:t>
            </a:r>
            <a:r>
              <a:rPr lang="es-ES" sz="1600" dirty="0">
                <a:latin typeface="Exo" pitchFamily="2" charset="0"/>
              </a:rPr>
              <a:t> </a:t>
            </a:r>
            <a:r>
              <a:rPr lang="es-ES" sz="1600" dirty="0" err="1">
                <a:latin typeface="Exo" pitchFamily="2" charset="0"/>
              </a:rPr>
              <a:t>consequat</a:t>
            </a:r>
            <a:r>
              <a:rPr lang="es-ES" sz="1600" dirty="0">
                <a:latin typeface="Exo" pitchFamily="2" charset="0"/>
              </a:rPr>
              <a:t>.</a:t>
            </a:r>
          </a:p>
        </p:txBody>
      </p:sp>
      <p:sp>
        <p:nvSpPr>
          <p:cNvPr id="14" name="13 Elipse"/>
          <p:cNvSpPr/>
          <p:nvPr userDrawn="1"/>
        </p:nvSpPr>
        <p:spPr>
          <a:xfrm>
            <a:off x="12969031" y="7836635"/>
            <a:ext cx="111407" cy="1114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275766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genér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6199560" y="8020050"/>
            <a:ext cx="8496944" cy="1906588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200" b="1">
                <a:solidFill>
                  <a:srgbClr val="B6E1F5"/>
                </a:solidFill>
                <a:latin typeface="Titillium Web" pitchFamily="2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terre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6199560" y="8020050"/>
            <a:ext cx="8496944" cy="1906588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defRPr sz="3200" b="1">
                <a:solidFill>
                  <a:srgbClr val="B6E1F5"/>
                </a:solidFill>
                <a:latin typeface="Titillium Web" pitchFamily="2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LOGO SOLO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87200" y="316800"/>
            <a:ext cx="1126534" cy="810000"/>
          </a:xfrm>
          <a:prstGeom prst="rect">
            <a:avLst/>
          </a:prstGeom>
        </p:spPr>
      </p:pic>
      <p:pic>
        <p:nvPicPr>
          <p:cNvPr id="9" name="8 Imagen" descr="TEXTO CATEDRA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10" name="9 Imagen" descr="LINEA.png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pic>
        <p:nvPicPr>
          <p:cNvPr id="11" name="10 Imagen" descr="MARCA DE AGUA.png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9" r:id="rId2"/>
    <p:sldLayoutId id="2147483670" r:id="rId3"/>
  </p:sldLayoutIdLst>
  <p:txStyles>
    <p:titleStyle>
      <a:lvl1pPr algn="ctr" defTabSz="2139422" rtl="0" eaLnBrk="1" latinLnBrk="0" hangingPunct="1">
        <a:spcBef>
          <a:spcPct val="0"/>
        </a:spcBef>
        <a:buNone/>
        <a:defRPr sz="10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2283" indent="-802283" algn="l" defTabSz="2139422" rtl="0" eaLnBrk="1" latinLnBrk="0" hangingPunct="1">
        <a:spcBef>
          <a:spcPct val="20000"/>
        </a:spcBef>
        <a:buFont typeface="Arial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1pPr>
      <a:lvl2pPr marL="1738280" indent="-668569" algn="l" defTabSz="2139422" rtl="0" eaLnBrk="1" latinLnBrk="0" hangingPunct="1">
        <a:spcBef>
          <a:spcPct val="20000"/>
        </a:spcBef>
        <a:buFont typeface="Arial" pitchFamily="34" charset="0"/>
        <a:buChar char="–"/>
        <a:defRPr sz="6600" kern="1200">
          <a:solidFill>
            <a:schemeClr val="tx1"/>
          </a:solidFill>
          <a:latin typeface="+mn-lt"/>
          <a:ea typeface="+mn-ea"/>
          <a:cs typeface="+mn-cs"/>
        </a:defRPr>
      </a:lvl2pPr>
      <a:lvl3pPr marL="2674277" indent="-534855" algn="l" defTabSz="2139422" rtl="0" eaLnBrk="1" latinLnBrk="0" hangingPunct="1">
        <a:spcBef>
          <a:spcPct val="20000"/>
        </a:spcBef>
        <a:buFont typeface="Arial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3743988" indent="-534855" algn="l" defTabSz="2139422" rtl="0" eaLnBrk="1" latinLnBrk="0" hangingPunct="1">
        <a:spcBef>
          <a:spcPct val="20000"/>
        </a:spcBef>
        <a:buFont typeface="Arial" pitchFamily="34" charset="0"/>
        <a:buChar char="–"/>
        <a:defRPr sz="4700" kern="1200">
          <a:solidFill>
            <a:schemeClr val="tx1"/>
          </a:solidFill>
          <a:latin typeface="+mn-lt"/>
          <a:ea typeface="+mn-ea"/>
          <a:cs typeface="+mn-cs"/>
        </a:defRPr>
      </a:lvl4pPr>
      <a:lvl5pPr marL="4813699" indent="-534855" algn="l" defTabSz="2139422" rtl="0" eaLnBrk="1" latinLnBrk="0" hangingPunct="1">
        <a:spcBef>
          <a:spcPct val="20000"/>
        </a:spcBef>
        <a:buFont typeface="Arial" pitchFamily="34" charset="0"/>
        <a:buChar char="»"/>
        <a:defRPr sz="4700" kern="1200">
          <a:solidFill>
            <a:schemeClr val="tx1"/>
          </a:solidFill>
          <a:latin typeface="+mn-lt"/>
          <a:ea typeface="+mn-ea"/>
          <a:cs typeface="+mn-cs"/>
        </a:defRPr>
      </a:lvl5pPr>
      <a:lvl6pPr marL="5883410" indent="-534855" algn="l" defTabSz="2139422" rtl="0" eaLnBrk="1" latinLnBrk="0" hangingPunct="1">
        <a:spcBef>
          <a:spcPct val="20000"/>
        </a:spcBef>
        <a:buFont typeface="Arial" pitchFamily="34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6pPr>
      <a:lvl7pPr marL="6953120" indent="-534855" algn="l" defTabSz="2139422" rtl="0" eaLnBrk="1" latinLnBrk="0" hangingPunct="1">
        <a:spcBef>
          <a:spcPct val="20000"/>
        </a:spcBef>
        <a:buFont typeface="Arial" pitchFamily="34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7pPr>
      <a:lvl8pPr marL="8022831" indent="-534855" algn="l" defTabSz="2139422" rtl="0" eaLnBrk="1" latinLnBrk="0" hangingPunct="1">
        <a:spcBef>
          <a:spcPct val="20000"/>
        </a:spcBef>
        <a:buFont typeface="Arial" pitchFamily="34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8pPr>
      <a:lvl9pPr marL="9092542" indent="-534855" algn="l" defTabSz="2139422" rtl="0" eaLnBrk="1" latinLnBrk="0" hangingPunct="1">
        <a:spcBef>
          <a:spcPct val="20000"/>
        </a:spcBef>
        <a:buFont typeface="Arial" pitchFamily="34" charset="0"/>
        <a:buChar char="•"/>
        <a:defRPr sz="4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21394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69711" algn="l" defTabSz="21394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2139422" algn="l" defTabSz="21394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3209133" algn="l" defTabSz="21394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4pPr>
      <a:lvl5pPr marL="4278843" algn="l" defTabSz="21394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5pPr>
      <a:lvl6pPr marL="5348554" algn="l" defTabSz="21394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6pPr>
      <a:lvl7pPr marL="6418265" algn="l" defTabSz="21394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7pPr>
      <a:lvl8pPr marL="7487976" algn="l" defTabSz="21394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8pPr>
      <a:lvl9pPr marL="8557687" algn="l" defTabSz="2139422" rtl="0" eaLnBrk="1" latinLnBrk="0" hangingPunct="1">
        <a:defRPr sz="4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Recurso 7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015726" y="2808000"/>
            <a:ext cx="4655810" cy="417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Recurso 7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015726" y="2808000"/>
            <a:ext cx="4655810" cy="417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Desarrollo de software con IA generativa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¿Qué es </a:t>
            </a:r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ChatGPT</a:t>
            </a:r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?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424D9A-54BE-8D57-665C-2A997E6C5F9F}"/>
              </a:ext>
            </a:extLst>
          </p:cNvPr>
          <p:cNvGrpSpPr/>
          <p:nvPr/>
        </p:nvGrpSpPr>
        <p:grpSpPr>
          <a:xfrm>
            <a:off x="1211923" y="2896394"/>
            <a:ext cx="17879368" cy="1076257"/>
            <a:chOff x="1211924" y="3439209"/>
            <a:chExt cx="17824144" cy="1076257"/>
          </a:xfrm>
        </p:grpSpPr>
        <p:sp>
          <p:nvSpPr>
            <p:cNvPr id="14" name="13 CuadroTexto"/>
            <p:cNvSpPr txBox="1"/>
            <p:nvPr/>
          </p:nvSpPr>
          <p:spPr>
            <a:xfrm>
              <a:off x="1320800" y="3439209"/>
              <a:ext cx="17715268" cy="107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dirty="0">
                  <a:latin typeface="Exo" pitchFamily="2" charset="0"/>
                </a:rPr>
                <a:t>Lo más importante con </a:t>
              </a:r>
              <a:r>
                <a:rPr lang="es-ES" sz="2800" dirty="0" err="1">
                  <a:latin typeface="Exo" pitchFamily="2" charset="0"/>
                </a:rPr>
                <a:t>ChatGPT</a:t>
              </a:r>
              <a:r>
                <a:rPr lang="es-ES" sz="2800" dirty="0">
                  <a:latin typeface="Exo" pitchFamily="2" charset="0"/>
                </a:rPr>
                <a:t> es elegir </a:t>
              </a:r>
              <a:r>
                <a:rPr lang="es-ES" sz="2800" b="1" dirty="0" err="1">
                  <a:latin typeface="Exo" pitchFamily="2" charset="0"/>
                </a:rPr>
                <a:t>Prompts</a:t>
              </a:r>
              <a:r>
                <a:rPr lang="es-ES" sz="2800" b="1" dirty="0">
                  <a:latin typeface="Exo" pitchFamily="2" charset="0"/>
                </a:rPr>
                <a:t> Efectivos</a:t>
              </a:r>
              <a:r>
                <a:rPr lang="es-ES" sz="2800" dirty="0">
                  <a:latin typeface="Exo" pitchFamily="2" charset="0"/>
                </a:rPr>
                <a:t>: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5" name="14 Elipse"/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2214753" y="3695603"/>
            <a:ext cx="16876537" cy="3476914"/>
            <a:chOff x="1211924" y="3439209"/>
            <a:chExt cx="17824144" cy="4136819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4136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Iterar y Ajustar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No dudes en ajustar y refinar tus </a:t>
              </a:r>
              <a:r>
                <a:rPr lang="es-ES" sz="2000" dirty="0" err="1">
                  <a:latin typeface="Exo" pitchFamily="2" charset="0"/>
                </a:rPr>
                <a:t>prompts</a:t>
              </a:r>
              <a:r>
                <a:rPr lang="es-ES" sz="2000" dirty="0">
                  <a:latin typeface="Exo" pitchFamily="2" charset="0"/>
                </a:rPr>
                <a:t> según sea necesario.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La iteración puede mejorar significativamente la calidad de las respuestas.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987A368-15BA-63A4-1F78-FD0627E79D5C}"/>
              </a:ext>
            </a:extLst>
          </p:cNvPr>
          <p:cNvGrpSpPr/>
          <p:nvPr/>
        </p:nvGrpSpPr>
        <p:grpSpPr>
          <a:xfrm>
            <a:off x="2248843" y="5424609"/>
            <a:ext cx="16876537" cy="2553584"/>
            <a:chOff x="1211924" y="3439209"/>
            <a:chExt cx="17824144" cy="3038245"/>
          </a:xfrm>
        </p:grpSpPr>
        <p:sp>
          <p:nvSpPr>
            <p:cNvPr id="3" name="13 CuadroTexto">
              <a:extLst>
                <a:ext uri="{FF2B5EF4-FFF2-40B4-BE49-F238E27FC236}">
                  <a16:creationId xmlns:a16="http://schemas.microsoft.com/office/drawing/2014/main" id="{E218057A-4E3D-3690-FBE3-4E6C4339620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3038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Ejemplo de cómo NO hacerlo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i="1" dirty="0" err="1">
                  <a:latin typeface="Exo" pitchFamily="2" charset="0"/>
                </a:rPr>
                <a:t>Prompt</a:t>
              </a:r>
              <a:r>
                <a:rPr lang="es-ES" sz="2000" i="1" dirty="0">
                  <a:latin typeface="Exo" pitchFamily="2" charset="0"/>
                </a:rPr>
                <a:t> vago: </a:t>
              </a:r>
              <a:r>
                <a:rPr lang="es-ES" sz="2000" dirty="0">
                  <a:latin typeface="Exo" pitchFamily="2" charset="0"/>
                </a:rPr>
                <a:t>Háblame de la Revolución Industrial.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i="1" dirty="0">
                  <a:latin typeface="Exo" pitchFamily="2" charset="0"/>
                </a:rPr>
                <a:t>Pregunta abierta sin dirección: </a:t>
              </a:r>
              <a:r>
                <a:rPr lang="es-ES" sz="2000" dirty="0">
                  <a:latin typeface="Exo" pitchFamily="2" charset="0"/>
                </a:rPr>
                <a:t>Explícame cosas interesantes sobre la Revolución Industrial.</a:t>
              </a: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8" name="14 Elipse">
              <a:extLst>
                <a:ext uri="{FF2B5EF4-FFF2-40B4-BE49-F238E27FC236}">
                  <a16:creationId xmlns:a16="http://schemas.microsoft.com/office/drawing/2014/main" id="{97EE43EA-86BA-2CED-7DC2-BEE2E67C6760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9795CBD-5AB6-373D-FA22-17111ED5CE7D}"/>
              </a:ext>
            </a:extLst>
          </p:cNvPr>
          <p:cNvGrpSpPr/>
          <p:nvPr/>
        </p:nvGrpSpPr>
        <p:grpSpPr>
          <a:xfrm>
            <a:off x="2266296" y="7187150"/>
            <a:ext cx="16876537" cy="3753913"/>
            <a:chOff x="1211924" y="3439209"/>
            <a:chExt cx="17824144" cy="4466391"/>
          </a:xfrm>
        </p:grpSpPr>
        <p:sp>
          <p:nvSpPr>
            <p:cNvPr id="29" name="13 CuadroTexto">
              <a:extLst>
                <a:ext uri="{FF2B5EF4-FFF2-40B4-BE49-F238E27FC236}">
                  <a16:creationId xmlns:a16="http://schemas.microsoft.com/office/drawing/2014/main" id="{223451A2-441F-0D49-164E-045BE3E0FD8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4466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Ejemplo de cómo hacerlo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i="1" dirty="0">
                  <a:latin typeface="Exo" pitchFamily="2" charset="0"/>
                </a:rPr>
                <a:t>Pregunta específica: </a:t>
              </a:r>
              <a:r>
                <a:rPr lang="es-ES" sz="2000" dirty="0">
                  <a:latin typeface="Exo" pitchFamily="2" charset="0"/>
                </a:rPr>
                <a:t>Explícame cómo la Revolución Industrial afectó a las condiciones de vida de la clase trabajadora en el siglo XIX.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i="1" dirty="0">
                  <a:latin typeface="Exo" pitchFamily="2" charset="0"/>
                </a:rPr>
                <a:t>Dividir preguntas en subtemas: </a:t>
              </a:r>
              <a:r>
                <a:rPr lang="es-ES" sz="2000" dirty="0">
                  <a:latin typeface="Exo" pitchFamily="2" charset="0"/>
                </a:rPr>
                <a:t>Quisiera saber sobre los avances tecnológicos durante la Revolución Industrial y cómo impactaron en la vida diaria.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i="1" dirty="0">
                  <a:latin typeface="Exo" pitchFamily="2" charset="0"/>
                </a:rPr>
                <a:t>Solicitar una descripción general antes de detalles: ¿Puedes proporcionarme una visión general de la Revolución Industrial y luego profundizar en cómo afectó la economía?</a:t>
              </a:r>
              <a:endParaRPr lang="es-ES" sz="2800" b="1" dirty="0">
                <a:latin typeface="Exo" pitchFamily="2" charset="0"/>
              </a:endParaRP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30" name="14 Elipse">
              <a:extLst>
                <a:ext uri="{FF2B5EF4-FFF2-40B4-BE49-F238E27FC236}">
                  <a16:creationId xmlns:a16="http://schemas.microsoft.com/office/drawing/2014/main" id="{48BEDFE9-D2A7-0D49-96B8-565495779C23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386547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¿Qué es </a:t>
            </a:r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ChatGPT</a:t>
            </a:r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?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424D9A-54BE-8D57-665C-2A997E6C5F9F}"/>
              </a:ext>
            </a:extLst>
          </p:cNvPr>
          <p:cNvGrpSpPr/>
          <p:nvPr/>
        </p:nvGrpSpPr>
        <p:grpSpPr>
          <a:xfrm>
            <a:off x="1211923" y="2896394"/>
            <a:ext cx="17879368" cy="1076257"/>
            <a:chOff x="1211924" y="3439209"/>
            <a:chExt cx="17824144" cy="1076257"/>
          </a:xfrm>
        </p:grpSpPr>
        <p:sp>
          <p:nvSpPr>
            <p:cNvPr id="14" name="13 CuadroTexto"/>
            <p:cNvSpPr txBox="1"/>
            <p:nvPr/>
          </p:nvSpPr>
          <p:spPr>
            <a:xfrm>
              <a:off x="1320800" y="3439209"/>
              <a:ext cx="17715268" cy="107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dirty="0">
                  <a:latin typeface="Exo" pitchFamily="2" charset="0"/>
                </a:rPr>
                <a:t>Existen una serie de problemas comunes que suelen darse: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5" name="14 Elipse"/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2214753" y="3695603"/>
            <a:ext cx="16876537" cy="3476914"/>
            <a:chOff x="1211924" y="3439209"/>
            <a:chExt cx="17824144" cy="4136819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4136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Atención a la Ambigüedad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pt-BR" sz="2000" dirty="0">
                  <a:latin typeface="Exo" pitchFamily="2" charset="0"/>
                </a:rPr>
                <a:t>Evita preguntas ambiguas o mal definidas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Especifica claramente el contexto para obtener respuestas más precisas.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987A368-15BA-63A4-1F78-FD0627E79D5C}"/>
              </a:ext>
            </a:extLst>
          </p:cNvPr>
          <p:cNvGrpSpPr/>
          <p:nvPr/>
        </p:nvGrpSpPr>
        <p:grpSpPr>
          <a:xfrm>
            <a:off x="2248843" y="5424609"/>
            <a:ext cx="16876537" cy="2553584"/>
            <a:chOff x="1211924" y="3439209"/>
            <a:chExt cx="17824144" cy="3038245"/>
          </a:xfrm>
        </p:grpSpPr>
        <p:sp>
          <p:nvSpPr>
            <p:cNvPr id="3" name="13 CuadroTexto">
              <a:extLst>
                <a:ext uri="{FF2B5EF4-FFF2-40B4-BE49-F238E27FC236}">
                  <a16:creationId xmlns:a16="http://schemas.microsoft.com/office/drawing/2014/main" id="{E218057A-4E3D-3690-FBE3-4E6C4339620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3038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Ejemplo de cómo NO hacerlo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i="1" dirty="0">
                  <a:latin typeface="Exo" pitchFamily="2" charset="0"/>
                </a:rPr>
                <a:t>Ambigüedad en el contexto: </a:t>
              </a:r>
              <a:r>
                <a:rPr lang="es-ES" sz="2000" dirty="0">
                  <a:latin typeface="Exo" pitchFamily="2" charset="0"/>
                </a:rPr>
                <a:t>Cuéntame más sobre eso.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i="1" dirty="0">
                  <a:latin typeface="Exo" pitchFamily="2" charset="0"/>
                </a:rPr>
                <a:t>Ambigüedad en el tema: </a:t>
              </a:r>
              <a:r>
                <a:rPr lang="es-ES" sz="2000" dirty="0">
                  <a:latin typeface="Exo" pitchFamily="2" charset="0"/>
                </a:rPr>
                <a:t>Háblame de la historia.</a:t>
              </a: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8" name="14 Elipse">
              <a:extLst>
                <a:ext uri="{FF2B5EF4-FFF2-40B4-BE49-F238E27FC236}">
                  <a16:creationId xmlns:a16="http://schemas.microsoft.com/office/drawing/2014/main" id="{97EE43EA-86BA-2CED-7DC2-BEE2E67C6760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9795CBD-5AB6-373D-FA22-17111ED5CE7D}"/>
              </a:ext>
            </a:extLst>
          </p:cNvPr>
          <p:cNvGrpSpPr/>
          <p:nvPr/>
        </p:nvGrpSpPr>
        <p:grpSpPr>
          <a:xfrm>
            <a:off x="2266296" y="7187150"/>
            <a:ext cx="16876537" cy="1991635"/>
            <a:chOff x="1211924" y="3439209"/>
            <a:chExt cx="17824144" cy="2369640"/>
          </a:xfrm>
        </p:grpSpPr>
        <p:sp>
          <p:nvSpPr>
            <p:cNvPr id="29" name="13 CuadroTexto">
              <a:extLst>
                <a:ext uri="{FF2B5EF4-FFF2-40B4-BE49-F238E27FC236}">
                  <a16:creationId xmlns:a16="http://schemas.microsoft.com/office/drawing/2014/main" id="{223451A2-441F-0D49-164E-045BE3E0FD8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369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Ejemplo de cómo hacerlo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i="1" dirty="0">
                  <a:latin typeface="Exo" pitchFamily="2" charset="0"/>
                </a:rPr>
                <a:t>Solicitud de información específica: </a:t>
              </a:r>
              <a:r>
                <a:rPr lang="es-ES" sz="2000" dirty="0">
                  <a:latin typeface="Exo" pitchFamily="2" charset="0"/>
                </a:rPr>
                <a:t>¿Cuáles fueron las causas económicas de la Gran Depresión en Estados Unidos en la década de 1930?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i="1" dirty="0">
                  <a:latin typeface="Exo" pitchFamily="2" charset="0"/>
                </a:rPr>
                <a:t>Pregunta con detalles contextuales: </a:t>
              </a:r>
              <a:r>
                <a:rPr lang="es-ES" sz="2000" dirty="0">
                  <a:latin typeface="Exo" pitchFamily="2" charset="0"/>
                </a:rPr>
                <a:t>Explícame el proceso de fotosíntesis en las plantas, centrándote en el papel de la clorofila.</a:t>
              </a: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30" name="14 Elipse">
              <a:extLst>
                <a:ext uri="{FF2B5EF4-FFF2-40B4-BE49-F238E27FC236}">
                  <a16:creationId xmlns:a16="http://schemas.microsoft.com/office/drawing/2014/main" id="{48BEDFE9-D2A7-0D49-96B8-565495779C23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762264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¿Qué es </a:t>
            </a:r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ChatGPT</a:t>
            </a:r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?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424D9A-54BE-8D57-665C-2A997E6C5F9F}"/>
              </a:ext>
            </a:extLst>
          </p:cNvPr>
          <p:cNvGrpSpPr/>
          <p:nvPr/>
        </p:nvGrpSpPr>
        <p:grpSpPr>
          <a:xfrm>
            <a:off x="1211923" y="2896394"/>
            <a:ext cx="17879368" cy="1076257"/>
            <a:chOff x="1211924" y="3439209"/>
            <a:chExt cx="17824144" cy="1076257"/>
          </a:xfrm>
        </p:grpSpPr>
        <p:sp>
          <p:nvSpPr>
            <p:cNvPr id="14" name="13 CuadroTexto"/>
            <p:cNvSpPr txBox="1"/>
            <p:nvPr/>
          </p:nvSpPr>
          <p:spPr>
            <a:xfrm>
              <a:off x="1320800" y="3439209"/>
              <a:ext cx="17715268" cy="107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dirty="0">
                  <a:latin typeface="Exo" pitchFamily="2" charset="0"/>
                </a:rPr>
                <a:t>Existen una serie de problemas comunes que suelen darse: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5" name="14 Elipse"/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2214753" y="3695603"/>
            <a:ext cx="16876537" cy="3476914"/>
            <a:chOff x="1211924" y="3439209"/>
            <a:chExt cx="17824144" cy="4136819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4136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Manejar Información Errónea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Si recibes información incorrecta, corrige y aclara en el </a:t>
              </a:r>
              <a:r>
                <a:rPr lang="es-ES" sz="2000" dirty="0" err="1">
                  <a:latin typeface="Exo" pitchFamily="2" charset="0"/>
                </a:rPr>
                <a:t>prompt</a:t>
              </a:r>
              <a:r>
                <a:rPr lang="es-ES" sz="2000" dirty="0">
                  <a:latin typeface="Exo" pitchFamily="2" charset="0"/>
                </a:rPr>
                <a:t> de seguimiento.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 err="1">
                  <a:latin typeface="Exo" pitchFamily="2" charset="0"/>
                </a:rPr>
                <a:t>ChatGPT</a:t>
              </a:r>
              <a:r>
                <a:rPr lang="es-ES" sz="2000" dirty="0">
                  <a:latin typeface="Exo" pitchFamily="2" charset="0"/>
                </a:rPr>
                <a:t> aprende de la retroalimentación.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055229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79490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Notebook 1: </a:t>
            </a:r>
            <a:r>
              <a:rPr lang="es-ES" sz="5400" b="1" dirty="0">
                <a:solidFill>
                  <a:srgbClr val="275766"/>
                </a:solidFill>
                <a:latin typeface="Titillium Web" pitchFamily="2" charset="0"/>
              </a:rPr>
              <a:t>Aprendiendo a usar la API de </a:t>
            </a:r>
            <a:r>
              <a:rPr lang="es-ES" sz="5400" b="1" dirty="0" err="1">
                <a:solidFill>
                  <a:srgbClr val="275766"/>
                </a:solidFill>
                <a:latin typeface="Titillium Web" pitchFamily="2" charset="0"/>
              </a:rPr>
              <a:t>hugging</a:t>
            </a:r>
            <a:r>
              <a:rPr lang="es-ES" sz="5400" b="1" dirty="0">
                <a:solidFill>
                  <a:srgbClr val="275766"/>
                </a:solidFill>
                <a:latin typeface="Titillium Web" pitchFamily="2" charset="0"/>
              </a:rPr>
              <a:t> chat</a:t>
            </a:r>
          </a:p>
        </p:txBody>
      </p: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16244822" cy="56033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1194620" y="3047216"/>
            <a:ext cx="16876537" cy="3753913"/>
            <a:chOff x="1211924" y="3439209"/>
            <a:chExt cx="17824144" cy="4567214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4567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dirty="0">
                  <a:latin typeface="Exo" pitchFamily="2" charset="0"/>
                </a:rPr>
                <a:t>En este primer notebook, exploraremos el uso de la API de </a:t>
              </a:r>
              <a:r>
                <a:rPr lang="es-ES" sz="2800" dirty="0" err="1">
                  <a:latin typeface="Exo" pitchFamily="2" charset="0"/>
                </a:rPr>
                <a:t>HuggingChat</a:t>
              </a:r>
              <a:r>
                <a:rPr lang="es-ES" sz="2800" dirty="0">
                  <a:latin typeface="Exo" pitchFamily="2" charset="0"/>
                </a:rPr>
                <a:t> para aprovechar un </a:t>
              </a:r>
              <a:r>
                <a:rPr lang="es-ES" sz="2800" dirty="0" err="1">
                  <a:latin typeface="Exo" pitchFamily="2" charset="0"/>
                </a:rPr>
                <a:t>copilot</a:t>
              </a:r>
              <a:r>
                <a:rPr lang="es-ES" sz="2800" dirty="0">
                  <a:latin typeface="Exo" pitchFamily="2" charset="0"/>
                </a:rPr>
                <a:t> gratuito. </a:t>
              </a:r>
            </a:p>
            <a:p>
              <a:pPr algn="just">
                <a:lnSpc>
                  <a:spcPct val="150000"/>
                </a:lnSpc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987A368-15BA-63A4-1F78-FD0627E79D5C}"/>
              </a:ext>
            </a:extLst>
          </p:cNvPr>
          <p:cNvGrpSpPr/>
          <p:nvPr/>
        </p:nvGrpSpPr>
        <p:grpSpPr>
          <a:xfrm>
            <a:off x="1224613" y="4832865"/>
            <a:ext cx="16876537" cy="2368918"/>
            <a:chOff x="1211924" y="3439209"/>
            <a:chExt cx="17824144" cy="2818530"/>
          </a:xfrm>
        </p:grpSpPr>
        <p:sp>
          <p:nvSpPr>
            <p:cNvPr id="3" name="13 CuadroTexto">
              <a:extLst>
                <a:ext uri="{FF2B5EF4-FFF2-40B4-BE49-F238E27FC236}">
                  <a16:creationId xmlns:a16="http://schemas.microsoft.com/office/drawing/2014/main" id="{E218057A-4E3D-3690-FBE3-4E6C4339620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818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dirty="0">
                  <a:latin typeface="Exo" pitchFamily="2" charset="0"/>
                </a:rPr>
                <a:t>Este cuaderno no se centra en la programación, sino en comprender el funcionamiento de la API y experimentar con los conceptos presentados en la última sección.</a:t>
              </a: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8" name="14 Elipse">
              <a:extLst>
                <a:ext uri="{FF2B5EF4-FFF2-40B4-BE49-F238E27FC236}">
                  <a16:creationId xmlns:a16="http://schemas.microsoft.com/office/drawing/2014/main" id="{97EE43EA-86BA-2CED-7DC2-BEE2E67C6760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6" name="Picture 2" descr="Hugging Face: Tu nueva mejor amiga - Adictos al trabajo">
            <a:extLst>
              <a:ext uri="{FF2B5EF4-FFF2-40B4-BE49-F238E27FC236}">
                <a16:creationId xmlns:a16="http://schemas.microsoft.com/office/drawing/2014/main" id="{B7E0B5C7-1EB7-3DDF-FDD8-DD0B44476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461" y="7330473"/>
            <a:ext cx="7438255" cy="197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861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Estrategias Efectivas de </a:t>
            </a:r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Prompting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424D9A-54BE-8D57-665C-2A997E6C5F9F}"/>
              </a:ext>
            </a:extLst>
          </p:cNvPr>
          <p:cNvGrpSpPr/>
          <p:nvPr/>
        </p:nvGrpSpPr>
        <p:grpSpPr>
          <a:xfrm>
            <a:off x="1211923" y="2896394"/>
            <a:ext cx="17879368" cy="1076257"/>
            <a:chOff x="1211924" y="3439209"/>
            <a:chExt cx="17824144" cy="1076257"/>
          </a:xfrm>
        </p:grpSpPr>
        <p:sp>
          <p:nvSpPr>
            <p:cNvPr id="14" name="13 CuadroTexto"/>
            <p:cNvSpPr txBox="1"/>
            <p:nvPr/>
          </p:nvSpPr>
          <p:spPr>
            <a:xfrm>
              <a:off x="1320800" y="3439209"/>
              <a:ext cx="17715268" cy="107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Ejemplos Prácticos para Impulsar Resultados Óptimos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5" name="14 Elipse"/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2214753" y="3695603"/>
            <a:ext cx="16876537" cy="3938579"/>
            <a:chOff x="1211924" y="3439209"/>
            <a:chExt cx="17824144" cy="4686107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4686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 err="1">
                  <a:latin typeface="Exo" pitchFamily="2" charset="0"/>
                </a:rPr>
                <a:t>Prompting</a:t>
              </a:r>
              <a:r>
                <a:rPr lang="es-ES" sz="2400" b="1" dirty="0">
                  <a:latin typeface="Exo" pitchFamily="2" charset="0"/>
                </a:rPr>
                <a:t> Inicial: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b="1" dirty="0">
                  <a:latin typeface="Exo" pitchFamily="2" charset="0"/>
                </a:rPr>
                <a:t>Ineficaz</a:t>
              </a:r>
              <a:r>
                <a:rPr lang="es-ES" sz="2000" dirty="0">
                  <a:latin typeface="Exo" pitchFamily="2" charset="0"/>
                </a:rPr>
                <a:t>: "Programar un sitio web."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b="1" dirty="0">
                  <a:latin typeface="Exo" pitchFamily="2" charset="0"/>
                </a:rPr>
                <a:t>Mejorado</a:t>
              </a:r>
              <a:r>
                <a:rPr lang="es-ES" sz="2000" dirty="0">
                  <a:latin typeface="Exo" pitchFamily="2" charset="0"/>
                </a:rPr>
                <a:t>: "Genera código para un sitio web responsive que utilice HTML, CSS y tenga funcionalidades básicas de interactividad."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987A368-15BA-63A4-1F78-FD0627E79D5C}"/>
              </a:ext>
            </a:extLst>
          </p:cNvPr>
          <p:cNvGrpSpPr/>
          <p:nvPr/>
        </p:nvGrpSpPr>
        <p:grpSpPr>
          <a:xfrm>
            <a:off x="2248843" y="5424608"/>
            <a:ext cx="16876537" cy="2553584"/>
            <a:chOff x="1211924" y="3439209"/>
            <a:chExt cx="17824144" cy="3038246"/>
          </a:xfrm>
        </p:grpSpPr>
        <p:sp>
          <p:nvSpPr>
            <p:cNvPr id="3" name="13 CuadroTexto">
              <a:extLst>
                <a:ext uri="{FF2B5EF4-FFF2-40B4-BE49-F238E27FC236}">
                  <a16:creationId xmlns:a16="http://schemas.microsoft.com/office/drawing/2014/main" id="{E218057A-4E3D-3690-FBE3-4E6C4339620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3038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Iteración para Detalles: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b="1" dirty="0">
                  <a:latin typeface="Exo" pitchFamily="2" charset="0"/>
                </a:rPr>
                <a:t>Ineficaz</a:t>
              </a:r>
              <a:r>
                <a:rPr lang="es-ES" sz="2000" i="1" dirty="0">
                  <a:latin typeface="Exo" pitchFamily="2" charset="0"/>
                </a:rPr>
                <a:t>: "Explica el concepto de inteligencia artificial."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b="1" dirty="0">
                  <a:latin typeface="Exo" pitchFamily="2" charset="0"/>
                </a:rPr>
                <a:t>Mejorado</a:t>
              </a:r>
              <a:r>
                <a:rPr lang="es-ES" sz="2000" i="1" dirty="0">
                  <a:latin typeface="Exo" pitchFamily="2" charset="0"/>
                </a:rPr>
                <a:t>: "Detalla las aplicaciones prácticas de la inteligencia artificial en la atención médica y la predicción del clima.“</a:t>
              </a: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8" name="14 Elipse">
              <a:extLst>
                <a:ext uri="{FF2B5EF4-FFF2-40B4-BE49-F238E27FC236}">
                  <a16:creationId xmlns:a16="http://schemas.microsoft.com/office/drawing/2014/main" id="{97EE43EA-86BA-2CED-7DC2-BEE2E67C6760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9795CBD-5AB6-373D-FA22-17111ED5CE7D}"/>
              </a:ext>
            </a:extLst>
          </p:cNvPr>
          <p:cNvGrpSpPr/>
          <p:nvPr/>
        </p:nvGrpSpPr>
        <p:grpSpPr>
          <a:xfrm>
            <a:off x="2266296" y="7187151"/>
            <a:ext cx="16876537" cy="1991635"/>
            <a:chOff x="1211924" y="3439209"/>
            <a:chExt cx="17824144" cy="2369638"/>
          </a:xfrm>
        </p:grpSpPr>
        <p:sp>
          <p:nvSpPr>
            <p:cNvPr id="29" name="13 CuadroTexto">
              <a:extLst>
                <a:ext uri="{FF2B5EF4-FFF2-40B4-BE49-F238E27FC236}">
                  <a16:creationId xmlns:a16="http://schemas.microsoft.com/office/drawing/2014/main" id="{223451A2-441F-0D49-164E-045BE3E0FD8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369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Especificidad en Problemas: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b="1" dirty="0">
                  <a:latin typeface="Exo" pitchFamily="2" charset="0"/>
                </a:rPr>
                <a:t>Ineficaz</a:t>
              </a:r>
              <a:r>
                <a:rPr lang="es-ES" sz="2000" i="1" dirty="0">
                  <a:latin typeface="Exo" pitchFamily="2" charset="0"/>
                </a:rPr>
                <a:t>: "Soluciona un error en el código."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b="1" dirty="0">
                  <a:latin typeface="Exo" pitchFamily="2" charset="0"/>
                </a:rPr>
                <a:t>Mejorado</a:t>
              </a:r>
              <a:r>
                <a:rPr lang="es-ES" sz="2000" i="1" dirty="0">
                  <a:latin typeface="Exo" pitchFamily="2" charset="0"/>
                </a:rPr>
                <a:t>: "Identifica y corrige el error de sintaxis en el siguiente fragmento de código Python relacionado con la manipulación de listas."</a:t>
              </a: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30" name="14 Elipse">
              <a:extLst>
                <a:ext uri="{FF2B5EF4-FFF2-40B4-BE49-F238E27FC236}">
                  <a16:creationId xmlns:a16="http://schemas.microsoft.com/office/drawing/2014/main" id="{48BEDFE9-D2A7-0D49-96B8-565495779C23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069028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Estrategias Efectivas de </a:t>
            </a:r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Prompting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424D9A-54BE-8D57-665C-2A997E6C5F9F}"/>
              </a:ext>
            </a:extLst>
          </p:cNvPr>
          <p:cNvGrpSpPr/>
          <p:nvPr/>
        </p:nvGrpSpPr>
        <p:grpSpPr>
          <a:xfrm>
            <a:off x="1211923" y="2896394"/>
            <a:ext cx="17879368" cy="1076257"/>
            <a:chOff x="1211924" y="3439209"/>
            <a:chExt cx="17824144" cy="1076257"/>
          </a:xfrm>
        </p:grpSpPr>
        <p:sp>
          <p:nvSpPr>
            <p:cNvPr id="14" name="13 CuadroTexto"/>
            <p:cNvSpPr txBox="1"/>
            <p:nvPr/>
          </p:nvSpPr>
          <p:spPr>
            <a:xfrm>
              <a:off x="1320800" y="3439209"/>
              <a:ext cx="17715268" cy="107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dirty="0">
                  <a:latin typeface="Exo" pitchFamily="2" charset="0"/>
                </a:rPr>
                <a:t>Importancia de Claridad y Especificidad en los Comandos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5" name="14 Elipse"/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2214753" y="3695603"/>
            <a:ext cx="16876537" cy="3015249"/>
            <a:chOff x="1211924" y="3439209"/>
            <a:chExt cx="17824144" cy="3587532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3587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Contexto Detallado: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Proporciona información contextual específica para orientar la generación de respuestas más precisas y relevantes.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987A368-15BA-63A4-1F78-FD0627E79D5C}"/>
              </a:ext>
            </a:extLst>
          </p:cNvPr>
          <p:cNvGrpSpPr/>
          <p:nvPr/>
        </p:nvGrpSpPr>
        <p:grpSpPr>
          <a:xfrm>
            <a:off x="2248843" y="4801394"/>
            <a:ext cx="16876537" cy="2553584"/>
            <a:chOff x="1211924" y="3439209"/>
            <a:chExt cx="17824144" cy="3038245"/>
          </a:xfrm>
        </p:grpSpPr>
        <p:sp>
          <p:nvSpPr>
            <p:cNvPr id="3" name="13 CuadroTexto">
              <a:extLst>
                <a:ext uri="{FF2B5EF4-FFF2-40B4-BE49-F238E27FC236}">
                  <a16:creationId xmlns:a16="http://schemas.microsoft.com/office/drawing/2014/main" id="{E218057A-4E3D-3690-FBE3-4E6C4339620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3038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Instrucciones Paso a Paso: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Divide las tareas en pasos concretos para evitar ambigüedades y garantizar una comprensión clara de la solicitud.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8" name="14 Elipse">
              <a:extLst>
                <a:ext uri="{FF2B5EF4-FFF2-40B4-BE49-F238E27FC236}">
                  <a16:creationId xmlns:a16="http://schemas.microsoft.com/office/drawing/2014/main" id="{97EE43EA-86BA-2CED-7DC2-BEE2E67C6760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9795CBD-5AB6-373D-FA22-17111ED5CE7D}"/>
              </a:ext>
            </a:extLst>
          </p:cNvPr>
          <p:cNvGrpSpPr/>
          <p:nvPr/>
        </p:nvGrpSpPr>
        <p:grpSpPr>
          <a:xfrm>
            <a:off x="2266296" y="5868194"/>
            <a:ext cx="16876537" cy="1907253"/>
            <a:chOff x="1211924" y="3439209"/>
            <a:chExt cx="17824144" cy="2269243"/>
          </a:xfrm>
        </p:grpSpPr>
        <p:sp>
          <p:nvSpPr>
            <p:cNvPr id="29" name="13 CuadroTexto">
              <a:extLst>
                <a:ext uri="{FF2B5EF4-FFF2-40B4-BE49-F238E27FC236}">
                  <a16:creationId xmlns:a16="http://schemas.microsoft.com/office/drawing/2014/main" id="{223451A2-441F-0D49-164E-045BE3E0FD8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269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 err="1">
                  <a:latin typeface="Exo" pitchFamily="2" charset="0"/>
                </a:rPr>
                <a:t>Feedback</a:t>
              </a:r>
              <a:r>
                <a:rPr lang="es-ES" sz="2400" b="1" dirty="0">
                  <a:latin typeface="Exo" pitchFamily="2" charset="0"/>
                </a:rPr>
                <a:t> Iterativo: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Ajusta y mejora tus </a:t>
              </a:r>
              <a:r>
                <a:rPr lang="es-ES" sz="2000" dirty="0" err="1">
                  <a:latin typeface="Exo" pitchFamily="2" charset="0"/>
                </a:rPr>
                <a:t>prompts</a:t>
              </a:r>
              <a:r>
                <a:rPr lang="es-ES" sz="2000" dirty="0">
                  <a:latin typeface="Exo" pitchFamily="2" charset="0"/>
                </a:rPr>
                <a:t> en función de las respuestas obtenidas, permitiendo una iteración continua hacia resultados deseados.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30" name="14 Elipse">
              <a:extLst>
                <a:ext uri="{FF2B5EF4-FFF2-40B4-BE49-F238E27FC236}">
                  <a16:creationId xmlns:a16="http://schemas.microsoft.com/office/drawing/2014/main" id="{48BEDFE9-D2A7-0D49-96B8-565495779C23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6642708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6921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Maneras de Utilizar a </a:t>
            </a:r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ChatGPT</a:t>
            </a:r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 en Programación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2214753" y="2896394"/>
            <a:ext cx="16876537" cy="3938579"/>
            <a:chOff x="1211924" y="3439209"/>
            <a:chExt cx="17824144" cy="4686107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4686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Resolución de Problemas Recursivos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Solicita la implementación de soluciones para problemas recursivos, permitiendo explorar la capacidad del modelo para abordar desafíos más complejos.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987A368-15BA-63A4-1F78-FD0627E79D5C}"/>
              </a:ext>
            </a:extLst>
          </p:cNvPr>
          <p:cNvGrpSpPr/>
          <p:nvPr/>
        </p:nvGrpSpPr>
        <p:grpSpPr>
          <a:xfrm>
            <a:off x="2248843" y="4572794"/>
            <a:ext cx="16876537" cy="2091919"/>
            <a:chOff x="1211924" y="3439209"/>
            <a:chExt cx="17824144" cy="2488958"/>
          </a:xfrm>
        </p:grpSpPr>
        <p:sp>
          <p:nvSpPr>
            <p:cNvPr id="3" name="13 CuadroTexto">
              <a:extLst>
                <a:ext uri="{FF2B5EF4-FFF2-40B4-BE49-F238E27FC236}">
                  <a16:creationId xmlns:a16="http://schemas.microsoft.com/office/drawing/2014/main" id="{E218057A-4E3D-3690-FBE3-4E6C4339620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488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 Descripción Exhaustiva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Proporciona una descripción detallada de la función que deseas crear y el lenguaje de programación deseado.</a:t>
              </a: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8" name="14 Elipse">
              <a:extLst>
                <a:ext uri="{FF2B5EF4-FFF2-40B4-BE49-F238E27FC236}">
                  <a16:creationId xmlns:a16="http://schemas.microsoft.com/office/drawing/2014/main" id="{97EE43EA-86BA-2CED-7DC2-BEE2E67C6760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9795CBD-5AB6-373D-FA22-17111ED5CE7D}"/>
              </a:ext>
            </a:extLst>
          </p:cNvPr>
          <p:cNvGrpSpPr/>
          <p:nvPr/>
        </p:nvGrpSpPr>
        <p:grpSpPr>
          <a:xfrm>
            <a:off x="2266296" y="7229358"/>
            <a:ext cx="16876537" cy="1068306"/>
            <a:chOff x="1211924" y="3439209"/>
            <a:chExt cx="17824144" cy="1271067"/>
          </a:xfrm>
        </p:grpSpPr>
        <p:sp>
          <p:nvSpPr>
            <p:cNvPr id="29" name="13 CuadroTexto">
              <a:extLst>
                <a:ext uri="{FF2B5EF4-FFF2-40B4-BE49-F238E27FC236}">
                  <a16:creationId xmlns:a16="http://schemas.microsoft.com/office/drawing/2014/main" id="{223451A2-441F-0D49-164E-045BE3E0FD8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1271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Fórmulas y Soluciones Analíticas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Explora la capacidad del modelo para derivar fórmulas y proporcionar soluciones analíticas para problemas específicos.</a:t>
              </a:r>
              <a:endParaRPr lang="es-ES" sz="1600" dirty="0">
                <a:latin typeface="Exo" pitchFamily="2" charset="0"/>
              </a:endParaRPr>
            </a:p>
          </p:txBody>
        </p:sp>
        <p:sp>
          <p:nvSpPr>
            <p:cNvPr id="30" name="14 Elipse">
              <a:extLst>
                <a:ext uri="{FF2B5EF4-FFF2-40B4-BE49-F238E27FC236}">
                  <a16:creationId xmlns:a16="http://schemas.microsoft.com/office/drawing/2014/main" id="{48BEDFE9-D2A7-0D49-96B8-565495779C23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22DD2AD-5E3B-76AA-94D7-DF15F2810A12}"/>
              </a:ext>
            </a:extLst>
          </p:cNvPr>
          <p:cNvGrpSpPr/>
          <p:nvPr/>
        </p:nvGrpSpPr>
        <p:grpSpPr>
          <a:xfrm>
            <a:off x="2334476" y="5901076"/>
            <a:ext cx="16876537" cy="2091919"/>
            <a:chOff x="1211924" y="3439209"/>
            <a:chExt cx="17824144" cy="2488958"/>
          </a:xfrm>
        </p:grpSpPr>
        <p:sp>
          <p:nvSpPr>
            <p:cNvPr id="18" name="13 CuadroTexto">
              <a:extLst>
                <a:ext uri="{FF2B5EF4-FFF2-40B4-BE49-F238E27FC236}">
                  <a16:creationId xmlns:a16="http://schemas.microsoft.com/office/drawing/2014/main" id="{AD9B4D6C-8180-E7A7-A747-01894A261E31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488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Traducción de Código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Pide al modelo que traduzca código de un lenguaje a otro, facilitando la adaptación de soluciones a diferentes entornos.</a:t>
              </a: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20" name="14 Elipse">
              <a:extLst>
                <a:ext uri="{FF2B5EF4-FFF2-40B4-BE49-F238E27FC236}">
                  <a16:creationId xmlns:a16="http://schemas.microsoft.com/office/drawing/2014/main" id="{8CD044B3-DD3D-273D-55A5-3723157A06AA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7331748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Introducción a </a:t>
            </a:r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Copilot</a:t>
            </a:r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 y herramientas de IA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1320800" y="4658409"/>
            <a:ext cx="17715268" cy="1329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Además de </a:t>
            </a:r>
            <a:r>
              <a:rPr lang="es-ES" sz="2800" dirty="0" err="1">
                <a:latin typeface="Exo" pitchFamily="2" charset="0"/>
              </a:rPr>
              <a:t>ChatGPT</a:t>
            </a:r>
            <a:r>
              <a:rPr lang="es-ES" sz="2800" dirty="0">
                <a:latin typeface="Exo" pitchFamily="2" charset="0"/>
              </a:rPr>
              <a:t>, existen herramientas que integran inteligencia artificial en los entornos de desarrollo (</a:t>
            </a:r>
            <a:r>
              <a:rPr lang="es-ES" sz="2800" dirty="0" err="1">
                <a:latin typeface="Exo" pitchFamily="2" charset="0"/>
              </a:rPr>
              <a:t>IDEs</a:t>
            </a:r>
            <a:r>
              <a:rPr lang="es-ES" sz="2800" dirty="0">
                <a:latin typeface="Exo" pitchFamily="2" charset="0"/>
              </a:rPr>
              <a:t>).</a:t>
            </a:r>
            <a:endParaRPr lang="es-ES" sz="1600" b="1" dirty="0">
              <a:latin typeface="Exo" pitchFamily="2" charset="0"/>
            </a:endParaRPr>
          </a:p>
        </p:txBody>
      </p:sp>
      <p:sp>
        <p:nvSpPr>
          <p:cNvPr id="15" name="14 Elipse"/>
          <p:cNvSpPr/>
          <p:nvPr/>
        </p:nvSpPr>
        <p:spPr>
          <a:xfrm flipH="1" flipV="1">
            <a:off x="1211924" y="5005450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Elipse"/>
          <p:cNvSpPr/>
          <p:nvPr/>
        </p:nvSpPr>
        <p:spPr>
          <a:xfrm flipH="1" flipV="1">
            <a:off x="1247928" y="6581995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sp>
        <p:nvSpPr>
          <p:cNvPr id="16" name="15 CuadroTexto"/>
          <p:cNvSpPr txBox="1"/>
          <p:nvPr/>
        </p:nvSpPr>
        <p:spPr>
          <a:xfrm>
            <a:off x="1356804" y="6240459"/>
            <a:ext cx="17715268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Un ejemplo destacado es GitHub </a:t>
            </a:r>
            <a:r>
              <a:rPr lang="es-ES" sz="2800" dirty="0" err="1">
                <a:latin typeface="Exo" pitchFamily="2" charset="0"/>
              </a:rPr>
              <a:t>Copilot</a:t>
            </a:r>
            <a:r>
              <a:rPr lang="es-ES" sz="2800" dirty="0">
                <a:latin typeface="Exo" pitchFamily="2" charset="0"/>
              </a:rPr>
              <a:t>, que está revolucionando el desarrollo de software.</a:t>
            </a:r>
            <a:endParaRPr lang="es-ES" sz="1600" b="1" dirty="0">
              <a:latin typeface="Exo" pitchFamily="2" charset="0"/>
            </a:endParaRPr>
          </a:p>
        </p:txBody>
      </p:sp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sp>
        <p:nvSpPr>
          <p:cNvPr id="20" name="13 CuadroTexto">
            <a:extLst>
              <a:ext uri="{FF2B5EF4-FFF2-40B4-BE49-F238E27FC236}">
                <a16:creationId xmlns:a16="http://schemas.microsoft.com/office/drawing/2014/main" id="{E6001BA2-095E-495B-B5B3-94A61E773231}"/>
              </a:ext>
            </a:extLst>
          </p:cNvPr>
          <p:cNvSpPr txBox="1"/>
          <p:nvPr/>
        </p:nvSpPr>
        <p:spPr>
          <a:xfrm>
            <a:off x="1400328" y="7260672"/>
            <a:ext cx="17715268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Estas herramientas aumentan la productividad de los programadores con sugerencias automáticas.</a:t>
            </a:r>
            <a:endParaRPr lang="es-ES" sz="1600" b="1" dirty="0">
              <a:latin typeface="Exo" pitchFamily="2" charset="0"/>
            </a:endParaRPr>
          </a:p>
        </p:txBody>
      </p:sp>
      <p:sp>
        <p:nvSpPr>
          <p:cNvPr id="21" name="14 Elipse">
            <a:extLst>
              <a:ext uri="{FF2B5EF4-FFF2-40B4-BE49-F238E27FC236}">
                <a16:creationId xmlns:a16="http://schemas.microsoft.com/office/drawing/2014/main" id="{D74FC012-0D1A-4B0F-AD7B-7D3A3D523497}"/>
              </a:ext>
            </a:extLst>
          </p:cNvPr>
          <p:cNvSpPr/>
          <p:nvPr/>
        </p:nvSpPr>
        <p:spPr>
          <a:xfrm flipH="1" flipV="1">
            <a:off x="1291452" y="7607713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17 Elipse">
            <a:extLst>
              <a:ext uri="{FF2B5EF4-FFF2-40B4-BE49-F238E27FC236}">
                <a16:creationId xmlns:a16="http://schemas.microsoft.com/office/drawing/2014/main" id="{27494794-CC4A-45D7-9A48-96918DE67F3B}"/>
              </a:ext>
            </a:extLst>
          </p:cNvPr>
          <p:cNvSpPr/>
          <p:nvPr/>
        </p:nvSpPr>
        <p:spPr>
          <a:xfrm flipH="1" flipV="1">
            <a:off x="1327456" y="8650858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15 CuadroTexto">
            <a:extLst>
              <a:ext uri="{FF2B5EF4-FFF2-40B4-BE49-F238E27FC236}">
                <a16:creationId xmlns:a16="http://schemas.microsoft.com/office/drawing/2014/main" id="{ED1E69C7-F37B-49CE-BF5B-AED62F1F4906}"/>
              </a:ext>
            </a:extLst>
          </p:cNvPr>
          <p:cNvSpPr txBox="1"/>
          <p:nvPr/>
        </p:nvSpPr>
        <p:spPr>
          <a:xfrm>
            <a:off x="1436332" y="8309322"/>
            <a:ext cx="17715268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GitHub </a:t>
            </a:r>
            <a:r>
              <a:rPr lang="es-ES" sz="2800" dirty="0" err="1">
                <a:latin typeface="Exo" pitchFamily="2" charset="0"/>
              </a:rPr>
              <a:t>Copilot</a:t>
            </a:r>
            <a:r>
              <a:rPr lang="es-ES" sz="2800" dirty="0">
                <a:latin typeface="Exo" pitchFamily="2" charset="0"/>
              </a:rPr>
              <a:t> sugiere líneas completas o funciones enteras basadas en el código.</a:t>
            </a:r>
            <a:endParaRPr lang="es-ES" sz="1600" b="1" dirty="0">
              <a:latin typeface="Exo" pitchFamily="2" charset="0"/>
            </a:endParaRPr>
          </a:p>
        </p:txBody>
      </p:sp>
      <p:sp>
        <p:nvSpPr>
          <p:cNvPr id="24" name="13 CuadroTexto"/>
          <p:cNvSpPr txBox="1"/>
          <p:nvPr/>
        </p:nvSpPr>
        <p:spPr>
          <a:xfrm>
            <a:off x="1353476" y="3584922"/>
            <a:ext cx="17715268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 err="1">
                <a:latin typeface="Exo" pitchFamily="2" charset="0"/>
              </a:rPr>
              <a:t>ChatGPT</a:t>
            </a:r>
            <a:r>
              <a:rPr lang="es-ES" sz="2800" dirty="0">
                <a:latin typeface="Exo" pitchFamily="2" charset="0"/>
              </a:rPr>
              <a:t> </a:t>
            </a:r>
            <a:r>
              <a:rPr lang="es-ES" sz="2800" dirty="0" smtClean="0">
                <a:latin typeface="Exo" pitchFamily="2" charset="0"/>
              </a:rPr>
              <a:t>cuenta con un interprete de código que es capaz de ejecutar el código que él mismo crea.</a:t>
            </a:r>
            <a:endParaRPr lang="es-ES" sz="1600" b="1" dirty="0">
              <a:latin typeface="Exo" pitchFamily="2" charset="0"/>
            </a:endParaRPr>
          </a:p>
        </p:txBody>
      </p:sp>
      <p:sp>
        <p:nvSpPr>
          <p:cNvPr id="25" name="14 Elipse"/>
          <p:cNvSpPr/>
          <p:nvPr/>
        </p:nvSpPr>
        <p:spPr>
          <a:xfrm flipH="1" flipV="1">
            <a:off x="1244600" y="3931963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41703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GitHub </a:t>
            </a:r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Copilot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1320800" y="3508722"/>
            <a:ext cx="17715268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Asistente de codificación automatizado desarrollado por GitHub y </a:t>
            </a:r>
            <a:r>
              <a:rPr lang="es-ES" sz="2800" dirty="0" err="1">
                <a:latin typeface="Exo" pitchFamily="2" charset="0"/>
              </a:rPr>
              <a:t>OpenAI</a:t>
            </a:r>
            <a:r>
              <a:rPr lang="es-ES" sz="2800" dirty="0">
                <a:latin typeface="Exo" pitchFamily="2" charset="0"/>
              </a:rPr>
              <a:t>.</a:t>
            </a:r>
            <a:endParaRPr lang="es-ES" sz="1600" b="1" dirty="0">
              <a:latin typeface="Exo" pitchFamily="2" charset="0"/>
            </a:endParaRPr>
          </a:p>
        </p:txBody>
      </p:sp>
      <p:sp>
        <p:nvSpPr>
          <p:cNvPr id="15" name="14 Elipse"/>
          <p:cNvSpPr/>
          <p:nvPr/>
        </p:nvSpPr>
        <p:spPr>
          <a:xfrm flipH="1" flipV="1">
            <a:off x="1211924" y="3887956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Elipse"/>
          <p:cNvSpPr/>
          <p:nvPr/>
        </p:nvSpPr>
        <p:spPr>
          <a:xfrm flipH="1" flipV="1">
            <a:off x="1247928" y="4861588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sp>
        <p:nvSpPr>
          <p:cNvPr id="16" name="15 CuadroTexto"/>
          <p:cNvSpPr txBox="1"/>
          <p:nvPr/>
        </p:nvSpPr>
        <p:spPr>
          <a:xfrm>
            <a:off x="1356804" y="4487859"/>
            <a:ext cx="17715268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Funciona con múltiples lenguajes: Python, JavaScript, </a:t>
            </a:r>
            <a:r>
              <a:rPr lang="es-ES" sz="2800" dirty="0" err="1">
                <a:latin typeface="Exo" pitchFamily="2" charset="0"/>
              </a:rPr>
              <a:t>TypeScript</a:t>
            </a:r>
            <a:r>
              <a:rPr lang="es-ES" sz="2800" dirty="0">
                <a:latin typeface="Exo" pitchFamily="2" charset="0"/>
              </a:rPr>
              <a:t>, Ruby, entre otros.</a:t>
            </a:r>
            <a:endParaRPr lang="es-ES" sz="1600" b="1" dirty="0">
              <a:latin typeface="Exo" pitchFamily="2" charset="0"/>
            </a:endParaRPr>
          </a:p>
        </p:txBody>
      </p:sp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sp>
        <p:nvSpPr>
          <p:cNvPr id="20" name="13 CuadroTexto">
            <a:extLst>
              <a:ext uri="{FF2B5EF4-FFF2-40B4-BE49-F238E27FC236}">
                <a16:creationId xmlns:a16="http://schemas.microsoft.com/office/drawing/2014/main" id="{E6001BA2-095E-495B-B5B3-94A61E773231}"/>
              </a:ext>
            </a:extLst>
          </p:cNvPr>
          <p:cNvSpPr txBox="1"/>
          <p:nvPr/>
        </p:nvSpPr>
        <p:spPr>
          <a:xfrm>
            <a:off x="1400328" y="5508072"/>
            <a:ext cx="17715268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Generación rápida de código para tareas rutinarias o repetitivas.</a:t>
            </a:r>
            <a:endParaRPr lang="es-ES" sz="1600" b="1" dirty="0">
              <a:latin typeface="Exo" pitchFamily="2" charset="0"/>
            </a:endParaRPr>
          </a:p>
        </p:txBody>
      </p:sp>
      <p:sp>
        <p:nvSpPr>
          <p:cNvPr id="21" name="14 Elipse">
            <a:extLst>
              <a:ext uri="{FF2B5EF4-FFF2-40B4-BE49-F238E27FC236}">
                <a16:creationId xmlns:a16="http://schemas.microsoft.com/office/drawing/2014/main" id="{D74FC012-0D1A-4B0F-AD7B-7D3A3D523497}"/>
              </a:ext>
            </a:extLst>
          </p:cNvPr>
          <p:cNvSpPr/>
          <p:nvPr/>
        </p:nvSpPr>
        <p:spPr>
          <a:xfrm flipH="1" flipV="1">
            <a:off x="1291452" y="5887306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17 Elipse">
            <a:extLst>
              <a:ext uri="{FF2B5EF4-FFF2-40B4-BE49-F238E27FC236}">
                <a16:creationId xmlns:a16="http://schemas.microsoft.com/office/drawing/2014/main" id="{27494794-CC4A-45D7-9A48-96918DE67F3B}"/>
              </a:ext>
            </a:extLst>
          </p:cNvPr>
          <p:cNvSpPr/>
          <p:nvPr/>
        </p:nvSpPr>
        <p:spPr>
          <a:xfrm flipH="1" flipV="1">
            <a:off x="1327456" y="6930451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15 CuadroTexto">
            <a:extLst>
              <a:ext uri="{FF2B5EF4-FFF2-40B4-BE49-F238E27FC236}">
                <a16:creationId xmlns:a16="http://schemas.microsoft.com/office/drawing/2014/main" id="{ED1E69C7-F37B-49CE-BF5B-AED62F1F4906}"/>
              </a:ext>
            </a:extLst>
          </p:cNvPr>
          <p:cNvSpPr txBox="1"/>
          <p:nvPr/>
        </p:nvSpPr>
        <p:spPr>
          <a:xfrm>
            <a:off x="1436332" y="6556722"/>
            <a:ext cx="17715268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Mejora la calidad del código al prevenir errores comunes.</a:t>
            </a:r>
            <a:endParaRPr lang="es-ES" sz="1600" b="1" dirty="0">
              <a:latin typeface="Ex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4699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IDEs</a:t>
            </a:r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 con IA integrada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pic>
        <p:nvPicPr>
          <p:cNvPr id="1026" name="Picture 2" descr="How Cursor AI Can Make Developers 10x More Productiv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4600" y="5160482"/>
            <a:ext cx="6855732" cy="457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elaia.com/wp-content/uploads/2023/11/unnamed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739" y="8930699"/>
            <a:ext cx="3209925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ntelliJ IDEA - Wikipedia, la enciclopedia libr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4115594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rchivo:Visual Studio Code 1.35 icon.svg - Wikipedia, la enciclopedia libr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83" y="4057713"/>
            <a:ext cx="3539517" cy="3539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559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pic>
        <p:nvPicPr>
          <p:cNvPr id="17" name="16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B7F790-8319-58E5-C251-B3D26478B8FC}"/>
              </a:ext>
            </a:extLst>
          </p:cNvPr>
          <p:cNvSpPr txBox="1"/>
          <p:nvPr/>
        </p:nvSpPr>
        <p:spPr>
          <a:xfrm>
            <a:off x="1082895" y="1905794"/>
            <a:ext cx="403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Índice</a:t>
            </a:r>
            <a:endParaRPr lang="en-US" sz="5400" dirty="0">
              <a:solidFill>
                <a:srgbClr val="00A6BA"/>
              </a:solidFill>
              <a:latin typeface="Titillium Web Light" pitchFamily="2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0B9258-1068-5A50-E1C6-81FD78A13C0D}"/>
              </a:ext>
            </a:extLst>
          </p:cNvPr>
          <p:cNvSpPr txBox="1">
            <a:spLocks/>
          </p:cNvSpPr>
          <p:nvPr/>
        </p:nvSpPr>
        <p:spPr>
          <a:xfrm>
            <a:off x="1082895" y="2896394"/>
            <a:ext cx="17953173" cy="7431024"/>
          </a:xfrm>
          <a:prstGeom prst="rect">
            <a:avLst/>
          </a:prstGeom>
        </p:spPr>
        <p:txBody>
          <a:bodyPr>
            <a:normAutofit/>
          </a:bodyPr>
          <a:lstStyle>
            <a:lvl1pPr marL="802283" indent="-802283" algn="l" defTabSz="2139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8280" indent="-668569" algn="l" defTabSz="213942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6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74277" indent="-534855" algn="l" defTabSz="2139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5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743988" indent="-534855" algn="l" defTabSz="213942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4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13699" indent="-534855" algn="l" defTabSz="213942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4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883410" indent="-534855" algn="l" defTabSz="2139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53120" indent="-534855" algn="l" defTabSz="2139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22831" indent="-534855" algn="l" defTabSz="2139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92542" indent="-534855" algn="l" defTabSz="2139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457200" defTabSz="2032071">
              <a:lnSpc>
                <a:spcPct val="170000"/>
              </a:lnSpc>
              <a:buFont typeface="+mj-lt"/>
              <a:buAutoNum type="arabicPeriod"/>
            </a:pPr>
            <a:r>
              <a:rPr lang="es-ES" sz="2300" dirty="0">
                <a:latin typeface="Exo" pitchFamily="2" charset="0"/>
              </a:rPr>
              <a:t>Introducción</a:t>
            </a:r>
          </a:p>
          <a:p>
            <a:pPr marL="0" indent="-457200" defTabSz="2032071">
              <a:lnSpc>
                <a:spcPct val="170000"/>
              </a:lnSpc>
              <a:buFont typeface="+mj-lt"/>
              <a:buAutoNum type="arabicPeriod"/>
            </a:pPr>
            <a:r>
              <a:rPr lang="es-ES" sz="2300" dirty="0">
                <a:latin typeface="Exo" pitchFamily="2" charset="0"/>
              </a:rPr>
              <a:t>¿Qué es </a:t>
            </a:r>
            <a:r>
              <a:rPr lang="es-ES" sz="2300" dirty="0" err="1">
                <a:latin typeface="Exo" pitchFamily="2" charset="0"/>
              </a:rPr>
              <a:t>ChatGPT</a:t>
            </a:r>
            <a:r>
              <a:rPr lang="es-ES" sz="2300" dirty="0">
                <a:latin typeface="Exo" pitchFamily="2" charset="0"/>
              </a:rPr>
              <a:t>?</a:t>
            </a:r>
          </a:p>
          <a:p>
            <a:pPr marL="0" indent="-457200" defTabSz="2032071">
              <a:lnSpc>
                <a:spcPct val="170000"/>
              </a:lnSpc>
              <a:buFont typeface="+mj-lt"/>
              <a:buAutoNum type="arabicPeriod"/>
            </a:pPr>
            <a:r>
              <a:rPr lang="es-ES" sz="2300" dirty="0">
                <a:latin typeface="Exo" pitchFamily="2" charset="0"/>
              </a:rPr>
              <a:t>Fundamentos de </a:t>
            </a:r>
            <a:r>
              <a:rPr lang="es-ES" sz="2300" dirty="0" err="1">
                <a:latin typeface="Exo" pitchFamily="2" charset="0"/>
              </a:rPr>
              <a:t>ChatGPT</a:t>
            </a:r>
            <a:r>
              <a:rPr lang="es-ES" sz="2300" dirty="0">
                <a:latin typeface="Exo" pitchFamily="2" charset="0"/>
              </a:rPr>
              <a:t> como Herramienta de Desarrollo</a:t>
            </a:r>
          </a:p>
          <a:p>
            <a:pPr marL="0" indent="-457200" defTabSz="2032071">
              <a:lnSpc>
                <a:spcPct val="170000"/>
              </a:lnSpc>
              <a:buFont typeface="+mj-lt"/>
              <a:buAutoNum type="arabicPeriod"/>
            </a:pPr>
            <a:r>
              <a:rPr lang="es-ES" sz="2300" dirty="0">
                <a:latin typeface="Exo" pitchFamily="2" charset="0"/>
              </a:rPr>
              <a:t>Notebook 1: Aprendiendo a usar la API de </a:t>
            </a:r>
            <a:r>
              <a:rPr lang="es-ES" sz="2300" dirty="0" err="1">
                <a:latin typeface="Exo" pitchFamily="2" charset="0"/>
              </a:rPr>
              <a:t>hugging</a:t>
            </a:r>
            <a:r>
              <a:rPr lang="es-ES" sz="2300" dirty="0">
                <a:latin typeface="Exo" pitchFamily="2" charset="0"/>
              </a:rPr>
              <a:t> chat</a:t>
            </a:r>
          </a:p>
          <a:p>
            <a:pPr marL="0" indent="-457200" defTabSz="2032071">
              <a:lnSpc>
                <a:spcPct val="170000"/>
              </a:lnSpc>
              <a:buFont typeface="+mj-lt"/>
              <a:buAutoNum type="arabicPeriod"/>
            </a:pPr>
            <a:r>
              <a:rPr lang="es-ES" sz="2300" dirty="0">
                <a:latin typeface="Exo" pitchFamily="2" charset="0"/>
              </a:rPr>
              <a:t>Estrategias Efectivas de </a:t>
            </a:r>
            <a:r>
              <a:rPr lang="es-ES" sz="2300" dirty="0" err="1">
                <a:latin typeface="Exo" pitchFamily="2" charset="0"/>
              </a:rPr>
              <a:t>Prompting</a:t>
            </a:r>
            <a:endParaRPr lang="es-ES" sz="2300" dirty="0">
              <a:latin typeface="Exo" pitchFamily="2" charset="0"/>
            </a:endParaRPr>
          </a:p>
          <a:p>
            <a:pPr marL="0" indent="-457200" defTabSz="2032071">
              <a:lnSpc>
                <a:spcPct val="170000"/>
              </a:lnSpc>
              <a:buFont typeface="+mj-lt"/>
              <a:buAutoNum type="arabicPeriod"/>
            </a:pPr>
            <a:r>
              <a:rPr lang="es-ES" sz="2300" dirty="0">
                <a:latin typeface="Exo" pitchFamily="2" charset="0"/>
              </a:rPr>
              <a:t>Maneras de Utilizar a </a:t>
            </a:r>
            <a:r>
              <a:rPr lang="es-ES" sz="2300" dirty="0" err="1">
                <a:latin typeface="Exo" pitchFamily="2" charset="0"/>
              </a:rPr>
              <a:t>ChatGPT</a:t>
            </a:r>
            <a:r>
              <a:rPr lang="es-ES" sz="2300" dirty="0">
                <a:latin typeface="Exo" pitchFamily="2" charset="0"/>
              </a:rPr>
              <a:t> en Programación</a:t>
            </a:r>
          </a:p>
          <a:p>
            <a:pPr marL="0" indent="-457200" defTabSz="2032071">
              <a:lnSpc>
                <a:spcPct val="170000"/>
              </a:lnSpc>
              <a:buFont typeface="+mj-lt"/>
              <a:buAutoNum type="arabicPeriod"/>
            </a:pPr>
            <a:r>
              <a:rPr lang="es-ES" sz="2300" dirty="0">
                <a:latin typeface="Exo" pitchFamily="2" charset="0"/>
              </a:rPr>
              <a:t>Introducción a </a:t>
            </a:r>
            <a:r>
              <a:rPr lang="es-ES" sz="2300" dirty="0" err="1">
                <a:latin typeface="Exo" pitchFamily="2" charset="0"/>
              </a:rPr>
              <a:t>Copilot</a:t>
            </a:r>
            <a:r>
              <a:rPr lang="es-ES" sz="2300" dirty="0">
                <a:latin typeface="Exo" pitchFamily="2" charset="0"/>
              </a:rPr>
              <a:t> y herramientas </a:t>
            </a:r>
            <a:r>
              <a:rPr lang="es-ES" sz="2300">
                <a:latin typeface="Exo" pitchFamily="2" charset="0"/>
              </a:rPr>
              <a:t>de IA</a:t>
            </a:r>
            <a:endParaRPr lang="es-ES" sz="2300" dirty="0">
              <a:latin typeface="Exo" pitchFamily="2" charset="0"/>
            </a:endParaRPr>
          </a:p>
          <a:p>
            <a:pPr marL="0" indent="-457200" defTabSz="2032071">
              <a:lnSpc>
                <a:spcPct val="170000"/>
              </a:lnSpc>
              <a:buFont typeface="+mj-lt"/>
              <a:buAutoNum type="arabicPeriod"/>
            </a:pPr>
            <a:r>
              <a:rPr lang="es-ES" sz="2300" dirty="0">
                <a:latin typeface="Exo" pitchFamily="2" charset="0"/>
              </a:rPr>
              <a:t>Notebook 2: Primeros programas con </a:t>
            </a:r>
            <a:r>
              <a:rPr lang="es-ES" sz="2300" dirty="0" err="1">
                <a:latin typeface="Exo" pitchFamily="2" charset="0"/>
              </a:rPr>
              <a:t>huggingchat</a:t>
            </a:r>
            <a:endParaRPr lang="es-ES" sz="2300" dirty="0">
              <a:latin typeface="Exo" pitchFamily="2" charset="0"/>
            </a:endParaRPr>
          </a:p>
          <a:p>
            <a:pPr marL="0" indent="-457200" defTabSz="2032071">
              <a:lnSpc>
                <a:spcPct val="170000"/>
              </a:lnSpc>
              <a:buFont typeface="+mj-lt"/>
              <a:buAutoNum type="arabicPeriod"/>
            </a:pPr>
            <a:r>
              <a:rPr lang="es-ES" sz="2300" dirty="0">
                <a:latin typeface="Exo" pitchFamily="2" charset="0"/>
              </a:rPr>
              <a:t>Proyecto FINAL: Desarrollando con </a:t>
            </a:r>
            <a:r>
              <a:rPr lang="es-ES" sz="2300" dirty="0" err="1">
                <a:latin typeface="Exo" pitchFamily="2" charset="0"/>
              </a:rPr>
              <a:t>ChatGPT</a:t>
            </a:r>
            <a:r>
              <a:rPr lang="es-ES" sz="2300" dirty="0">
                <a:latin typeface="Exo" pitchFamily="2" charset="0"/>
              </a:rPr>
              <a:t> como Guía (Notebook 3)</a:t>
            </a:r>
          </a:p>
          <a:p>
            <a:pPr marL="0" indent="0">
              <a:buNone/>
            </a:pPr>
            <a:endParaRPr lang="es-ES" dirty="0"/>
          </a:p>
          <a:p>
            <a:endParaRPr lang="es-E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Aplicaciones y ventajas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1320800" y="3508722"/>
            <a:ext cx="17715268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Aumento de la productividad: tareas repetitivas gestionadas por la IA.</a:t>
            </a:r>
            <a:endParaRPr lang="es-ES" sz="1600" b="1" dirty="0">
              <a:latin typeface="Exo" pitchFamily="2" charset="0"/>
            </a:endParaRPr>
          </a:p>
        </p:txBody>
      </p:sp>
      <p:sp>
        <p:nvSpPr>
          <p:cNvPr id="15" name="14 Elipse"/>
          <p:cNvSpPr/>
          <p:nvPr/>
        </p:nvSpPr>
        <p:spPr>
          <a:xfrm flipH="1" flipV="1">
            <a:off x="1211924" y="3887956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Elipse"/>
          <p:cNvSpPr/>
          <p:nvPr/>
        </p:nvSpPr>
        <p:spPr>
          <a:xfrm flipH="1" flipV="1">
            <a:off x="1247928" y="4861588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sp>
        <p:nvSpPr>
          <p:cNvPr id="16" name="15 CuadroTexto"/>
          <p:cNvSpPr txBox="1"/>
          <p:nvPr/>
        </p:nvSpPr>
        <p:spPr>
          <a:xfrm>
            <a:off x="1356804" y="4487859"/>
            <a:ext cx="17715268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Mejor colaboración y revisión de código: optimización y sugerencias de mejoras.</a:t>
            </a:r>
            <a:endParaRPr lang="es-ES" sz="1600" b="1" dirty="0">
              <a:latin typeface="Exo" pitchFamily="2" charset="0"/>
            </a:endParaRPr>
          </a:p>
        </p:txBody>
      </p:sp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sp>
        <p:nvSpPr>
          <p:cNvPr id="20" name="13 CuadroTexto">
            <a:extLst>
              <a:ext uri="{FF2B5EF4-FFF2-40B4-BE49-F238E27FC236}">
                <a16:creationId xmlns:a16="http://schemas.microsoft.com/office/drawing/2014/main" id="{E6001BA2-095E-495B-B5B3-94A61E773231}"/>
              </a:ext>
            </a:extLst>
          </p:cNvPr>
          <p:cNvSpPr txBox="1"/>
          <p:nvPr/>
        </p:nvSpPr>
        <p:spPr>
          <a:xfrm>
            <a:off x="1400328" y="5508072"/>
            <a:ext cx="17715268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Prevención de errores y soporte educativo para desarrolladores novatos.</a:t>
            </a:r>
            <a:endParaRPr lang="es-ES" sz="1600" b="1" dirty="0">
              <a:latin typeface="Exo" pitchFamily="2" charset="0"/>
            </a:endParaRPr>
          </a:p>
        </p:txBody>
      </p:sp>
      <p:sp>
        <p:nvSpPr>
          <p:cNvPr id="21" name="14 Elipse">
            <a:extLst>
              <a:ext uri="{FF2B5EF4-FFF2-40B4-BE49-F238E27FC236}">
                <a16:creationId xmlns:a16="http://schemas.microsoft.com/office/drawing/2014/main" id="{D74FC012-0D1A-4B0F-AD7B-7D3A3D523497}"/>
              </a:ext>
            </a:extLst>
          </p:cNvPr>
          <p:cNvSpPr/>
          <p:nvPr/>
        </p:nvSpPr>
        <p:spPr>
          <a:xfrm flipH="1" flipV="1">
            <a:off x="1291452" y="5887306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17 Elipse">
            <a:extLst>
              <a:ext uri="{FF2B5EF4-FFF2-40B4-BE49-F238E27FC236}">
                <a16:creationId xmlns:a16="http://schemas.microsoft.com/office/drawing/2014/main" id="{27494794-CC4A-45D7-9A48-96918DE67F3B}"/>
              </a:ext>
            </a:extLst>
          </p:cNvPr>
          <p:cNvSpPr/>
          <p:nvPr/>
        </p:nvSpPr>
        <p:spPr>
          <a:xfrm flipH="1" flipV="1">
            <a:off x="1327456" y="6930451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15 CuadroTexto">
            <a:extLst>
              <a:ext uri="{FF2B5EF4-FFF2-40B4-BE49-F238E27FC236}">
                <a16:creationId xmlns:a16="http://schemas.microsoft.com/office/drawing/2014/main" id="{ED1E69C7-F37B-49CE-BF5B-AED62F1F4906}"/>
              </a:ext>
            </a:extLst>
          </p:cNvPr>
          <p:cNvSpPr txBox="1"/>
          <p:nvPr/>
        </p:nvSpPr>
        <p:spPr>
          <a:xfrm>
            <a:off x="1436332" y="6556722"/>
            <a:ext cx="17715268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Accesibilidad en tiempo real para usuarios de cualquier nivel.</a:t>
            </a:r>
            <a:endParaRPr lang="es-ES" sz="1600" b="1" dirty="0">
              <a:latin typeface="Ex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1183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79490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Notebook 2: </a:t>
            </a:r>
            <a:r>
              <a:rPr lang="es-ES" sz="5400" b="1" dirty="0">
                <a:solidFill>
                  <a:srgbClr val="275766"/>
                </a:solidFill>
                <a:latin typeface="Titillium Web" pitchFamily="2" charset="0"/>
              </a:rPr>
              <a:t>Primeros programas con </a:t>
            </a:r>
            <a:r>
              <a:rPr lang="es-ES" sz="5400" b="1" dirty="0" err="1">
                <a:solidFill>
                  <a:srgbClr val="275766"/>
                </a:solidFill>
                <a:latin typeface="Titillium Web" pitchFamily="2" charset="0"/>
              </a:rPr>
              <a:t>huggingchat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16244822" cy="56033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1194620" y="3047216"/>
            <a:ext cx="16876537" cy="3107582"/>
            <a:chOff x="1211924" y="3439209"/>
            <a:chExt cx="17824144" cy="3780853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3780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dirty="0">
                  <a:latin typeface="Exo" pitchFamily="2" charset="0"/>
                </a:rPr>
                <a:t>Utilizaremos la inteligencia artificial generativa para crear funcionalidades específicas.</a:t>
              </a:r>
            </a:p>
            <a:p>
              <a:pPr algn="just">
                <a:lnSpc>
                  <a:spcPct val="150000"/>
                </a:lnSpc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987A368-15BA-63A4-1F78-FD0627E79D5C}"/>
              </a:ext>
            </a:extLst>
          </p:cNvPr>
          <p:cNvGrpSpPr/>
          <p:nvPr/>
        </p:nvGrpSpPr>
        <p:grpSpPr>
          <a:xfrm>
            <a:off x="1224936" y="3929223"/>
            <a:ext cx="16876537" cy="2368918"/>
            <a:chOff x="1211924" y="3439209"/>
            <a:chExt cx="17824144" cy="2818531"/>
          </a:xfrm>
        </p:grpSpPr>
        <p:sp>
          <p:nvSpPr>
            <p:cNvPr id="3" name="13 CuadroTexto">
              <a:extLst>
                <a:ext uri="{FF2B5EF4-FFF2-40B4-BE49-F238E27FC236}">
                  <a16:creationId xmlns:a16="http://schemas.microsoft.com/office/drawing/2014/main" id="{E218057A-4E3D-3690-FBE3-4E6C4339620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818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dirty="0">
                  <a:latin typeface="Exo" pitchFamily="2" charset="0"/>
                </a:rPr>
                <a:t>Exploraremos aplicaciones concretas que resultan útiles tanto en entornos laborales como en proyectos personales.</a:t>
              </a: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8" name="14 Elipse">
              <a:extLst>
                <a:ext uri="{FF2B5EF4-FFF2-40B4-BE49-F238E27FC236}">
                  <a16:creationId xmlns:a16="http://schemas.microsoft.com/office/drawing/2014/main" id="{97EE43EA-86BA-2CED-7DC2-BEE2E67C6760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6" name="Picture 2" descr="Hugging Face: Tu nueva mejor amiga - Adictos al trabajo">
            <a:extLst>
              <a:ext uri="{FF2B5EF4-FFF2-40B4-BE49-F238E27FC236}">
                <a16:creationId xmlns:a16="http://schemas.microsoft.com/office/drawing/2014/main" id="{B7E0B5C7-1EB7-3DDF-FDD8-DD0B44476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461" y="7330473"/>
            <a:ext cx="7438255" cy="197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1587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69216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Proyecto FINAL: </a:t>
            </a:r>
            <a:r>
              <a:rPr lang="es-ES" sz="5400" b="1" dirty="0">
                <a:solidFill>
                  <a:srgbClr val="275766"/>
                </a:solidFill>
                <a:latin typeface="Titillium Web" pitchFamily="2" charset="0"/>
              </a:rPr>
              <a:t>Desarrollando con </a:t>
            </a:r>
            <a:r>
              <a:rPr lang="es-ES" sz="5400" b="1" dirty="0" err="1">
                <a:solidFill>
                  <a:srgbClr val="275766"/>
                </a:solidFill>
                <a:latin typeface="Titillium Web" pitchFamily="2" charset="0"/>
              </a:rPr>
              <a:t>ChatGPT</a:t>
            </a:r>
            <a:r>
              <a:rPr lang="es-ES" sz="5400" b="1" dirty="0">
                <a:solidFill>
                  <a:srgbClr val="275766"/>
                </a:solidFill>
                <a:latin typeface="Titillium Web" pitchFamily="2" charset="0"/>
              </a:rPr>
              <a:t> como Guía (Notebook 3)</a:t>
            </a:r>
          </a:p>
        </p:txBody>
      </p: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3460275"/>
            <a:ext cx="4129021" cy="4571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2214753" y="3819724"/>
            <a:ext cx="16876537" cy="3938579"/>
            <a:chOff x="1211924" y="3439209"/>
            <a:chExt cx="17824144" cy="4686107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4686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Ejercicio: Análisis de Texto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Crea un programa en Python que analice un archivo de texto y proporcione información interesante sobre su contenido.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Puedes utilizar un texto largo o varios textos pequeños para este ejercicio.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987A368-15BA-63A4-1F78-FD0627E79D5C}"/>
              </a:ext>
            </a:extLst>
          </p:cNvPr>
          <p:cNvGrpSpPr/>
          <p:nvPr/>
        </p:nvGrpSpPr>
        <p:grpSpPr>
          <a:xfrm>
            <a:off x="2248843" y="5496124"/>
            <a:ext cx="16876537" cy="5785238"/>
            <a:chOff x="1211924" y="3439209"/>
            <a:chExt cx="17824144" cy="6883253"/>
          </a:xfrm>
        </p:grpSpPr>
        <p:sp>
          <p:nvSpPr>
            <p:cNvPr id="3" name="13 CuadroTexto">
              <a:extLst>
                <a:ext uri="{FF2B5EF4-FFF2-40B4-BE49-F238E27FC236}">
                  <a16:creationId xmlns:a16="http://schemas.microsoft.com/office/drawing/2014/main" id="{E218057A-4E3D-3690-FBE3-4E6C4339620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6883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Funciones que tiene que tener: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Leer el Archivo de Texto.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Encuentra las 5 palabras más frecuentes y muestra cuántas veces aparecen.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Análisis de Frases, cuenta el número de frases que hay en el texto.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Encuentra la longitud promedio de las frases en el texto.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Haz una extracción de entidades del texto.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¡Añade las cosas que te parezcan interesantes!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8" name="14 Elipse">
              <a:extLst>
                <a:ext uri="{FF2B5EF4-FFF2-40B4-BE49-F238E27FC236}">
                  <a16:creationId xmlns:a16="http://schemas.microsoft.com/office/drawing/2014/main" id="{97EE43EA-86BA-2CED-7DC2-BEE2E67C6760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9795CBD-5AB6-373D-FA22-17111ED5CE7D}"/>
              </a:ext>
            </a:extLst>
          </p:cNvPr>
          <p:cNvGrpSpPr/>
          <p:nvPr/>
        </p:nvGrpSpPr>
        <p:grpSpPr>
          <a:xfrm>
            <a:off x="2282933" y="8985679"/>
            <a:ext cx="16876537" cy="1991635"/>
            <a:chOff x="1211924" y="3439209"/>
            <a:chExt cx="17824144" cy="2369641"/>
          </a:xfrm>
        </p:grpSpPr>
        <p:sp>
          <p:nvSpPr>
            <p:cNvPr id="29" name="13 CuadroTexto">
              <a:extLst>
                <a:ext uri="{FF2B5EF4-FFF2-40B4-BE49-F238E27FC236}">
                  <a16:creationId xmlns:a16="http://schemas.microsoft.com/office/drawing/2014/main" id="{223451A2-441F-0D49-164E-045BE3E0FD8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369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Usa </a:t>
              </a:r>
              <a:r>
                <a:rPr lang="es-ES" sz="2400" b="1" dirty="0" err="1">
                  <a:latin typeface="Exo" pitchFamily="2" charset="0"/>
                </a:rPr>
                <a:t>HuggingChat</a:t>
              </a:r>
              <a:r>
                <a:rPr lang="es-ES" sz="2400" b="1" dirty="0">
                  <a:latin typeface="Exo" pitchFamily="2" charset="0"/>
                </a:rPr>
                <a:t> para acelerar la programación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Divide el programa en las diferentes funcionalidades y prográmalas con </a:t>
              </a:r>
              <a:r>
                <a:rPr lang="es-ES" sz="2000" dirty="0" err="1">
                  <a:latin typeface="Exo" pitchFamily="2" charset="0"/>
                </a:rPr>
                <a:t>Huggingchat</a:t>
              </a:r>
              <a:r>
                <a:rPr lang="es-ES" sz="2000" dirty="0">
                  <a:latin typeface="Exo" pitchFamily="2" charset="0"/>
                </a:rPr>
                <a:t>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Usa un </a:t>
              </a:r>
              <a:r>
                <a:rPr lang="es-ES" sz="2000" dirty="0" err="1">
                  <a:latin typeface="Exo" pitchFamily="2" charset="0"/>
                </a:rPr>
                <a:t>prompt</a:t>
              </a:r>
              <a:r>
                <a:rPr lang="es-ES" sz="2000" dirty="0">
                  <a:latin typeface="Exo" pitchFamily="2" charset="0"/>
                </a:rPr>
                <a:t> inicial y vete iterando sobre él.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</p:txBody>
        </p:sp>
        <p:sp>
          <p:nvSpPr>
            <p:cNvPr id="30" name="14 Elipse">
              <a:extLst>
                <a:ext uri="{FF2B5EF4-FFF2-40B4-BE49-F238E27FC236}">
                  <a16:creationId xmlns:a16="http://schemas.microsoft.com/office/drawing/2014/main" id="{48BEDFE9-D2A7-0D49-96B8-565495779C23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2668884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Desarrollo de software con IA generativa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Introducción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1320800" y="3439209"/>
            <a:ext cx="17715268" cy="3015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b="1" dirty="0">
                <a:latin typeface="Exo" pitchFamily="2" charset="0"/>
              </a:rPr>
              <a:t>Objetivo principal: Utilizar </a:t>
            </a:r>
            <a:r>
              <a:rPr lang="es-ES" sz="2800" b="1" dirty="0" err="1">
                <a:latin typeface="Exo" pitchFamily="2" charset="0"/>
              </a:rPr>
              <a:t>ChatGPT</a:t>
            </a:r>
            <a:r>
              <a:rPr lang="es-ES" sz="2800" b="1" dirty="0">
                <a:latin typeface="Exo" pitchFamily="2" charset="0"/>
              </a:rPr>
              <a:t> como herramienta para el desarrollo de software:</a:t>
            </a:r>
          </a:p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Estamos aquí para explorar cómo </a:t>
            </a:r>
            <a:r>
              <a:rPr lang="es-ES" sz="2800" dirty="0" err="1">
                <a:latin typeface="Exo" pitchFamily="2" charset="0"/>
              </a:rPr>
              <a:t>ChatGPT</a:t>
            </a:r>
            <a:r>
              <a:rPr lang="es-ES" sz="2800" dirty="0">
                <a:latin typeface="Exo" pitchFamily="2" charset="0"/>
              </a:rPr>
              <a:t> puede transformar la forma en que desarrollamos software.</a:t>
            </a:r>
          </a:p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No solo entenderemos los aspectos técnicos, sino que nos sumergiremos en su aplicación práctica como una herramienta eficaz para nuestros proyectos de programación.</a:t>
            </a:r>
          </a:p>
          <a:p>
            <a:pPr>
              <a:lnSpc>
                <a:spcPct val="150000"/>
              </a:lnSpc>
            </a:pPr>
            <a:endParaRPr lang="es-ES" sz="1600" b="1" dirty="0">
              <a:latin typeface="Exo" pitchFamily="2" charset="0"/>
            </a:endParaRPr>
          </a:p>
        </p:txBody>
      </p:sp>
      <p:sp>
        <p:nvSpPr>
          <p:cNvPr id="15" name="14 Elipse"/>
          <p:cNvSpPr/>
          <p:nvPr/>
        </p:nvSpPr>
        <p:spPr>
          <a:xfrm flipH="1" flipV="1">
            <a:off x="1211924" y="3786250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Elipse"/>
          <p:cNvSpPr/>
          <p:nvPr/>
        </p:nvSpPr>
        <p:spPr>
          <a:xfrm flipH="1" flipV="1">
            <a:off x="1211924" y="6630194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sp>
        <p:nvSpPr>
          <p:cNvPr id="16" name="15 CuadroTexto"/>
          <p:cNvSpPr txBox="1"/>
          <p:nvPr/>
        </p:nvSpPr>
        <p:spPr>
          <a:xfrm>
            <a:off x="1320800" y="6249194"/>
            <a:ext cx="17715268" cy="3015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b="1" dirty="0">
                <a:latin typeface="Exo" pitchFamily="2" charset="0"/>
              </a:rPr>
              <a:t>Lo que NO es nuestro enfoque:</a:t>
            </a:r>
          </a:p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No nos perderemos en los detalles internos de cómo se entrena </a:t>
            </a:r>
            <a:r>
              <a:rPr lang="es-ES" sz="2800" dirty="0" err="1">
                <a:latin typeface="Exo" pitchFamily="2" charset="0"/>
              </a:rPr>
              <a:t>ChatGPT</a:t>
            </a:r>
            <a:r>
              <a:rPr lang="es-ES" sz="2800" dirty="0">
                <a:latin typeface="Exo" pitchFamily="2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No será una sesión sobre teoría, sino un viaje práctico para aprovechar al máximo esta poderosa herramienta.</a:t>
            </a:r>
            <a:endParaRPr lang="es-ES" sz="2000" dirty="0">
              <a:latin typeface="Exo" pitchFamily="2" charset="0"/>
            </a:endParaRPr>
          </a:p>
          <a:p>
            <a:pPr algn="just">
              <a:lnSpc>
                <a:spcPct val="150000"/>
              </a:lnSpc>
            </a:pPr>
            <a:endParaRPr lang="es-ES" sz="1600" b="1" dirty="0">
              <a:latin typeface="Exo" pitchFamily="2" charset="0"/>
            </a:endParaRPr>
          </a:p>
        </p:txBody>
      </p:sp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Introducción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1320800" y="3439209"/>
            <a:ext cx="17715268" cy="1722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Aunque en las explicaciones se use como referencia a </a:t>
            </a:r>
            <a:r>
              <a:rPr lang="es-ES" sz="2800" dirty="0" err="1">
                <a:latin typeface="Exo" pitchFamily="2" charset="0"/>
              </a:rPr>
              <a:t>ChatGPT</a:t>
            </a:r>
            <a:r>
              <a:rPr lang="es-ES" sz="2800" dirty="0">
                <a:latin typeface="Exo" pitchFamily="2" charset="0"/>
              </a:rPr>
              <a:t>, es importante señalar que los conceptos abordados son aplicables de manera transversal a cualquier inteligencia artificial generativa de texto. </a:t>
            </a:r>
          </a:p>
          <a:p>
            <a:pPr>
              <a:lnSpc>
                <a:spcPct val="150000"/>
              </a:lnSpc>
            </a:pPr>
            <a:endParaRPr lang="es-ES" sz="1600" b="1" dirty="0">
              <a:latin typeface="Exo" pitchFamily="2" charset="0"/>
            </a:endParaRPr>
          </a:p>
        </p:txBody>
      </p:sp>
      <p:sp>
        <p:nvSpPr>
          <p:cNvPr id="15" name="14 Elipse"/>
          <p:cNvSpPr/>
          <p:nvPr/>
        </p:nvSpPr>
        <p:spPr>
          <a:xfrm flipH="1" flipV="1">
            <a:off x="1211924" y="3786250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Elipse"/>
          <p:cNvSpPr/>
          <p:nvPr/>
        </p:nvSpPr>
        <p:spPr>
          <a:xfrm flipH="1" flipV="1">
            <a:off x="1247928" y="5362795"/>
            <a:ext cx="72008" cy="72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sp>
        <p:nvSpPr>
          <p:cNvPr id="16" name="15 CuadroTexto"/>
          <p:cNvSpPr txBox="1"/>
          <p:nvPr/>
        </p:nvSpPr>
        <p:spPr>
          <a:xfrm>
            <a:off x="1320800" y="5035421"/>
            <a:ext cx="17715268" cy="1722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800" dirty="0">
                <a:latin typeface="Exo" pitchFamily="2" charset="0"/>
              </a:rPr>
              <a:t>De hecho, en el contexto de este taller, también exploraremos el uso de otras inteligencias artificiales generativas como </a:t>
            </a:r>
            <a:r>
              <a:rPr lang="es-ES" sz="2800" dirty="0" err="1">
                <a:latin typeface="Exo" pitchFamily="2" charset="0"/>
              </a:rPr>
              <a:t>copilots</a:t>
            </a:r>
            <a:r>
              <a:rPr lang="es-ES" sz="2800" dirty="0">
                <a:latin typeface="Exo" pitchFamily="2" charset="0"/>
              </a:rPr>
              <a:t>, ampliando así nuestro espectro de herramientas y estrategias.</a:t>
            </a:r>
          </a:p>
          <a:p>
            <a:pPr algn="just">
              <a:lnSpc>
                <a:spcPct val="150000"/>
              </a:lnSpc>
            </a:pPr>
            <a:endParaRPr lang="es-ES" sz="1600" b="1" dirty="0">
              <a:latin typeface="Exo" pitchFamily="2" charset="0"/>
            </a:endParaRPr>
          </a:p>
        </p:txBody>
      </p:sp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68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¿Qué es </a:t>
            </a:r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ChatGPT</a:t>
            </a:r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?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424D9A-54BE-8D57-665C-2A997E6C5F9F}"/>
              </a:ext>
            </a:extLst>
          </p:cNvPr>
          <p:cNvGrpSpPr/>
          <p:nvPr/>
        </p:nvGrpSpPr>
        <p:grpSpPr>
          <a:xfrm>
            <a:off x="1211923" y="2896394"/>
            <a:ext cx="14053477" cy="2738250"/>
            <a:chOff x="1211924" y="3439209"/>
            <a:chExt cx="17824144" cy="2738250"/>
          </a:xfrm>
        </p:grpSpPr>
        <p:sp>
          <p:nvSpPr>
            <p:cNvPr id="14" name="13 CuadroTexto"/>
            <p:cNvSpPr txBox="1"/>
            <p:nvPr/>
          </p:nvSpPr>
          <p:spPr>
            <a:xfrm>
              <a:off x="1320800" y="3439209"/>
              <a:ext cx="17715268" cy="2738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Modelo de Lenguaje Avanzado: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 err="1">
                  <a:latin typeface="Exo" pitchFamily="2" charset="0"/>
                </a:rPr>
                <a:t>ChatGPT</a:t>
              </a:r>
              <a:r>
                <a:rPr lang="es-ES" sz="2400" dirty="0">
                  <a:latin typeface="Exo" pitchFamily="2" charset="0"/>
                </a:rPr>
                <a:t> es un modelo de lenguaje basado en la arquitectura GPT-3.5 de </a:t>
              </a:r>
              <a:r>
                <a:rPr lang="es-ES" sz="2400" dirty="0" err="1">
                  <a:latin typeface="Exo" pitchFamily="2" charset="0"/>
                </a:rPr>
                <a:t>OpenAI</a:t>
              </a:r>
              <a:r>
                <a:rPr lang="es-ES" sz="2400" dirty="0">
                  <a:latin typeface="Exo" pitchFamily="2" charset="0"/>
                </a:rPr>
                <a:t>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Utiliza una red neuronal profunda con 175 mil millones de parámetros, lo que le permite comprender y generar texto de manera excepcionalmente avanzada.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5" name="14 Elipse"/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1211924" y="5487194"/>
            <a:ext cx="14010070" cy="2184252"/>
            <a:chOff x="1211924" y="3439209"/>
            <a:chExt cx="17824144" cy="2184252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184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Aprendizaje Auto-Supervisado: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 err="1">
                  <a:latin typeface="Exo" pitchFamily="2" charset="0"/>
                </a:rPr>
                <a:t>ChatGPT</a:t>
              </a:r>
              <a:r>
                <a:rPr lang="es-ES" sz="2400" dirty="0">
                  <a:latin typeface="Exo" pitchFamily="2" charset="0"/>
                </a:rPr>
                <a:t> se entrena mediante aprendizaje </a:t>
              </a:r>
              <a:r>
                <a:rPr lang="es-ES" sz="2400" dirty="0" err="1">
                  <a:latin typeface="Exo" pitchFamily="2" charset="0"/>
                </a:rPr>
                <a:t>auto-supervisado</a:t>
              </a:r>
              <a:r>
                <a:rPr lang="es-ES" sz="2400" dirty="0">
                  <a:latin typeface="Exo" pitchFamily="2" charset="0"/>
                </a:rPr>
                <a:t>, lo que significa que aprovecha conocimientos previos de datos masivos antes de ser afinado para tareas específicas.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4809ADB-9897-C702-D37C-7DFAEC3282ED}"/>
              </a:ext>
            </a:extLst>
          </p:cNvPr>
          <p:cNvGrpSpPr/>
          <p:nvPr/>
        </p:nvGrpSpPr>
        <p:grpSpPr>
          <a:xfrm>
            <a:off x="1320800" y="7930544"/>
            <a:ext cx="13901194" cy="2738250"/>
            <a:chOff x="1211924" y="3439209"/>
            <a:chExt cx="17824144" cy="2738250"/>
          </a:xfrm>
        </p:grpSpPr>
        <p:sp>
          <p:nvSpPr>
            <p:cNvPr id="21" name="13 CuadroTexto">
              <a:extLst>
                <a:ext uri="{FF2B5EF4-FFF2-40B4-BE49-F238E27FC236}">
                  <a16:creationId xmlns:a16="http://schemas.microsoft.com/office/drawing/2014/main" id="{0693CD13-96B9-2F2E-135C-1F851212CC5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738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Generación de Texto Contextual: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La fuerza de </a:t>
              </a:r>
              <a:r>
                <a:rPr lang="es-ES" sz="2400" dirty="0" err="1">
                  <a:latin typeface="Exo" pitchFamily="2" charset="0"/>
                </a:rPr>
                <a:t>ChatGPT</a:t>
              </a:r>
              <a:r>
                <a:rPr lang="es-ES" sz="2400" dirty="0">
                  <a:latin typeface="Exo" pitchFamily="2" charset="0"/>
                </a:rPr>
                <a:t> radica en su capacidad para entender el contexto.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Cada respuesta se genera teniendo en cuenta la entrada previa, permitiendo respuestas coherentes y contextualmente relevantes.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22" name="14 Elipse">
              <a:extLst>
                <a:ext uri="{FF2B5EF4-FFF2-40B4-BE49-F238E27FC236}">
                  <a16:creationId xmlns:a16="http://schemas.microsoft.com/office/drawing/2014/main" id="{31C17F27-A470-B022-7F21-BBED61F95328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36906A8-DA89-E7FE-97FB-4F09F2B00E3C}"/>
              </a:ext>
            </a:extLst>
          </p:cNvPr>
          <p:cNvGrpSpPr/>
          <p:nvPr/>
        </p:nvGrpSpPr>
        <p:grpSpPr>
          <a:xfrm>
            <a:off x="15265400" y="3899694"/>
            <a:ext cx="4509554" cy="5206852"/>
            <a:chOff x="16191008" y="4768959"/>
            <a:chExt cx="3355346" cy="3717904"/>
          </a:xfrm>
        </p:grpSpPr>
        <p:pic>
          <p:nvPicPr>
            <p:cNvPr id="23" name="Picture 2" descr="Arquetectura Transformers">
              <a:extLst>
                <a:ext uri="{FF2B5EF4-FFF2-40B4-BE49-F238E27FC236}">
                  <a16:creationId xmlns:a16="http://schemas.microsoft.com/office/drawing/2014/main" id="{614AAEC0-3E64-C079-E885-F6FAAB1973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29287" y="4768959"/>
              <a:ext cx="2478789" cy="31946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3">
              <a:extLst>
                <a:ext uri="{FF2B5EF4-FFF2-40B4-BE49-F238E27FC236}">
                  <a16:creationId xmlns:a16="http://schemas.microsoft.com/office/drawing/2014/main" id="{C3369A97-1835-8BA5-A362-6FD26063DBB9}"/>
                </a:ext>
              </a:extLst>
            </p:cNvPr>
            <p:cNvSpPr txBox="1"/>
            <p:nvPr/>
          </p:nvSpPr>
          <p:spPr>
            <a:xfrm>
              <a:off x="16191008" y="7963643"/>
              <a:ext cx="33553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ES" sz="1400" dirty="0"/>
                <a:t>Figura 1. Un </a:t>
              </a:r>
              <a:r>
                <a:rPr lang="es-ES" sz="1400" dirty="0" err="1"/>
                <a:t>transformer</a:t>
              </a:r>
              <a:r>
                <a:rPr lang="es-ES" sz="1400" dirty="0"/>
                <a:t> (Fuente de la imagen: </a:t>
              </a:r>
              <a:r>
                <a:rPr lang="es-ES" sz="1400" dirty="0" err="1"/>
                <a:t>Vaswani</a:t>
              </a:r>
              <a:r>
                <a:rPr lang="es-ES" sz="1400" dirty="0"/>
                <a:t> et al., 2017).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6296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¿Qué es </a:t>
            </a:r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ChatGPT</a:t>
            </a:r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?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424D9A-54BE-8D57-665C-2A997E6C5F9F}"/>
              </a:ext>
            </a:extLst>
          </p:cNvPr>
          <p:cNvGrpSpPr/>
          <p:nvPr/>
        </p:nvGrpSpPr>
        <p:grpSpPr>
          <a:xfrm>
            <a:off x="1211923" y="2896394"/>
            <a:ext cx="17879368" cy="2184252"/>
            <a:chOff x="1211924" y="3439209"/>
            <a:chExt cx="17824144" cy="2184252"/>
          </a:xfrm>
        </p:grpSpPr>
        <p:sp>
          <p:nvSpPr>
            <p:cNvPr id="14" name="13 CuadroTexto"/>
            <p:cNvSpPr txBox="1"/>
            <p:nvPr/>
          </p:nvSpPr>
          <p:spPr>
            <a:xfrm>
              <a:off x="1320800" y="3439209"/>
              <a:ext cx="17715268" cy="2184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Herramienta para Resolver Problemas: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Más que un modelo teórico, </a:t>
              </a:r>
              <a:r>
                <a:rPr lang="es-ES" sz="2400" dirty="0" err="1">
                  <a:latin typeface="Exo" pitchFamily="2" charset="0"/>
                </a:rPr>
                <a:t>ChatGPT</a:t>
              </a:r>
              <a:r>
                <a:rPr lang="es-ES" sz="2400" dirty="0">
                  <a:latin typeface="Exo" pitchFamily="2" charset="0"/>
                </a:rPr>
                <a:t> se convierte en un copiloto práctico para resolver problemas y generar código de manera eficiente.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5" name="14 Elipse"/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1211924" y="5487194"/>
            <a:ext cx="17824144" cy="2184252"/>
            <a:chOff x="1211924" y="3439209"/>
            <a:chExt cx="17824144" cy="2184252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184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Desarrollo Ágil y Creativo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Al comprender su funcionamiento básico, los desarrolladores pueden utilizar </a:t>
              </a:r>
              <a:r>
                <a:rPr lang="es-ES" sz="2400" dirty="0" err="1">
                  <a:latin typeface="Exo" pitchFamily="2" charset="0"/>
                </a:rPr>
                <a:t>ChatGPT</a:t>
              </a:r>
              <a:r>
                <a:rPr lang="es-ES" sz="2400" dirty="0">
                  <a:latin typeface="Exo" pitchFamily="2" charset="0"/>
                </a:rPr>
                <a:t> de manera más efectiva para agilizar procesos creativos, generar ideas y superar bloqueos conceptuales.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4809ADB-9897-C702-D37C-7DFAEC3282ED}"/>
              </a:ext>
            </a:extLst>
          </p:cNvPr>
          <p:cNvGrpSpPr/>
          <p:nvPr/>
        </p:nvGrpSpPr>
        <p:grpSpPr>
          <a:xfrm>
            <a:off x="1320800" y="7930544"/>
            <a:ext cx="17685628" cy="2184252"/>
            <a:chOff x="1211924" y="3439209"/>
            <a:chExt cx="17824144" cy="2184252"/>
          </a:xfrm>
        </p:grpSpPr>
        <p:sp>
          <p:nvSpPr>
            <p:cNvPr id="21" name="13 CuadroTexto">
              <a:extLst>
                <a:ext uri="{FF2B5EF4-FFF2-40B4-BE49-F238E27FC236}">
                  <a16:creationId xmlns:a16="http://schemas.microsoft.com/office/drawing/2014/main" id="{0693CD13-96B9-2F2E-135C-1F851212CC59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184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Casos de Uso Prácticos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A lo largo de la presentación, exploraremos casos prácticos y ejemplos de cómo integrar </a:t>
              </a:r>
              <a:r>
                <a:rPr lang="es-ES" sz="2400" dirty="0" err="1">
                  <a:latin typeface="Exo" pitchFamily="2" charset="0"/>
                </a:rPr>
                <a:t>ChatGPT</a:t>
              </a:r>
              <a:r>
                <a:rPr lang="es-ES" sz="2400" dirty="0">
                  <a:latin typeface="Exo" pitchFamily="2" charset="0"/>
                </a:rPr>
                <a:t> en el desarrollo de software de manera efectiva.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22" name="14 Elipse">
              <a:extLst>
                <a:ext uri="{FF2B5EF4-FFF2-40B4-BE49-F238E27FC236}">
                  <a16:creationId xmlns:a16="http://schemas.microsoft.com/office/drawing/2014/main" id="{31C17F27-A470-B022-7F21-BBED61F95328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901620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¿Qué es </a:t>
            </a:r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ChatGPT</a:t>
            </a:r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?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424D9A-54BE-8D57-665C-2A997E6C5F9F}"/>
              </a:ext>
            </a:extLst>
          </p:cNvPr>
          <p:cNvGrpSpPr/>
          <p:nvPr/>
        </p:nvGrpSpPr>
        <p:grpSpPr>
          <a:xfrm>
            <a:off x="1211923" y="2896394"/>
            <a:ext cx="17879368" cy="1076257"/>
            <a:chOff x="1211924" y="3439209"/>
            <a:chExt cx="17824144" cy="1076257"/>
          </a:xfrm>
        </p:grpSpPr>
        <p:sp>
          <p:nvSpPr>
            <p:cNvPr id="14" name="13 CuadroTexto"/>
            <p:cNvSpPr txBox="1"/>
            <p:nvPr/>
          </p:nvSpPr>
          <p:spPr>
            <a:xfrm>
              <a:off x="1320800" y="3439209"/>
              <a:ext cx="17715268" cy="107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dirty="0">
                  <a:latin typeface="Exo" pitchFamily="2" charset="0"/>
                </a:rPr>
                <a:t>Los modelos de lenguaje, incluyendo </a:t>
              </a:r>
              <a:r>
                <a:rPr lang="es-ES" sz="2800" dirty="0" err="1">
                  <a:latin typeface="Exo" pitchFamily="2" charset="0"/>
                </a:rPr>
                <a:t>ChatGPT</a:t>
              </a:r>
              <a:r>
                <a:rPr lang="es-ES" sz="2800" dirty="0">
                  <a:latin typeface="Exo" pitchFamily="2" charset="0"/>
                </a:rPr>
                <a:t>, enfrentan diversos desafíos que deben superar: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5" name="14 Elipse"/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2214753" y="3695603"/>
            <a:ext cx="16876537" cy="2276585"/>
            <a:chOff x="1211924" y="3439209"/>
            <a:chExt cx="17824144" cy="2708673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708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Generación de información errónea: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Estos modelos pueden ocasionalmente generar información falsa. </a:t>
              </a: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650A75F-AF67-3913-E84D-45F83BFFC479}"/>
              </a:ext>
            </a:extLst>
          </p:cNvPr>
          <p:cNvGrpSpPr/>
          <p:nvPr/>
        </p:nvGrpSpPr>
        <p:grpSpPr>
          <a:xfrm>
            <a:off x="2282933" y="4949932"/>
            <a:ext cx="16876537" cy="2830583"/>
            <a:chOff x="1211924" y="3439209"/>
            <a:chExt cx="17824144" cy="3367818"/>
          </a:xfrm>
        </p:grpSpPr>
        <p:sp>
          <p:nvSpPr>
            <p:cNvPr id="3" name="13 CuadroTexto">
              <a:extLst>
                <a:ext uri="{FF2B5EF4-FFF2-40B4-BE49-F238E27FC236}">
                  <a16:creationId xmlns:a16="http://schemas.microsoft.com/office/drawing/2014/main" id="{B8DD3F4E-25B9-00F2-2029-D2449076BB20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3367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Tamaño: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Para lograr un alto nivel de generalidad y rendimiento, estos modelos tienen que ser muy grandes.</a:t>
              </a:r>
            </a:p>
            <a:p>
              <a:pPr algn="just">
                <a:lnSpc>
                  <a:spcPct val="150000"/>
                </a:lnSpc>
              </a:pPr>
              <a:r>
                <a:rPr lang="es-ES" sz="2400" dirty="0">
                  <a:latin typeface="Exo" pitchFamily="2" charset="0"/>
                </a:rPr>
                <a:t> </a:t>
              </a: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8" name="14 Elipse">
              <a:extLst>
                <a:ext uri="{FF2B5EF4-FFF2-40B4-BE49-F238E27FC236}">
                  <a16:creationId xmlns:a16="http://schemas.microsoft.com/office/drawing/2014/main" id="{12F924FE-5DA9-281E-49E6-04BB356CD3A6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B2636AE-689F-EB84-37EF-FD2BE8767AAB}"/>
              </a:ext>
            </a:extLst>
          </p:cNvPr>
          <p:cNvGrpSpPr/>
          <p:nvPr/>
        </p:nvGrpSpPr>
        <p:grpSpPr>
          <a:xfrm>
            <a:off x="2351113" y="6172994"/>
            <a:ext cx="16876537" cy="2276585"/>
            <a:chOff x="1211924" y="3439209"/>
            <a:chExt cx="17824144" cy="2708673"/>
          </a:xfrm>
        </p:grpSpPr>
        <p:sp>
          <p:nvSpPr>
            <p:cNvPr id="18" name="13 CuadroTexto">
              <a:extLst>
                <a:ext uri="{FF2B5EF4-FFF2-40B4-BE49-F238E27FC236}">
                  <a16:creationId xmlns:a16="http://schemas.microsoft.com/office/drawing/2014/main" id="{52C6D74F-58AB-1BAF-77FF-531A235109FF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2708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Costo: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El tamaño de estos modelos implica la necesidad de hardware costoso para ejecutarlos.</a:t>
              </a: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23" name="14 Elipse">
              <a:extLst>
                <a:ext uri="{FF2B5EF4-FFF2-40B4-BE49-F238E27FC236}">
                  <a16:creationId xmlns:a16="http://schemas.microsoft.com/office/drawing/2014/main" id="{B2A72D71-9FF3-3B53-557C-816A1CA2945F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3538ECB-CFBA-CBA7-3EB7-035A03781B50}"/>
              </a:ext>
            </a:extLst>
          </p:cNvPr>
          <p:cNvGrpSpPr/>
          <p:nvPr/>
        </p:nvGrpSpPr>
        <p:grpSpPr>
          <a:xfrm>
            <a:off x="2386021" y="7395813"/>
            <a:ext cx="16876537" cy="3292248"/>
            <a:chOff x="1211924" y="3439209"/>
            <a:chExt cx="17824144" cy="3917103"/>
          </a:xfrm>
        </p:grpSpPr>
        <p:sp>
          <p:nvSpPr>
            <p:cNvPr id="25" name="13 CuadroTexto">
              <a:extLst>
                <a:ext uri="{FF2B5EF4-FFF2-40B4-BE49-F238E27FC236}">
                  <a16:creationId xmlns:a16="http://schemas.microsoft.com/office/drawing/2014/main" id="{B546C546-E45E-FFE4-80FC-792636B23A07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3917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Latencia: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A pesar de la aparente rapidez de funcionamiento de </a:t>
              </a:r>
              <a:r>
                <a:rPr lang="es-ES" sz="2400" dirty="0" err="1">
                  <a:latin typeface="Exo" pitchFamily="2" charset="0"/>
                </a:rPr>
                <a:t>ChatGPT</a:t>
              </a:r>
              <a:r>
                <a:rPr lang="es-ES" sz="2400" dirty="0">
                  <a:latin typeface="Exo" pitchFamily="2" charset="0"/>
                </a:rPr>
                <a:t>, estos modelos pueden presentar cierta latencia.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Para reducir esta latencia, se requiere una inversión considerable en infraestructura, lo cual puede no ser viable para todos los proveedores. 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26" name="14 Elipse">
              <a:extLst>
                <a:ext uri="{FF2B5EF4-FFF2-40B4-BE49-F238E27FC236}">
                  <a16:creationId xmlns:a16="http://schemas.microsoft.com/office/drawing/2014/main" id="{C80C82FE-407C-4DCB-960B-32EE249F41AA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4242889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¿Qué es </a:t>
            </a:r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ChatGPT</a:t>
            </a:r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?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424D9A-54BE-8D57-665C-2A997E6C5F9F}"/>
              </a:ext>
            </a:extLst>
          </p:cNvPr>
          <p:cNvGrpSpPr/>
          <p:nvPr/>
        </p:nvGrpSpPr>
        <p:grpSpPr>
          <a:xfrm>
            <a:off x="1211923" y="2896394"/>
            <a:ext cx="17879368" cy="1076257"/>
            <a:chOff x="1211924" y="3439209"/>
            <a:chExt cx="17824144" cy="1076257"/>
          </a:xfrm>
        </p:grpSpPr>
        <p:sp>
          <p:nvSpPr>
            <p:cNvPr id="14" name="13 CuadroTexto"/>
            <p:cNvSpPr txBox="1"/>
            <p:nvPr/>
          </p:nvSpPr>
          <p:spPr>
            <a:xfrm>
              <a:off x="1320800" y="3439209"/>
              <a:ext cx="17715268" cy="107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dirty="0">
                  <a:latin typeface="Exo" pitchFamily="2" charset="0"/>
                </a:rPr>
                <a:t>Lo fundamental…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5" name="14 Elipse"/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2214753" y="3695603"/>
            <a:ext cx="16876537" cy="2830583"/>
            <a:chOff x="1211924" y="3439209"/>
            <a:chExt cx="17824144" cy="3367818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3367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Comprender la Lógica de </a:t>
              </a:r>
              <a:r>
                <a:rPr lang="es-ES" sz="2800" b="1" dirty="0" err="1">
                  <a:latin typeface="Exo" pitchFamily="2" charset="0"/>
                </a:rPr>
                <a:t>ChatGPT</a:t>
              </a:r>
              <a:endParaRPr lang="es-ES" sz="2800" b="1" dirty="0">
                <a:latin typeface="Exo" pitchFamily="2" charset="0"/>
              </a:endParaRP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Antes de comenzar, familiarízate con cómo piensa </a:t>
              </a:r>
              <a:r>
                <a:rPr lang="es-ES" sz="2400" dirty="0" err="1">
                  <a:latin typeface="Exo" pitchFamily="2" charset="0"/>
                </a:rPr>
                <a:t>ChatGPT</a:t>
              </a:r>
              <a:r>
                <a:rPr lang="es-ES" sz="2400" dirty="0">
                  <a:latin typeface="Exo" pitchFamily="2" charset="0"/>
                </a:rPr>
                <a:t>.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Comprender su lógica de generación de texto te ayudará a formular mejores preguntas.</a:t>
              </a: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71E5678-4F03-3145-F4F9-297B924C5577}"/>
              </a:ext>
            </a:extLst>
          </p:cNvPr>
          <p:cNvGrpSpPr/>
          <p:nvPr/>
        </p:nvGrpSpPr>
        <p:grpSpPr>
          <a:xfrm>
            <a:off x="2214753" y="5968492"/>
            <a:ext cx="16876537" cy="3384581"/>
            <a:chOff x="1211924" y="3439209"/>
            <a:chExt cx="17824144" cy="4026963"/>
          </a:xfrm>
        </p:grpSpPr>
        <p:sp>
          <p:nvSpPr>
            <p:cNvPr id="21" name="13 CuadroTexto">
              <a:extLst>
                <a:ext uri="{FF2B5EF4-FFF2-40B4-BE49-F238E27FC236}">
                  <a16:creationId xmlns:a16="http://schemas.microsoft.com/office/drawing/2014/main" id="{A4C6597D-1682-7F93-FD16-31AFB505EC9C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4026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Experimentar con Longitud y Complejidad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400" dirty="0">
                  <a:latin typeface="Exo" pitchFamily="2" charset="0"/>
                </a:rPr>
                <a:t>Varía la longitud y complejidad de tus </a:t>
              </a:r>
              <a:r>
                <a:rPr lang="es-ES" sz="2400" dirty="0" err="1">
                  <a:latin typeface="Exo" pitchFamily="2" charset="0"/>
                </a:rPr>
                <a:t>prompts</a:t>
              </a:r>
              <a:r>
                <a:rPr lang="es-ES" sz="2400" dirty="0">
                  <a:latin typeface="Exo" pitchFamily="2" charset="0"/>
                </a:rPr>
                <a:t> para obtener respuestas más detalladas o simplificadas según sea necesario.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4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22" name="14 Elipse">
              <a:extLst>
                <a:ext uri="{FF2B5EF4-FFF2-40B4-BE49-F238E27FC236}">
                  <a16:creationId xmlns:a16="http://schemas.microsoft.com/office/drawing/2014/main" id="{B36CA6CA-EA95-CE72-8470-6C14280529A4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545997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LOGO SOL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992" y="315194"/>
            <a:ext cx="1127762" cy="810770"/>
          </a:xfrm>
          <a:prstGeom prst="rect">
            <a:avLst/>
          </a:prstGeom>
        </p:spPr>
      </p:pic>
      <p:pic>
        <p:nvPicPr>
          <p:cNvPr id="5" name="4 Imagen" descr="TEXTO CATED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856744" y="459210"/>
            <a:ext cx="2179324" cy="637033"/>
          </a:xfrm>
          <a:prstGeom prst="rect">
            <a:avLst/>
          </a:prstGeom>
        </p:spPr>
      </p:pic>
      <p:pic>
        <p:nvPicPr>
          <p:cNvPr id="6" name="5 Imagen" descr="LINE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183" y="1430746"/>
            <a:ext cx="20305817" cy="36576"/>
          </a:xfrm>
          <a:prstGeom prst="rect">
            <a:avLst/>
          </a:prstGeom>
        </p:spPr>
      </p:pic>
      <p:sp>
        <p:nvSpPr>
          <p:cNvPr id="7" name="6 CuadroTexto"/>
          <p:cNvSpPr txBox="1"/>
          <p:nvPr/>
        </p:nvSpPr>
        <p:spPr>
          <a:xfrm>
            <a:off x="7135664" y="459210"/>
            <a:ext cx="54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2B77BC"/>
                </a:solidFill>
                <a:latin typeface="Titillium Web" pitchFamily="2" charset="0"/>
              </a:rPr>
              <a:t>Desarrollo de software con IA generativa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1086992" y="1801825"/>
            <a:ext cx="1288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¿Qué es </a:t>
            </a:r>
            <a:r>
              <a:rPr lang="es-ES" sz="5400" dirty="0" err="1">
                <a:solidFill>
                  <a:srgbClr val="00A6BA"/>
                </a:solidFill>
                <a:latin typeface="Titillium Web Light" pitchFamily="2" charset="0"/>
              </a:rPr>
              <a:t>ChatGPT</a:t>
            </a:r>
            <a:r>
              <a:rPr lang="es-ES" sz="5400" dirty="0">
                <a:solidFill>
                  <a:srgbClr val="00A6BA"/>
                </a:solidFill>
                <a:latin typeface="Titillium Web Light" pitchFamily="2" charset="0"/>
              </a:rPr>
              <a:t>?</a:t>
            </a:r>
            <a:endParaRPr lang="es-ES" sz="5400" b="1" dirty="0">
              <a:solidFill>
                <a:srgbClr val="275766"/>
              </a:solidFill>
              <a:latin typeface="Titillium Web" pitchFamily="2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424D9A-54BE-8D57-665C-2A997E6C5F9F}"/>
              </a:ext>
            </a:extLst>
          </p:cNvPr>
          <p:cNvGrpSpPr/>
          <p:nvPr/>
        </p:nvGrpSpPr>
        <p:grpSpPr>
          <a:xfrm>
            <a:off x="1211923" y="2896394"/>
            <a:ext cx="17879368" cy="1076257"/>
            <a:chOff x="1211924" y="3439209"/>
            <a:chExt cx="17824144" cy="1076257"/>
          </a:xfrm>
        </p:grpSpPr>
        <p:sp>
          <p:nvSpPr>
            <p:cNvPr id="14" name="13 CuadroTexto"/>
            <p:cNvSpPr txBox="1"/>
            <p:nvPr/>
          </p:nvSpPr>
          <p:spPr>
            <a:xfrm>
              <a:off x="1320800" y="3439209"/>
              <a:ext cx="17715268" cy="1076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800" dirty="0">
                  <a:latin typeface="Exo" pitchFamily="2" charset="0"/>
                </a:rPr>
                <a:t>Lo más importante con </a:t>
              </a:r>
              <a:r>
                <a:rPr lang="es-ES" sz="2800" dirty="0" err="1">
                  <a:latin typeface="Exo" pitchFamily="2" charset="0"/>
                </a:rPr>
                <a:t>ChatGPT</a:t>
              </a:r>
              <a:r>
                <a:rPr lang="es-ES" sz="2800" dirty="0">
                  <a:latin typeface="Exo" pitchFamily="2" charset="0"/>
                </a:rPr>
                <a:t> es elegir </a:t>
              </a:r>
              <a:r>
                <a:rPr lang="es-ES" sz="2800" b="1" dirty="0" err="1">
                  <a:latin typeface="Exo" pitchFamily="2" charset="0"/>
                </a:rPr>
                <a:t>Prompts</a:t>
              </a:r>
              <a:r>
                <a:rPr lang="es-ES" sz="2800" b="1" dirty="0">
                  <a:latin typeface="Exo" pitchFamily="2" charset="0"/>
                </a:rPr>
                <a:t> Efectivos</a:t>
              </a:r>
              <a:r>
                <a:rPr lang="es-ES" sz="2800" dirty="0">
                  <a:latin typeface="Exo" pitchFamily="2" charset="0"/>
                </a:rPr>
                <a:t>: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5" name="14 Elipse"/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9" name="18 Imagen" descr="MARCA DE AGUA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52995" y="9502200"/>
            <a:ext cx="2667005" cy="1929388"/>
          </a:xfrm>
          <a:prstGeom prst="rect">
            <a:avLst/>
          </a:prstGeom>
        </p:spPr>
      </p:pic>
      <p:pic>
        <p:nvPicPr>
          <p:cNvPr id="17" name="16 Imagen" descr="LINEA.png"/>
          <p:cNvPicPr>
            <a:picLocks/>
          </p:cNvPicPr>
          <p:nvPr/>
        </p:nvPicPr>
        <p:blipFill>
          <a:blip r:embed="rId4" cstate="print"/>
          <a:srcRect t="-25000" b="-25000"/>
          <a:stretch>
            <a:fillRect/>
          </a:stretch>
        </p:blipFill>
        <p:spPr>
          <a:xfrm>
            <a:off x="1154178" y="2683755"/>
            <a:ext cx="4129021" cy="45719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1D9D9D4-C113-12EB-10B2-629C35DD0D35}"/>
              </a:ext>
            </a:extLst>
          </p:cNvPr>
          <p:cNvGrpSpPr/>
          <p:nvPr/>
        </p:nvGrpSpPr>
        <p:grpSpPr>
          <a:xfrm>
            <a:off x="2214753" y="3695603"/>
            <a:ext cx="16876537" cy="3015249"/>
            <a:chOff x="1211924" y="3439209"/>
            <a:chExt cx="17824144" cy="3587532"/>
          </a:xfrm>
        </p:grpSpPr>
        <p:sp>
          <p:nvSpPr>
            <p:cNvPr id="12" name="13 CuadroTexto">
              <a:extLst>
                <a:ext uri="{FF2B5EF4-FFF2-40B4-BE49-F238E27FC236}">
                  <a16:creationId xmlns:a16="http://schemas.microsoft.com/office/drawing/2014/main" id="{82070F34-03CB-48E8-EC8D-92D9F2097526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3587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Especificar Claramente la Tarea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Sé claro y específico al describir la tarea. 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Proporciona detalles suficientes para que </a:t>
              </a:r>
              <a:r>
                <a:rPr lang="es-ES" sz="2000" dirty="0" err="1">
                  <a:latin typeface="Exo" pitchFamily="2" charset="0"/>
                </a:rPr>
                <a:t>ChatGPT</a:t>
              </a:r>
              <a:r>
                <a:rPr lang="es-ES" sz="2000" dirty="0">
                  <a:latin typeface="Exo" pitchFamily="2" charset="0"/>
                </a:rPr>
                <a:t> comprenda lo que se espera.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13" name="14 Elipse">
              <a:extLst>
                <a:ext uri="{FF2B5EF4-FFF2-40B4-BE49-F238E27FC236}">
                  <a16:creationId xmlns:a16="http://schemas.microsoft.com/office/drawing/2014/main" id="{99D8F84E-7DE8-3FFA-D2AE-4C4766236B81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588C70E-EE3B-E856-FE8F-557B2F0280D7}"/>
              </a:ext>
            </a:extLst>
          </p:cNvPr>
          <p:cNvGrpSpPr/>
          <p:nvPr/>
        </p:nvGrpSpPr>
        <p:grpSpPr>
          <a:xfrm>
            <a:off x="2248843" y="5424609"/>
            <a:ext cx="16876537" cy="3015249"/>
            <a:chOff x="1211924" y="3439209"/>
            <a:chExt cx="17824144" cy="3587532"/>
          </a:xfrm>
        </p:grpSpPr>
        <p:sp>
          <p:nvSpPr>
            <p:cNvPr id="23" name="13 CuadroTexto">
              <a:extLst>
                <a:ext uri="{FF2B5EF4-FFF2-40B4-BE49-F238E27FC236}">
                  <a16:creationId xmlns:a16="http://schemas.microsoft.com/office/drawing/2014/main" id="{9838C9AF-BFBC-AF38-B9B1-275CED6E8D98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3587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Ejemplo de cómo NO hacerlo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Tarea Vaga: "Háblame de energías renovables".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b="1" dirty="0">
                  <a:latin typeface="Exo" pitchFamily="2" charset="0"/>
                </a:rPr>
                <a:t>Problema: </a:t>
              </a:r>
              <a:r>
                <a:rPr lang="es-ES" sz="2000" dirty="0">
                  <a:latin typeface="Exo" pitchFamily="2" charset="0"/>
                </a:rPr>
                <a:t>La tarea es demasiado amplia y no proporciona detalles específicos sobre lo que se espera.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s-ES" sz="2000" dirty="0">
                <a:latin typeface="Exo" pitchFamily="2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24" name="14 Elipse">
              <a:extLst>
                <a:ext uri="{FF2B5EF4-FFF2-40B4-BE49-F238E27FC236}">
                  <a16:creationId xmlns:a16="http://schemas.microsoft.com/office/drawing/2014/main" id="{196556B6-0FCD-C1DB-6EEE-4A14F3A599FC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4EEB025-717E-3226-7230-2BEA69D9D77F}"/>
              </a:ext>
            </a:extLst>
          </p:cNvPr>
          <p:cNvGrpSpPr/>
          <p:nvPr/>
        </p:nvGrpSpPr>
        <p:grpSpPr>
          <a:xfrm>
            <a:off x="2214753" y="7224178"/>
            <a:ext cx="16876537" cy="4215578"/>
            <a:chOff x="1211924" y="3439209"/>
            <a:chExt cx="17824144" cy="5015679"/>
          </a:xfrm>
        </p:grpSpPr>
        <p:sp>
          <p:nvSpPr>
            <p:cNvPr id="26" name="13 CuadroTexto">
              <a:extLst>
                <a:ext uri="{FF2B5EF4-FFF2-40B4-BE49-F238E27FC236}">
                  <a16:creationId xmlns:a16="http://schemas.microsoft.com/office/drawing/2014/main" id="{05ED9E68-5B7C-5EC5-55F3-75F3F9E4F167}"/>
                </a:ext>
              </a:extLst>
            </p:cNvPr>
            <p:cNvSpPr txBox="1"/>
            <p:nvPr/>
          </p:nvSpPr>
          <p:spPr>
            <a:xfrm>
              <a:off x="1320800" y="3439209"/>
              <a:ext cx="17715268" cy="5015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s-ES" sz="2400" b="1" dirty="0">
                  <a:latin typeface="Exo" pitchFamily="2" charset="0"/>
                </a:rPr>
                <a:t>Ejemplo de cómo hacerlo correctamente: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dirty="0">
                  <a:latin typeface="Exo" pitchFamily="2" charset="0"/>
                </a:rPr>
                <a:t>Tarea Específica: "Redacción de un Resumen Ejecutivo sobre Energías Renovables".</a:t>
              </a:r>
            </a:p>
            <a:p>
              <a:pPr marL="1473236" lvl="1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2000" b="1" dirty="0">
                  <a:latin typeface="Exo" pitchFamily="2" charset="0"/>
                </a:rPr>
                <a:t>Instrucciones Claras:</a:t>
              </a:r>
            </a:p>
            <a:p>
              <a:pPr marL="2489271" lvl="2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1800" b="1" dirty="0">
                  <a:latin typeface="Exo" pitchFamily="2" charset="0"/>
                </a:rPr>
                <a:t>Contexto: </a:t>
              </a:r>
              <a:r>
                <a:rPr lang="es-ES" sz="1800" dirty="0">
                  <a:latin typeface="Exo" pitchFamily="2" charset="0"/>
                </a:rPr>
                <a:t>Informe para el comité directivo sobre oportunidades en energías renovables.</a:t>
              </a:r>
            </a:p>
            <a:p>
              <a:pPr marL="2489271" lvl="2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1800" b="1" dirty="0">
                  <a:latin typeface="Exo" pitchFamily="2" charset="0"/>
                </a:rPr>
                <a:t>Objetivo: </a:t>
              </a:r>
              <a:r>
                <a:rPr lang="es-ES" sz="1800" dirty="0">
                  <a:latin typeface="Exo" pitchFamily="2" charset="0"/>
                </a:rPr>
                <a:t>Resumen conciso (500 palabras) destacando beneficios económicos, medioambientales y sociales.</a:t>
              </a:r>
            </a:p>
            <a:p>
              <a:pPr marL="2489271" lvl="2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1800" b="1" dirty="0">
                  <a:latin typeface="Exo" pitchFamily="2" charset="0"/>
                </a:rPr>
                <a:t>Elementos Clave: </a:t>
              </a:r>
              <a:r>
                <a:rPr lang="es-ES" sz="1800" dirty="0">
                  <a:latin typeface="Exo" pitchFamily="2" charset="0"/>
                </a:rPr>
                <a:t>Tendencias del mercado, ventajas financieras, impacto ambiental, riesgos potenciales, ejemplos exitosos.</a:t>
              </a:r>
            </a:p>
            <a:p>
              <a:pPr marL="2489271" lvl="2" indent="-457200" algn="just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s-ES" sz="1800" b="1" dirty="0">
                  <a:latin typeface="Exo" pitchFamily="2" charset="0"/>
                </a:rPr>
                <a:t>Audiencia: </a:t>
              </a:r>
              <a:r>
                <a:rPr lang="es-ES" sz="1800" dirty="0">
                  <a:latin typeface="Exo" pitchFamily="2" charset="0"/>
                </a:rPr>
                <a:t>Ejecutivos sin conocimientos técnicos.</a:t>
              </a:r>
            </a:p>
            <a:p>
              <a:pPr algn="just">
                <a:lnSpc>
                  <a:spcPct val="150000"/>
                </a:lnSpc>
              </a:pPr>
              <a:r>
                <a:rPr lang="es-ES" sz="2800" b="1" dirty="0">
                  <a:latin typeface="Exo" pitchFamily="2" charset="0"/>
                </a:rPr>
                <a:t> </a:t>
              </a:r>
            </a:p>
            <a:p>
              <a:pPr>
                <a:lnSpc>
                  <a:spcPct val="150000"/>
                </a:lnSpc>
              </a:pPr>
              <a:endParaRPr lang="es-ES" sz="1600" b="1" dirty="0">
                <a:latin typeface="Exo" pitchFamily="2" charset="0"/>
              </a:endParaRPr>
            </a:p>
          </p:txBody>
        </p:sp>
        <p:sp>
          <p:nvSpPr>
            <p:cNvPr id="27" name="14 Elipse">
              <a:extLst>
                <a:ext uri="{FF2B5EF4-FFF2-40B4-BE49-F238E27FC236}">
                  <a16:creationId xmlns:a16="http://schemas.microsoft.com/office/drawing/2014/main" id="{F2DEF744-3EDC-7C79-9FE4-F30D3486311E}"/>
                </a:ext>
              </a:extLst>
            </p:cNvPr>
            <p:cNvSpPr/>
            <p:nvPr/>
          </p:nvSpPr>
          <p:spPr>
            <a:xfrm flipH="1" flipV="1">
              <a:off x="1211924" y="3786250"/>
              <a:ext cx="72008" cy="720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98382312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5400" dirty="0" smtClean="0">
            <a:solidFill>
              <a:srgbClr val="00A6BA"/>
            </a:solidFill>
            <a:latin typeface="Titillium Web Light" pitchFamily="2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5c2fd88-6cb0-4fad-8de3-e19fb159f5be">
      <Terms xmlns="http://schemas.microsoft.com/office/infopath/2007/PartnerControls"/>
    </lcf76f155ced4ddcb4097134ff3c332f>
    <TaxCatchAll xmlns="a847399d-89e8-4bed-a5cf-4d139a47bab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7BE3591E447854796EA7213CFEFE03A" ma:contentTypeVersion="10" ma:contentTypeDescription="Crear nuevo documento." ma:contentTypeScope="" ma:versionID="222d5379d2cced8412024e05fffd41b3">
  <xsd:schema xmlns:xsd="http://www.w3.org/2001/XMLSchema" xmlns:xs="http://www.w3.org/2001/XMLSchema" xmlns:p="http://schemas.microsoft.com/office/2006/metadata/properties" xmlns:ns2="35c2fd88-6cb0-4fad-8de3-e19fb159f5be" xmlns:ns3="a847399d-89e8-4bed-a5cf-4d139a47bab6" targetNamespace="http://schemas.microsoft.com/office/2006/metadata/properties" ma:root="true" ma:fieldsID="59ff4a5da2b2cdf6557d821d0758200c" ns2:_="" ns3:_="">
    <xsd:import namespace="35c2fd88-6cb0-4fad-8de3-e19fb159f5be"/>
    <xsd:import namespace="a847399d-89e8-4bed-a5cf-4d139a47ba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c2fd88-6cb0-4fad-8de3-e19fb159f5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2a8fdd1f-2b01-4d2b-983b-304ad940fa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47399d-89e8-4bed-a5cf-4d139a47bab6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6d2c7680-ef2e-47a9-a7cc-969082081a1c}" ma:internalName="TaxCatchAll" ma:showField="CatchAllData" ma:web="a847399d-89e8-4bed-a5cf-4d139a47ba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11739A1-52FD-4D46-AD9D-6B5F9B2C71C7}">
  <ds:schemaRefs>
    <ds:schemaRef ds:uri="http://schemas.microsoft.com/office/2006/metadata/properties"/>
    <ds:schemaRef ds:uri="http://schemas.microsoft.com/office/infopath/2007/PartnerControls"/>
    <ds:schemaRef ds:uri="35c2fd88-6cb0-4fad-8de3-e19fb159f5be"/>
    <ds:schemaRef ds:uri="a847399d-89e8-4bed-a5cf-4d139a47bab6"/>
  </ds:schemaRefs>
</ds:datastoreItem>
</file>

<file path=customXml/itemProps2.xml><?xml version="1.0" encoding="utf-8"?>
<ds:datastoreItem xmlns:ds="http://schemas.openxmlformats.org/officeDocument/2006/customXml" ds:itemID="{E289AF69-F721-4FBC-866B-08F2695E0A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5c2fd88-6cb0-4fad-8de3-e19fb159f5be"/>
    <ds:schemaRef ds:uri="a847399d-89e8-4bed-a5cf-4d139a47ba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799FE45-F152-4123-9143-35DBDE9591A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PRESENTACION CATEDRA TRACASA OK</Template>
  <TotalTime>78</TotalTime>
  <Words>1928</Words>
  <Application>Microsoft Office PowerPoint</Application>
  <PresentationFormat>Personalizado</PresentationFormat>
  <Paragraphs>243</Paragraphs>
  <Slides>23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23</vt:i4>
      </vt:variant>
    </vt:vector>
  </HeadingPairs>
  <TitlesOfParts>
    <vt:vector size="31" baseType="lpstr">
      <vt:lpstr>Titillium Web Light</vt:lpstr>
      <vt:lpstr>Arial</vt:lpstr>
      <vt:lpstr>Titillium Web</vt:lpstr>
      <vt:lpstr>Exo</vt:lpstr>
      <vt:lpstr>Calibri</vt:lpstr>
      <vt:lpstr>1_Tema de Office</vt:lpstr>
      <vt:lpstr>Diseño personalizado</vt:lpstr>
      <vt:lpstr>1_Diseño personalizado</vt:lpstr>
      <vt:lpstr>Desarrollo de software con IA generativa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Desarrollo de software con IA generativa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Desarrollo de software con IA generativa</dc:title>
  <dc:creator>JAVIER LASHERAS NAVAS</dc:creator>
  <cp:lastModifiedBy>Javier Lasheras Navas</cp:lastModifiedBy>
  <cp:revision>7</cp:revision>
  <dcterms:created xsi:type="dcterms:W3CDTF">2023-10-13T14:09:49Z</dcterms:created>
  <dcterms:modified xsi:type="dcterms:W3CDTF">2024-10-17T11:31:07Z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0x01010017BE3591E447854796EA7213CFEFE03A</vt:lpwstr>
  </property>
</Properties>
</file>