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d9ac4574df_3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d9ac4574df_3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d9ac4574df_3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d9ac4574df_3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d9ac4574df_3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d9ac4574df_3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d9e07571c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d9e07571c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d9e07571c5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d9e07571c5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d9e07571c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d9e07571c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d9e07571c5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d9e07571c5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da66689fa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da66689fa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da66689fa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da66689fa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da66689fa5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da66689fa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d8d056a6a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d8d056a6a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db332bd3f3_3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db332bd3f3_3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db332bd3f3_3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db332bd3f3_3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d8d056a6a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d8d056a6a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d8d056a6ab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d8d056a6ab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d8d056a6ab_3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d8d056a6ab_3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d8f53c8fe8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d8f53c8fe8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d9ac4574df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d9ac4574df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d9ac4574df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d9ac4574df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d9ac4574df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d9ac4574df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2800">
        <p14:gallery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9.jp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9.jpg"/><Relationship Id="rId4" Type="http://schemas.openxmlformats.org/officeDocument/2006/relationships/image" Target="../media/image21.jpg"/><Relationship Id="rId5"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3.jp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2.jpg"/><Relationship Id="rId4" Type="http://schemas.openxmlformats.org/officeDocument/2006/relationships/image" Target="../media/image22.jpg"/><Relationship Id="rId5" Type="http://schemas.openxmlformats.org/officeDocument/2006/relationships/image" Target="../media/image28.jpg"/></Relationships>
</file>

<file path=ppt/slides/_rels/slide17.xml.rels><?xml version="1.0" encoding="UTF-8" standalone="yes"?><Relationships xmlns="http://schemas.openxmlformats.org/package/2006/relationships"><Relationship Id="rId11" Type="http://schemas.openxmlformats.org/officeDocument/2006/relationships/hyperlink" Target="https://eu.wikipedia.org/wiki/1852" TargetMode="External"/><Relationship Id="rId10" Type="http://schemas.openxmlformats.org/officeDocument/2006/relationships/hyperlink" Target="https://eu.wikipedia.org/wiki/Britainia_Handia" TargetMode="External"/><Relationship Id="rId13" Type="http://schemas.openxmlformats.org/officeDocument/2006/relationships/hyperlink" Target="https://eu.wikipedia.org/wiki/Charles_Babbage" TargetMode="External"/><Relationship Id="rId12" Type="http://schemas.openxmlformats.org/officeDocument/2006/relationships/hyperlink" Target="https://eu.wikipedia.org/wiki/Azaroaren_27" TargetMode="External"/><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7.jpg"/><Relationship Id="rId4" Type="http://schemas.openxmlformats.org/officeDocument/2006/relationships/hyperlink" Target="https://eu.wikipedia.org/wiki/Londres" TargetMode="External"/><Relationship Id="rId9" Type="http://schemas.openxmlformats.org/officeDocument/2006/relationships/hyperlink" Target="https://eu.wikipedia.org/wiki/Londres" TargetMode="External"/><Relationship Id="rId5" Type="http://schemas.openxmlformats.org/officeDocument/2006/relationships/hyperlink" Target="https://eu.wikipedia.org/wiki/Britainia_Handia" TargetMode="External"/><Relationship Id="rId6" Type="http://schemas.openxmlformats.org/officeDocument/2006/relationships/hyperlink" Target="https://eu.wikipedia.org/wiki/1815" TargetMode="External"/><Relationship Id="rId7" Type="http://schemas.openxmlformats.org/officeDocument/2006/relationships/hyperlink" Target="https://eu.wikipedia.org/wiki/Abenduaren_10" TargetMode="External"/><Relationship Id="rId8" Type="http://schemas.openxmlformats.org/officeDocument/2006/relationships/hyperlink" Target="https://eu.wikipedia.org/w/index.php?title=Marylebone&amp;action=edit&amp;redlink=1"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0.jpg"/><Relationship Id="rId4" Type="http://schemas.openxmlformats.org/officeDocument/2006/relationships/image" Target="../media/image32.jpg"/><Relationship Id="rId5" Type="http://schemas.openxmlformats.org/officeDocument/2006/relationships/image" Target="../media/image43.jpg"/><Relationship Id="rId6" Type="http://schemas.openxmlformats.org/officeDocument/2006/relationships/image" Target="../media/image33.jpg"/><Relationship Id="rId7" Type="http://schemas.openxmlformats.org/officeDocument/2006/relationships/image" Target="../media/image36.png"/></Relationships>
</file>

<file path=ppt/slides/_rels/slide19.xml.rels><?xml version="1.0" encoding="UTF-8" standalone="yes"?><Relationships xmlns="http://schemas.openxmlformats.org/package/2006/relationships"><Relationship Id="rId11" Type="http://schemas.openxmlformats.org/officeDocument/2006/relationships/hyperlink" Target="https://eu.wikipedia.org/wiki/Wisconsin" TargetMode="External"/><Relationship Id="rId10" Type="http://schemas.openxmlformats.org/officeDocument/2006/relationships/hyperlink" Target="https://eu.wikipedia.org/wiki/Ameriketako_Estatu_Batuak" TargetMode="External"/><Relationship Id="rId13" Type="http://schemas.openxmlformats.org/officeDocument/2006/relationships/hyperlink" Target="https://eu.wikipedia.org/wiki/Kalifornia" TargetMode="External"/><Relationship Id="rId12" Type="http://schemas.openxmlformats.org/officeDocument/2006/relationships/hyperlink" Target="https://eu.wikipedia.org/wiki/Medikuntza" TargetMode="External"/><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4.jpg"/><Relationship Id="rId4" Type="http://schemas.openxmlformats.org/officeDocument/2006/relationships/hyperlink" Target="https://eu.wikipedia.org/wiki/Chicago" TargetMode="External"/><Relationship Id="rId9" Type="http://schemas.openxmlformats.org/officeDocument/2006/relationships/hyperlink" Target="https://eu.wikipedia.org/wiki/Biologia" TargetMode="External"/><Relationship Id="rId14" Type="http://schemas.openxmlformats.org/officeDocument/2006/relationships/hyperlink" Target="https://eu.wikipedia.org/wiki/Genetika" TargetMode="External"/><Relationship Id="rId5" Type="http://schemas.openxmlformats.org/officeDocument/2006/relationships/hyperlink" Target="https://eu.wikipedia.org/wiki/1938" TargetMode="External"/><Relationship Id="rId6" Type="http://schemas.openxmlformats.org/officeDocument/2006/relationships/hyperlink" Target="https://eu.wikipedia.org/wiki/Martxoaren_5" TargetMode="External"/><Relationship Id="rId7" Type="http://schemas.openxmlformats.org/officeDocument/2006/relationships/hyperlink" Target="https://eu.wikipedia.org/wiki/2011" TargetMode="External"/><Relationship Id="rId8" Type="http://schemas.openxmlformats.org/officeDocument/2006/relationships/hyperlink" Target="https://eu.wikipedia.org/wiki/Azaroaren_22"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7.jpg"/><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7.jpg"/><Relationship Id="rId4" Type="http://schemas.openxmlformats.org/officeDocument/2006/relationships/image" Target="../media/image38.jpg"/><Relationship Id="rId5" Type="http://schemas.openxmlformats.org/officeDocument/2006/relationships/image" Target="../media/image4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5.jpg"/><Relationship Id="rId4" Type="http://schemas.openxmlformats.org/officeDocument/2006/relationships/image" Target="../media/image45.jpg"/><Relationship Id="rId5" Type="http://schemas.openxmlformats.org/officeDocument/2006/relationships/image" Target="../media/image4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5.jpg"/><Relationship Id="rId4" Type="http://schemas.openxmlformats.org/officeDocument/2006/relationships/image" Target="../media/image24.png"/><Relationship Id="rId5" Type="http://schemas.openxmlformats.org/officeDocument/2006/relationships/image" Target="../media/image12.png"/><Relationship Id="rId6" Type="http://schemas.openxmlformats.org/officeDocument/2006/relationships/image" Target="../media/image1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4.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5.jpg"/><Relationship Id="rId4" Type="http://schemas.openxmlformats.org/officeDocument/2006/relationships/image" Target="../media/image2.png"/><Relationship Id="rId5"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jpg"/><Relationship Id="rId4" Type="http://schemas.openxmlformats.org/officeDocument/2006/relationships/image" Target="../media/image1.jpg"/><Relationship Id="rId5"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6.jpg"/><Relationship Id="rId4" Type="http://schemas.openxmlformats.org/officeDocument/2006/relationships/image" Target="../media/image16.jpg"/><Relationship Id="rId5" Type="http://schemas.openxmlformats.org/officeDocument/2006/relationships/image" Target="../media/image2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80317" y="1486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s">
                <a:solidFill>
                  <a:srgbClr val="FFFFFF"/>
                </a:solidFill>
              </a:rPr>
              <a:t>EMAKUME ZENTZIALARIAK</a:t>
            </a:r>
            <a:endParaRPr>
              <a:solidFill>
                <a:srgbClr val="FFFFFF"/>
              </a:solidFill>
            </a:endParaRPr>
          </a:p>
        </p:txBody>
      </p:sp>
      <p:sp>
        <p:nvSpPr>
          <p:cNvPr id="55" name="Google Shape;55;p13"/>
          <p:cNvSpPr txBox="1"/>
          <p:nvPr>
            <p:ph idx="1" type="subTitle"/>
          </p:nvPr>
        </p:nvSpPr>
        <p:spPr>
          <a:xfrm>
            <a:off x="154875" y="2571750"/>
            <a:ext cx="8520600" cy="792600"/>
          </a:xfrm>
          <a:prstGeom prst="rect">
            <a:avLst/>
          </a:prstGeom>
          <a:solidFill>
            <a:schemeClr val="accent2"/>
          </a:solid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p>
            <a:pPr indent="0" lvl="0" marL="0" rtl="0" algn="ctr">
              <a:spcBef>
                <a:spcPts val="0"/>
              </a:spcBef>
              <a:spcAft>
                <a:spcPts val="0"/>
              </a:spcAft>
              <a:buNone/>
            </a:pPr>
            <a:r>
              <a:rPr lang="es">
                <a:solidFill>
                  <a:srgbClr val="00FFB4"/>
                </a:solidFill>
              </a:rPr>
              <a:t>Egileak:  </a:t>
            </a:r>
            <a:r>
              <a:rPr lang="es">
                <a:solidFill>
                  <a:srgbClr val="00FFB4"/>
                </a:solidFill>
              </a:rPr>
              <a:t>Ibai, Eki, Urko, David, Ekaitz eta Alain.</a:t>
            </a:r>
            <a:endParaRPr>
              <a:solidFill>
                <a:srgbClr val="00FFB4"/>
              </a:solidFill>
            </a:endParaRPr>
          </a:p>
        </p:txBody>
      </p:sp>
    </p:spTree>
  </p:cSld>
  <p:clrMapOvr>
    <a:masterClrMapping/>
  </p:clrMapOvr>
  <mc:AlternateContent>
    <mc:Choice Requires="p14">
      <p:transition spd="slow" p14:dur="280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xit" presetID="23" presetSubtype="32">
                                  <p:stCondLst>
                                    <p:cond delay="0"/>
                                  </p:stCondLst>
                                  <p:childTnLst>
                                    <p:anim calcmode="lin" valueType="num">
                                      <p:cBhvr additive="base">
                                        <p:cTn dur="1000"/>
                                        <p:tgtEl>
                                          <p:spTgt spid="55"/>
                                        </p:tgtEl>
                                        <p:attrNameLst>
                                          <p:attrName>ppt_w</p:attrName>
                                        </p:attrNameLst>
                                      </p:cBhvr>
                                      <p:tavLst>
                                        <p:tav fmla="" tm="0">
                                          <p:val>
                                            <p:strVal val="#ppt_w"/>
                                          </p:val>
                                        </p:tav>
                                        <p:tav fmla="" tm="100000">
                                          <p:val>
                                            <p:strVal val="0"/>
                                          </p:val>
                                        </p:tav>
                                      </p:tavLst>
                                    </p:anim>
                                    <p:anim calcmode="lin" valueType="num">
                                      <p:cBhvr additive="base">
                                        <p:cTn dur="1000"/>
                                        <p:tgtEl>
                                          <p:spTgt spid="55"/>
                                        </p:tgtEl>
                                        <p:attrNameLst>
                                          <p:attrName>ppt_h</p:attrName>
                                        </p:attrNameLst>
                                      </p:cBhvr>
                                      <p:tavLst>
                                        <p:tav fmla="" tm="0">
                                          <p:val>
                                            <p:strVal val="#ppt_h"/>
                                          </p:val>
                                        </p:tav>
                                        <p:tav fmla="" tm="100000">
                                          <p:val>
                                            <p:strVal val="0"/>
                                          </p:val>
                                        </p:tav>
                                      </p:tavLst>
                                    </p:anim>
                                    <p:set>
                                      <p:cBhvr>
                                        <p:cTn dur="1" fill="hold">
                                          <p:stCondLst>
                                            <p:cond delay="1000"/>
                                          </p:stCondLst>
                                        </p:cTn>
                                        <p:tgtEl>
                                          <p:spTgt spid="55"/>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additive="base">
                                        <p:cTn dur="1000"/>
                                        <p:tgtEl>
                                          <p:spTgt spid="55"/>
                                        </p:tgtEl>
                                        <p:attrNameLst>
                                          <p:attrName>ppt_w</p:attrName>
                                        </p:attrNameLst>
                                      </p:cBhvr>
                                      <p:tavLst>
                                        <p:tav fmla="" tm="0">
                                          <p:val>
                                            <p:strVal val="0"/>
                                          </p:val>
                                        </p:tav>
                                        <p:tav fmla="" tm="100000">
                                          <p:val>
                                            <p:strVal val="#ppt_w"/>
                                          </p:val>
                                        </p:tav>
                                      </p:tavLst>
                                    </p:anim>
                                    <p:anim calcmode="lin" valueType="num">
                                      <p:cBhvr additive="base">
                                        <p:cTn dur="1000"/>
                                        <p:tgtEl>
                                          <p:spTgt spid="55"/>
                                        </p:tgtEl>
                                        <p:attrNameLst>
                                          <p:attrName>ppt_h</p:attrName>
                                        </p:attrNameLst>
                                      </p:cBhvr>
                                      <p:tavLst>
                                        <p:tav fmla="" tm="0">
                                          <p:val>
                                            <p:strVal val="0"/>
                                          </p:val>
                                        </p:tav>
                                        <p:tav fmla="" tm="100000">
                                          <p:val>
                                            <p:strVal val="#ppt_h"/>
                                          </p:val>
                                        </p:tav>
                                      </p:tavLst>
                                    </p:anim>
                                  </p:childTnLst>
                                </p:cTn>
                              </p:par>
                            </p:childTnLst>
                          </p:cTn>
                        </p:par>
                        <p:par>
                          <p:cTn fill="hold">
                            <p:stCondLst>
                              <p:cond delay="2000"/>
                            </p:stCondLst>
                            <p:childTnLst>
                              <p:par>
                                <p:cTn fill="hold" nodeType="afterEffect" presetClass="entr" presetID="2" presetSubtype="8">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1000"/>
                                        <p:tgtEl>
                                          <p:spTgt spid="54"/>
                                        </p:tgtEl>
                                        <p:attrNameLst>
                                          <p:attrName>ppt_x</p:attrName>
                                        </p:attrNameLst>
                                      </p:cBhvr>
                                      <p:tavLst>
                                        <p:tav fmla="" tm="0">
                                          <p:val>
                                            <p:strVal val="#ppt_x-1"/>
                                          </p:val>
                                        </p:tav>
                                        <p:tav fmla="" tm="100000">
                                          <p:val>
                                            <p:strVal val="#ppt_x"/>
                                          </p:val>
                                        </p:tav>
                                      </p:tavLst>
                                    </p:anim>
                                  </p:childTnLst>
                                </p:cTn>
                              </p:par>
                            </p:childTnLst>
                          </p:cTn>
                        </p:par>
                        <p:par>
                          <p:cTn fill="hold">
                            <p:stCondLst>
                              <p:cond delay="3000"/>
                            </p:stCondLst>
                            <p:childTnLst>
                              <p:par>
                                <p:cTn fill="hold" nodeType="afterEffect" presetClass="exit" presetID="2" presetSubtype="2">
                                  <p:stCondLst>
                                    <p:cond delay="0"/>
                                  </p:stCondLst>
                                  <p:childTnLst>
                                    <p:anim calcmode="lin" valueType="num">
                                      <p:cBhvr additive="base">
                                        <p:cTn dur="1000"/>
                                        <p:tgtEl>
                                          <p:spTgt spid="54"/>
                                        </p:tgtEl>
                                        <p:attrNameLst>
                                          <p:attrName>ppt_x</p:attrName>
                                        </p:attrNameLst>
                                      </p:cBhvr>
                                      <p:tavLst>
                                        <p:tav fmla="" tm="0">
                                          <p:val>
                                            <p:strVal val="#ppt_x"/>
                                          </p:val>
                                        </p:tav>
                                        <p:tav fmla="" tm="100000">
                                          <p:val>
                                            <p:strVal val="#ppt_x+1"/>
                                          </p:val>
                                        </p:tav>
                                      </p:tavLst>
                                    </p:anim>
                                    <p:set>
                                      <p:cBhvr>
                                        <p:cTn dur="1" fill="hold">
                                          <p:stCondLst>
                                            <p:cond delay="1000"/>
                                          </p:stCondLst>
                                        </p:cTn>
                                        <p:tgtEl>
                                          <p:spTgt spid="54"/>
                                        </p:tgtEl>
                                        <p:attrNameLst>
                                          <p:attrName>style.visibility</p:attrName>
                                        </p:attrNameLst>
                                      </p:cBhvr>
                                      <p:to>
                                        <p:strVal val="hidden"/>
                                      </p:to>
                                    </p:set>
                                  </p:childTnLst>
                                </p:cTn>
                              </p:par>
                            </p:childTnLst>
                          </p:cTn>
                        </p:par>
                        <p:par>
                          <p:cTn fill="hold">
                            <p:stCondLst>
                              <p:cond delay="4000"/>
                            </p:stCondLst>
                            <p:childTnLst>
                              <p:par>
                                <p:cTn fill="hold" nodeType="afterEffect" presetClass="entr" presetID="2" presetSubtype="4">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1000"/>
                                        <p:tgtEl>
                                          <p:spTgt spid="5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9" name="Shape 119"/>
        <p:cNvGrpSpPr/>
        <p:nvPr/>
      </p:nvGrpSpPr>
      <p:grpSpPr>
        <a:xfrm>
          <a:off x="0" y="0"/>
          <a:ext cx="0" cy="0"/>
          <a:chOff x="0" y="0"/>
          <a:chExt cx="0" cy="0"/>
        </a:xfrm>
      </p:grpSpPr>
      <p:sp>
        <p:nvSpPr>
          <p:cNvPr id="120" name="Google Shape;120;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s"/>
              <a:t>HAU ANGELES ALVARIÑO DA</a:t>
            </a:r>
            <a:endParaRPr b="1"/>
          </a:p>
        </p:txBody>
      </p:sp>
      <p:sp>
        <p:nvSpPr>
          <p:cNvPr id="121" name="Google Shape;121;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2" name="Google Shape;122;p22"/>
          <p:cNvPicPr preferRelativeResize="0"/>
          <p:nvPr/>
        </p:nvPicPr>
        <p:blipFill>
          <a:blip r:embed="rId4">
            <a:alphaModFix/>
          </a:blip>
          <a:stretch>
            <a:fillRect/>
          </a:stretch>
        </p:blipFill>
        <p:spPr>
          <a:xfrm>
            <a:off x="5412550" y="888200"/>
            <a:ext cx="3060676" cy="3823324"/>
          </a:xfrm>
          <a:prstGeom prst="rect">
            <a:avLst/>
          </a:prstGeom>
          <a:noFill/>
          <a:ln>
            <a:noFill/>
          </a:ln>
        </p:spPr>
      </p:pic>
    </p:spTree>
  </p:cSld>
  <p:clrMapOvr>
    <a:masterClrMapping/>
  </p:clrMapOvr>
  <mc:AlternateContent>
    <mc:Choice Requires="p14">
      <p:transition spd="slow" p14:dur="2800">
        <p14:prism dir="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6" name="Shape 126"/>
        <p:cNvGrpSpPr/>
        <p:nvPr/>
      </p:nvGrpSpPr>
      <p:grpSpPr>
        <a:xfrm>
          <a:off x="0" y="0"/>
          <a:ext cx="0" cy="0"/>
          <a:chOff x="0" y="0"/>
          <a:chExt cx="0" cy="0"/>
        </a:xfrm>
      </p:grpSpPr>
      <p:sp>
        <p:nvSpPr>
          <p:cNvPr id="127" name="Google Shape;127;p23"/>
          <p:cNvSpPr txBox="1"/>
          <p:nvPr>
            <p:ph type="title"/>
          </p:nvPr>
        </p:nvSpPr>
        <p:spPr>
          <a:xfrm>
            <a:off x="311700" y="46980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s">
                <a:solidFill>
                  <a:srgbClr val="F8F9FA"/>
                </a:solidFill>
              </a:rPr>
              <a:t>SUSAN JOCELYN</a:t>
            </a:r>
            <a:endParaRPr b="1">
              <a:solidFill>
                <a:srgbClr val="F8F9FA"/>
              </a:solidFill>
            </a:endParaRPr>
          </a:p>
        </p:txBody>
      </p:sp>
      <p:sp>
        <p:nvSpPr>
          <p:cNvPr id="128" name="Google Shape;128;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s">
                <a:solidFill>
                  <a:schemeClr val="lt1"/>
                </a:solidFill>
              </a:rPr>
              <a:t>1943ko uztailaren 15ean jaio zen.Ipar Irlandako astrofisikaria, bere tesiaren tutorearekin batera, Antony Hewish, lehengoz pulsar baten radio seinalea aurkitu zuen.</a:t>
            </a:r>
            <a:endParaRPr>
              <a:solidFill>
                <a:schemeClr val="lt1"/>
              </a:solidFill>
            </a:endParaRPr>
          </a:p>
          <a:p>
            <a:pPr indent="0" lvl="0" marL="0" rtl="0" algn="l">
              <a:spcBef>
                <a:spcPts val="1200"/>
              </a:spcBef>
              <a:spcAft>
                <a:spcPts val="0"/>
              </a:spcAft>
              <a:buNone/>
            </a:pPr>
            <a:r>
              <a:rPr lang="es">
                <a:solidFill>
                  <a:schemeClr val="lt1"/>
                </a:solidFill>
              </a:rPr>
              <a:t>Cambridgeko unibertsitatean egin zituen ikasketak, eta 1986 urtean Edinburgoko Errege Behatokiko zientzialari izendatu zuten.Pulsar izeneko neutroi izarra aurkitu zuen; pulsar izarra neutroiez osaturiko izarra da, oso bizkor biratzen dena, eta tarteka erradio uhinak eta erradiazio elektromagnetiko batzuk igortzen ditu.</a:t>
            </a:r>
            <a:endParaRPr>
              <a:solidFill>
                <a:schemeClr val="lt1"/>
              </a:solidFill>
            </a:endParaRPr>
          </a:p>
          <a:p>
            <a:pPr indent="0" lvl="0" marL="0" rtl="0" algn="l">
              <a:spcBef>
                <a:spcPts val="1200"/>
              </a:spcBef>
              <a:spcAft>
                <a:spcPts val="1200"/>
              </a:spcAft>
              <a:buNone/>
            </a:pPr>
            <a:r>
              <a:rPr lang="es">
                <a:solidFill>
                  <a:schemeClr val="lt1"/>
                </a:solidFill>
              </a:rPr>
              <a:t>Bere semea Gavin Burnell deitzen da. </a:t>
            </a:r>
            <a:endParaRPr>
              <a:solidFill>
                <a:schemeClr val="lt1"/>
              </a:solidFill>
            </a:endParaRPr>
          </a:p>
        </p:txBody>
      </p:sp>
    </p:spTree>
  </p:cSld>
  <p:clrMapOvr>
    <a:masterClrMapping/>
  </p:clrMapOvr>
  <mc:AlternateContent>
    <mc:Choice Requires="p14">
      <p:transition spd="slow" p14:dur="28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2" name="Shape 132"/>
        <p:cNvGrpSpPr/>
        <p:nvPr/>
      </p:nvGrpSpPr>
      <p:grpSpPr>
        <a:xfrm>
          <a:off x="0" y="0"/>
          <a:ext cx="0" cy="0"/>
          <a:chOff x="0" y="0"/>
          <a:chExt cx="0" cy="0"/>
        </a:xfrm>
      </p:grpSpPr>
      <p:sp>
        <p:nvSpPr>
          <p:cNvPr id="133" name="Google Shape;133;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s">
                <a:solidFill>
                  <a:srgbClr val="00FFFF"/>
                </a:solidFill>
              </a:rPr>
              <a:t>HAU SUSAN JOCELYN DA</a:t>
            </a:r>
            <a:r>
              <a:rPr lang="es"/>
              <a:t>:</a:t>
            </a:r>
            <a:endParaRPr/>
          </a:p>
        </p:txBody>
      </p:sp>
      <p:sp>
        <p:nvSpPr>
          <p:cNvPr id="134" name="Google Shape;134;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35" name="Google Shape;135;p24"/>
          <p:cNvPicPr preferRelativeResize="0"/>
          <p:nvPr/>
        </p:nvPicPr>
        <p:blipFill>
          <a:blip r:embed="rId4">
            <a:alphaModFix/>
          </a:blip>
          <a:stretch>
            <a:fillRect/>
          </a:stretch>
        </p:blipFill>
        <p:spPr>
          <a:xfrm>
            <a:off x="376125" y="2115375"/>
            <a:ext cx="2566075" cy="3028125"/>
          </a:xfrm>
          <a:prstGeom prst="rect">
            <a:avLst/>
          </a:prstGeom>
          <a:noFill/>
          <a:ln>
            <a:noFill/>
          </a:ln>
        </p:spPr>
      </p:pic>
      <p:pic>
        <p:nvPicPr>
          <p:cNvPr id="136" name="Google Shape;136;p24"/>
          <p:cNvPicPr preferRelativeResize="0"/>
          <p:nvPr/>
        </p:nvPicPr>
        <p:blipFill>
          <a:blip r:embed="rId5">
            <a:alphaModFix/>
          </a:blip>
          <a:stretch>
            <a:fillRect/>
          </a:stretch>
        </p:blipFill>
        <p:spPr>
          <a:xfrm>
            <a:off x="5369000" y="1463475"/>
            <a:ext cx="2308675" cy="3627924"/>
          </a:xfrm>
          <a:prstGeom prst="rect">
            <a:avLst/>
          </a:prstGeom>
          <a:noFill/>
          <a:ln>
            <a:noFill/>
          </a:ln>
        </p:spPr>
      </p:pic>
    </p:spTree>
  </p:cSld>
  <p:clrMapOvr>
    <a:masterClrMapping/>
  </p:clrMapOvr>
  <mc:AlternateContent>
    <mc:Choice Requires="p14">
      <p:transition spd="slow" p14:dur="2800">
        <p14:flip dir="l"/>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0" name="Shape 140"/>
        <p:cNvGrpSpPr/>
        <p:nvPr/>
      </p:nvGrpSpPr>
      <p:grpSpPr>
        <a:xfrm>
          <a:off x="0" y="0"/>
          <a:ext cx="0" cy="0"/>
          <a:chOff x="0" y="0"/>
          <a:chExt cx="0" cy="0"/>
        </a:xfrm>
      </p:grpSpPr>
      <p:sp>
        <p:nvSpPr>
          <p:cNvPr id="141" name="Google Shape;141;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s">
                <a:solidFill>
                  <a:srgbClr val="FF9900"/>
                </a:solidFill>
              </a:rPr>
              <a:t>FLORA DE PABLO</a:t>
            </a:r>
            <a:endParaRPr b="1">
              <a:solidFill>
                <a:srgbClr val="FF9900"/>
              </a:solidFill>
            </a:endParaRPr>
          </a:p>
        </p:txBody>
      </p:sp>
      <p:sp>
        <p:nvSpPr>
          <p:cNvPr id="142" name="Google Shape;142;p25"/>
          <p:cNvSpPr txBox="1"/>
          <p:nvPr>
            <p:ph idx="1" type="body"/>
          </p:nvPr>
        </p:nvSpPr>
        <p:spPr>
          <a:xfrm>
            <a:off x="311700" y="1132400"/>
            <a:ext cx="8520600" cy="34164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b="1" lang="es">
                <a:solidFill>
                  <a:srgbClr val="FF9900"/>
                </a:solidFill>
              </a:rPr>
              <a:t>Flora de Pablo 1952 urtean jaio zen Salamancan.Eta 69 urte ditu.Espainiar mediku bat da biologia zelularra eta molekularrean espezializatua.</a:t>
            </a:r>
            <a:endParaRPr b="1">
              <a:solidFill>
                <a:srgbClr val="FF9900"/>
              </a:solidFill>
            </a:endParaRPr>
          </a:p>
          <a:p>
            <a:pPr indent="0" lvl="0" marL="0" rtl="0" algn="l">
              <a:spcBef>
                <a:spcPts val="1200"/>
              </a:spcBef>
              <a:spcAft>
                <a:spcPts val="0"/>
              </a:spcAft>
              <a:buNone/>
            </a:pPr>
            <a:r>
              <a:t/>
            </a:r>
            <a:endParaRPr b="1">
              <a:solidFill>
                <a:srgbClr val="FF9900"/>
              </a:solidFill>
            </a:endParaRPr>
          </a:p>
          <a:p>
            <a:pPr indent="0" lvl="0" marL="0" rtl="0" algn="l">
              <a:spcBef>
                <a:spcPts val="1200"/>
              </a:spcBef>
              <a:spcAft>
                <a:spcPts val="0"/>
              </a:spcAft>
              <a:buNone/>
            </a:pPr>
            <a:r>
              <a:rPr b="1" lang="es">
                <a:solidFill>
                  <a:srgbClr val="FF9900"/>
                </a:solidFill>
              </a:rPr>
              <a:t>Medikuntzan eta Psikologian lizentziatu zen 1979an, Salamankako Unibertsitatean. Doktoregoa egin ondoren, 10 urte egon zen Estatu Batuetan National Institutes of Health-en (Bethesda) eta California Institute of Technologi-n (Caltech, Pasadena).1991an Espainiara itzuli zen Madrilgo Ikerketa Zientifikoen Goi Kontseiluko (MIZGK) eta Ikerketa Biologiko Zentroko (IBZ) Ikerlari bezala.</a:t>
            </a:r>
            <a:endParaRPr b="1">
              <a:solidFill>
                <a:srgbClr val="FF9900"/>
              </a:solidFill>
            </a:endParaRPr>
          </a:p>
          <a:p>
            <a:pPr indent="0" lvl="0" marL="0" rtl="0" algn="l">
              <a:spcBef>
                <a:spcPts val="1200"/>
              </a:spcBef>
              <a:spcAft>
                <a:spcPts val="1200"/>
              </a:spcAft>
              <a:buNone/>
            </a:pPr>
            <a:r>
              <a:rPr b="1" lang="es">
                <a:solidFill>
                  <a:srgbClr val="FF9900"/>
                </a:solidFill>
              </a:rPr>
              <a:t>Gaur egun, MIZGKan Ikerketa irakaslea da IBZeko Medikuntza Zelular eta Molekularreko Sailean.</a:t>
            </a:r>
            <a:endParaRPr b="1">
              <a:solidFill>
                <a:srgbClr val="FF9900"/>
              </a:solidFill>
            </a:endParaRPr>
          </a:p>
        </p:txBody>
      </p:sp>
    </p:spTree>
  </p:cSld>
  <p:clrMapOvr>
    <a:masterClrMapping/>
  </p:clrMapOvr>
  <mc:AlternateContent>
    <mc:Choice Requires="p14">
      <p:transition spd="slow" p14:dur="2800">
        <p:fade thruBlk="1"/>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6" name="Shape 146"/>
        <p:cNvGrpSpPr/>
        <p:nvPr/>
      </p:nvGrpSpPr>
      <p:grpSpPr>
        <a:xfrm>
          <a:off x="0" y="0"/>
          <a:ext cx="0" cy="0"/>
          <a:chOff x="0" y="0"/>
          <a:chExt cx="0" cy="0"/>
        </a:xfrm>
      </p:grpSpPr>
      <p:sp>
        <p:nvSpPr>
          <p:cNvPr id="147" name="Google Shape;147;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s">
                <a:solidFill>
                  <a:schemeClr val="lt1"/>
                </a:solidFill>
              </a:rPr>
              <a:t>HAU FLORA DE PABLO DA</a:t>
            </a:r>
            <a:r>
              <a:rPr lang="es"/>
              <a:t>:</a:t>
            </a:r>
            <a:endParaRPr/>
          </a:p>
        </p:txBody>
      </p:sp>
      <p:sp>
        <p:nvSpPr>
          <p:cNvPr id="148" name="Google Shape;148;p26"/>
          <p:cNvSpPr txBox="1"/>
          <p:nvPr>
            <p:ph idx="1" type="body"/>
          </p:nvPr>
        </p:nvSpPr>
        <p:spPr>
          <a:xfrm>
            <a:off x="311700" y="1152475"/>
            <a:ext cx="8520600" cy="3416400"/>
          </a:xfrm>
          <a:prstGeom prst="rect">
            <a:avLst/>
          </a:prstGeom>
          <a:solidFill>
            <a:srgbClr val="FFFFFF">
              <a:alpha val="0"/>
            </a:srgbClr>
          </a:solidFill>
        </p:spPr>
        <p:txBody>
          <a:bodyPr anchorCtr="0" anchor="t" bIns="91425" lIns="91425" spcFirstLastPara="1" rIns="91425" wrap="square" tIns="91425">
            <a:normAutofit/>
          </a:bodyPr>
          <a:lstStyle/>
          <a:p>
            <a:pPr indent="0" lvl="0" marL="0" rtl="0" algn="l">
              <a:spcBef>
                <a:spcPts val="0"/>
              </a:spcBef>
              <a:spcAft>
                <a:spcPts val="1200"/>
              </a:spcAft>
              <a:buNone/>
            </a:pPr>
            <a:r>
              <a:rPr lang="es"/>
              <a:t>                                     </a:t>
            </a:r>
            <a:endParaRPr/>
          </a:p>
        </p:txBody>
      </p:sp>
      <p:pic>
        <p:nvPicPr>
          <p:cNvPr id="149" name="Google Shape;149;p26"/>
          <p:cNvPicPr preferRelativeResize="0"/>
          <p:nvPr/>
        </p:nvPicPr>
        <p:blipFill>
          <a:blip r:embed="rId4">
            <a:alphaModFix/>
          </a:blip>
          <a:stretch>
            <a:fillRect/>
          </a:stretch>
        </p:blipFill>
        <p:spPr>
          <a:xfrm>
            <a:off x="4108775" y="2270375"/>
            <a:ext cx="3465826" cy="2873123"/>
          </a:xfrm>
          <a:prstGeom prst="rect">
            <a:avLst/>
          </a:prstGeom>
          <a:noFill/>
          <a:ln>
            <a:noFill/>
          </a:ln>
        </p:spPr>
      </p:pic>
    </p:spTree>
  </p:cSld>
  <p:clrMapOvr>
    <a:masterClrMapping/>
  </p:clrMapOvr>
  <mc:AlternateContent>
    <mc:Choice Requires="p14">
      <p:transition spd="slow" p14:dur="2800">
        <p:push/>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3" name="Shape 153"/>
        <p:cNvGrpSpPr/>
        <p:nvPr/>
      </p:nvGrpSpPr>
      <p:grpSpPr>
        <a:xfrm>
          <a:off x="0" y="0"/>
          <a:ext cx="0" cy="0"/>
          <a:chOff x="0" y="0"/>
          <a:chExt cx="0" cy="0"/>
        </a:xfrm>
      </p:grpSpPr>
      <p:sp>
        <p:nvSpPr>
          <p:cNvPr id="154" name="Google Shape;154;p27"/>
          <p:cNvSpPr txBox="1"/>
          <p:nvPr>
            <p:ph type="title"/>
          </p:nvPr>
        </p:nvSpPr>
        <p:spPr>
          <a:xfrm>
            <a:off x="311700" y="2095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s">
                <a:solidFill>
                  <a:srgbClr val="00FFFF"/>
                </a:solidFill>
              </a:rPr>
              <a:t>MARY LEAKEY</a:t>
            </a:r>
            <a:endParaRPr b="1">
              <a:solidFill>
                <a:srgbClr val="00FFFF"/>
              </a:solidFill>
            </a:endParaRPr>
          </a:p>
        </p:txBody>
      </p:sp>
      <p:sp>
        <p:nvSpPr>
          <p:cNvPr id="155" name="Google Shape;155;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s">
                <a:solidFill>
                  <a:srgbClr val="00FFFF"/>
                </a:solidFill>
              </a:rPr>
              <a:t>11 urte zituela sortu zitzaion antropologiarako grina, Frantzia hegoaldeko Cro-Magnongo gizonaren haitzulo famatua bisitatu zuenean.Londresen antropologia eta geologia ikasi ondoren, harrizko tresna eta lanabesetan aditua bilakatu zen. </a:t>
            </a:r>
            <a:endParaRPr>
              <a:solidFill>
                <a:srgbClr val="00FFFF"/>
              </a:solidFill>
            </a:endParaRPr>
          </a:p>
          <a:p>
            <a:pPr indent="0" lvl="0" marL="0" rtl="0" algn="l">
              <a:spcBef>
                <a:spcPts val="1200"/>
              </a:spcBef>
              <a:spcAft>
                <a:spcPts val="1200"/>
              </a:spcAft>
              <a:buNone/>
            </a:pPr>
            <a:r>
              <a:rPr lang="es">
                <a:solidFill>
                  <a:srgbClr val="00FFFF"/>
                </a:solidFill>
              </a:rPr>
              <a:t> </a:t>
            </a:r>
            <a:r>
              <a:rPr lang="es">
                <a:solidFill>
                  <a:srgbClr val="00FFFF"/>
                </a:solidFill>
              </a:rPr>
              <a:t>Ingalaterran bertan hainbat indusketatan parte hartu eta 1931an kultura klaktoniarrari buruzko ikerlan bat gidatu zuen Essexen. Urte haietan hasi zen Louis Leakey antropologoaren Afrikako espedizioetara joaten, eta 1936an harekin ezkondu zen.</a:t>
            </a:r>
            <a:endParaRPr>
              <a:solidFill>
                <a:srgbClr val="00FFFF"/>
              </a:solidFill>
            </a:endParaRPr>
          </a:p>
        </p:txBody>
      </p:sp>
    </p:spTree>
  </p:cSld>
  <p:clrMapOvr>
    <a:masterClrMapping/>
  </p:clrMapOvr>
  <mc:AlternateContent>
    <mc:Choice Requires="p14">
      <p:transition spd="slow" p14:dur="2800">
        <p:push dir="r"/>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9" name="Shape 159"/>
        <p:cNvGrpSpPr/>
        <p:nvPr/>
      </p:nvGrpSpPr>
      <p:grpSpPr>
        <a:xfrm>
          <a:off x="0" y="0"/>
          <a:ext cx="0" cy="0"/>
          <a:chOff x="0" y="0"/>
          <a:chExt cx="0" cy="0"/>
        </a:xfrm>
      </p:grpSpPr>
      <p:sp>
        <p:nvSpPr>
          <p:cNvPr id="160" name="Google Shape;160;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s">
                <a:solidFill>
                  <a:srgbClr val="F8F9FA"/>
                </a:solidFill>
              </a:rPr>
              <a:t>HAU MARY LEAKEY DA.</a:t>
            </a:r>
            <a:endParaRPr b="1">
              <a:solidFill>
                <a:srgbClr val="F8F9FA"/>
              </a:solidFill>
            </a:endParaRPr>
          </a:p>
          <a:p>
            <a:pPr indent="0" lvl="0" marL="0" rtl="0" algn="l">
              <a:spcBef>
                <a:spcPts val="0"/>
              </a:spcBef>
              <a:spcAft>
                <a:spcPts val="0"/>
              </a:spcAft>
              <a:buNone/>
            </a:pPr>
            <a:r>
              <a:rPr lang="es">
                <a:solidFill>
                  <a:srgbClr val="F8F9FA"/>
                </a:solidFill>
              </a:rPr>
              <a:t> </a:t>
            </a:r>
            <a:endParaRPr>
              <a:solidFill>
                <a:srgbClr val="F8F9FA"/>
              </a:solidFill>
            </a:endParaRPr>
          </a:p>
        </p:txBody>
      </p:sp>
      <p:sp>
        <p:nvSpPr>
          <p:cNvPr id="161" name="Google Shape;161;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2" name="Google Shape;162;p28"/>
          <p:cNvPicPr preferRelativeResize="0"/>
          <p:nvPr/>
        </p:nvPicPr>
        <p:blipFill>
          <a:blip r:embed="rId4">
            <a:alphaModFix/>
          </a:blip>
          <a:stretch>
            <a:fillRect/>
          </a:stretch>
        </p:blipFill>
        <p:spPr>
          <a:xfrm>
            <a:off x="311700" y="1154425"/>
            <a:ext cx="2675250" cy="3416400"/>
          </a:xfrm>
          <a:prstGeom prst="rect">
            <a:avLst/>
          </a:prstGeom>
          <a:noFill/>
          <a:ln>
            <a:noFill/>
          </a:ln>
        </p:spPr>
      </p:pic>
      <p:pic>
        <p:nvPicPr>
          <p:cNvPr id="163" name="Google Shape;163;p28"/>
          <p:cNvPicPr preferRelativeResize="0"/>
          <p:nvPr/>
        </p:nvPicPr>
        <p:blipFill>
          <a:blip r:embed="rId5">
            <a:alphaModFix/>
          </a:blip>
          <a:stretch>
            <a:fillRect/>
          </a:stretch>
        </p:blipFill>
        <p:spPr>
          <a:xfrm>
            <a:off x="4709700" y="1154425"/>
            <a:ext cx="2739075" cy="3416400"/>
          </a:xfrm>
          <a:prstGeom prst="rect">
            <a:avLst/>
          </a:prstGeom>
          <a:noFill/>
          <a:ln>
            <a:noFill/>
          </a:ln>
        </p:spPr>
      </p:pic>
    </p:spTree>
  </p:cSld>
  <p:clrMapOvr>
    <a:masterClrMapping/>
  </p:clrMapOvr>
  <mc:AlternateContent>
    <mc:Choice Requires="p14">
      <p:transition spd="slow" p14:dur="2800">
        <p14:prism dir="l"/>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7" name="Shape 167"/>
        <p:cNvGrpSpPr/>
        <p:nvPr/>
      </p:nvGrpSpPr>
      <p:grpSpPr>
        <a:xfrm>
          <a:off x="0" y="0"/>
          <a:ext cx="0" cy="0"/>
          <a:chOff x="0" y="0"/>
          <a:chExt cx="0" cy="0"/>
        </a:xfrm>
      </p:grpSpPr>
      <p:sp>
        <p:nvSpPr>
          <p:cNvPr id="168" name="Google Shape;168;p29"/>
          <p:cNvSpPr txBox="1"/>
          <p:nvPr>
            <p:ph type="ctrTitle"/>
          </p:nvPr>
        </p:nvSpPr>
        <p:spPr>
          <a:xfrm>
            <a:off x="125808" y="-71885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s" sz="3600">
                <a:solidFill>
                  <a:schemeClr val="lt1"/>
                </a:solidFill>
              </a:rPr>
              <a:t>ADA LOVELACE</a:t>
            </a:r>
            <a:endParaRPr b="1" sz="3600">
              <a:solidFill>
                <a:schemeClr val="lt1"/>
              </a:solidFill>
            </a:endParaRPr>
          </a:p>
        </p:txBody>
      </p:sp>
      <p:sp>
        <p:nvSpPr>
          <p:cNvPr id="169" name="Google Shape;169;p29"/>
          <p:cNvSpPr txBox="1"/>
          <p:nvPr>
            <p:ph idx="1" type="subTitle"/>
          </p:nvPr>
        </p:nvSpPr>
        <p:spPr>
          <a:xfrm>
            <a:off x="125800" y="1574975"/>
            <a:ext cx="8520600" cy="21582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es">
                <a:solidFill>
                  <a:schemeClr val="lt1"/>
                </a:solidFill>
              </a:rPr>
              <a:t> </a:t>
            </a:r>
            <a:r>
              <a:rPr lang="es" sz="2300">
                <a:solidFill>
                  <a:schemeClr val="dk1"/>
                </a:solidFill>
              </a:rPr>
              <a:t> </a:t>
            </a:r>
            <a:r>
              <a:rPr lang="es" sz="2300">
                <a:solidFill>
                  <a:schemeClr val="dk1"/>
                </a:solidFill>
                <a:highlight>
                  <a:srgbClr val="FFFFFF"/>
                </a:highlight>
                <a:uFill>
                  <a:noFill/>
                </a:uFill>
                <a:hlinkClick r:id="rId4">
                  <a:extLst>
                    <a:ext uri="{A12FA001-AC4F-418D-AE19-62706E023703}">
                      <ahyp:hlinkClr val="tx"/>
                    </a:ext>
                  </a:extLst>
                </a:hlinkClick>
              </a:rPr>
              <a:t>Londres</a:t>
            </a:r>
            <a:r>
              <a:rPr lang="es" sz="2300">
                <a:solidFill>
                  <a:schemeClr val="dk1"/>
                </a:solidFill>
                <a:highlight>
                  <a:srgbClr val="FFFFFF"/>
                </a:highlight>
              </a:rPr>
              <a:t>, </a:t>
            </a:r>
            <a:r>
              <a:rPr lang="es" sz="2300">
                <a:solidFill>
                  <a:schemeClr val="dk1"/>
                </a:solidFill>
                <a:highlight>
                  <a:srgbClr val="FFFFFF"/>
                </a:highlight>
                <a:uFill>
                  <a:noFill/>
                </a:uFill>
                <a:hlinkClick r:id="rId5">
                  <a:extLst>
                    <a:ext uri="{A12FA001-AC4F-418D-AE19-62706E023703}">
                      <ahyp:hlinkClr val="tx"/>
                    </a:ext>
                  </a:extLst>
                </a:hlinkClick>
              </a:rPr>
              <a:t>Britania Handia</a:t>
            </a:r>
            <a:r>
              <a:rPr lang="es" sz="2300">
                <a:solidFill>
                  <a:schemeClr val="dk1"/>
                </a:solidFill>
                <a:highlight>
                  <a:srgbClr val="FFFFFF"/>
                </a:highlight>
              </a:rPr>
              <a:t>, </a:t>
            </a:r>
            <a:r>
              <a:rPr lang="es" sz="2300">
                <a:solidFill>
                  <a:schemeClr val="dk1"/>
                </a:solidFill>
                <a:highlight>
                  <a:srgbClr val="FFFFFF"/>
                </a:highlight>
                <a:uFill>
                  <a:noFill/>
                </a:uFill>
                <a:hlinkClick r:id="rId6">
                  <a:extLst>
                    <a:ext uri="{A12FA001-AC4F-418D-AE19-62706E023703}">
                      <ahyp:hlinkClr val="tx"/>
                    </a:ext>
                  </a:extLst>
                </a:hlinkClick>
              </a:rPr>
              <a:t>1815eko</a:t>
            </a:r>
            <a:r>
              <a:rPr lang="es" sz="2300">
                <a:solidFill>
                  <a:schemeClr val="dk1"/>
                </a:solidFill>
                <a:highlight>
                  <a:srgbClr val="FFFFFF"/>
                </a:highlight>
              </a:rPr>
              <a:t> </a:t>
            </a:r>
            <a:r>
              <a:rPr lang="es" sz="2300">
                <a:solidFill>
                  <a:schemeClr val="dk1"/>
                </a:solidFill>
                <a:highlight>
                  <a:srgbClr val="FFFFFF"/>
                </a:highlight>
                <a:uFill>
                  <a:noFill/>
                </a:uFill>
                <a:hlinkClick r:id="rId7">
                  <a:extLst>
                    <a:ext uri="{A12FA001-AC4F-418D-AE19-62706E023703}">
                      <ahyp:hlinkClr val="tx"/>
                    </a:ext>
                  </a:extLst>
                </a:hlinkClick>
              </a:rPr>
              <a:t>abenduaren 10a</a:t>
            </a:r>
            <a:r>
              <a:rPr lang="es" sz="2300">
                <a:solidFill>
                  <a:schemeClr val="dk1"/>
                </a:solidFill>
                <a:highlight>
                  <a:srgbClr val="FFFFFF"/>
                </a:highlight>
              </a:rPr>
              <a:t> –</a:t>
            </a:r>
            <a:r>
              <a:rPr lang="es" sz="2300">
                <a:solidFill>
                  <a:schemeClr val="dk1"/>
                </a:solidFill>
                <a:highlight>
                  <a:srgbClr val="FFFFFF"/>
                </a:highlight>
                <a:uFill>
                  <a:noFill/>
                </a:uFill>
                <a:hlinkClick r:id="rId8">
                  <a:extLst>
                    <a:ext uri="{A12FA001-AC4F-418D-AE19-62706E023703}">
                      <ahyp:hlinkClr val="tx"/>
                    </a:ext>
                  </a:extLst>
                </a:hlinkClick>
              </a:rPr>
              <a:t>Marylebone</a:t>
            </a:r>
            <a:r>
              <a:rPr lang="es" sz="2300">
                <a:solidFill>
                  <a:schemeClr val="dk1"/>
                </a:solidFill>
                <a:highlight>
                  <a:srgbClr val="FFFFFF"/>
                </a:highlight>
              </a:rPr>
              <a:t>, </a:t>
            </a:r>
            <a:r>
              <a:rPr lang="es" sz="2300">
                <a:solidFill>
                  <a:schemeClr val="dk1"/>
                </a:solidFill>
                <a:highlight>
                  <a:srgbClr val="FFFFFF"/>
                </a:highlight>
                <a:uFill>
                  <a:noFill/>
                </a:uFill>
                <a:hlinkClick r:id="rId9">
                  <a:extLst>
                    <a:ext uri="{A12FA001-AC4F-418D-AE19-62706E023703}">
                      <ahyp:hlinkClr val="tx"/>
                    </a:ext>
                  </a:extLst>
                </a:hlinkClick>
              </a:rPr>
              <a:t>Londres</a:t>
            </a:r>
            <a:r>
              <a:rPr lang="es" sz="2300">
                <a:solidFill>
                  <a:schemeClr val="dk1"/>
                </a:solidFill>
                <a:highlight>
                  <a:srgbClr val="FFFFFF"/>
                </a:highlight>
              </a:rPr>
              <a:t>, </a:t>
            </a:r>
            <a:r>
              <a:rPr lang="es" sz="2300">
                <a:solidFill>
                  <a:schemeClr val="dk1"/>
                </a:solidFill>
                <a:highlight>
                  <a:srgbClr val="FFFFFF"/>
                </a:highlight>
                <a:uFill>
                  <a:noFill/>
                </a:uFill>
                <a:hlinkClick r:id="rId10">
                  <a:extLst>
                    <a:ext uri="{A12FA001-AC4F-418D-AE19-62706E023703}">
                      <ahyp:hlinkClr val="tx"/>
                    </a:ext>
                  </a:extLst>
                </a:hlinkClick>
              </a:rPr>
              <a:t>Britania Handia</a:t>
            </a:r>
            <a:r>
              <a:rPr lang="es" sz="2300">
                <a:solidFill>
                  <a:schemeClr val="dk1"/>
                </a:solidFill>
                <a:highlight>
                  <a:srgbClr val="FFFFFF"/>
                </a:highlight>
              </a:rPr>
              <a:t>, </a:t>
            </a:r>
            <a:r>
              <a:rPr lang="es" sz="2300">
                <a:solidFill>
                  <a:schemeClr val="dk1"/>
                </a:solidFill>
                <a:highlight>
                  <a:srgbClr val="FFFFFF"/>
                </a:highlight>
                <a:uFill>
                  <a:noFill/>
                </a:uFill>
                <a:hlinkClick r:id="rId11">
                  <a:extLst>
                    <a:ext uri="{A12FA001-AC4F-418D-AE19-62706E023703}">
                      <ahyp:hlinkClr val="tx"/>
                    </a:ext>
                  </a:extLst>
                </a:hlinkClick>
              </a:rPr>
              <a:t>1852ko</a:t>
            </a:r>
            <a:r>
              <a:rPr lang="es" sz="2300">
                <a:solidFill>
                  <a:schemeClr val="dk1"/>
                </a:solidFill>
                <a:highlight>
                  <a:srgbClr val="FFFFFF"/>
                </a:highlight>
              </a:rPr>
              <a:t> </a:t>
            </a:r>
            <a:r>
              <a:rPr lang="es" sz="2300">
                <a:solidFill>
                  <a:schemeClr val="dk1"/>
                </a:solidFill>
                <a:highlight>
                  <a:srgbClr val="FFFFFF"/>
                </a:highlight>
                <a:uFill>
                  <a:noFill/>
                </a:uFill>
                <a:hlinkClick r:id="rId12">
                  <a:extLst>
                    <a:ext uri="{A12FA001-AC4F-418D-AE19-62706E023703}">
                      <ahyp:hlinkClr val="tx"/>
                    </a:ext>
                  </a:extLst>
                </a:hlinkClick>
              </a:rPr>
              <a:t>azaroaren 27a</a:t>
            </a:r>
            <a:r>
              <a:rPr lang="es" sz="2300">
                <a:solidFill>
                  <a:srgbClr val="202122"/>
                </a:solidFill>
                <a:highlight>
                  <a:srgbClr val="FFFFFF"/>
                </a:highlight>
              </a:rPr>
              <a:t>, jaiotzez Augusta Ada Byron, Historiako lehen programatzailea izan zela esan ohi da, programazio-lengoaia kontzeptu orokorra erabili zuen lehen emakumea izan zelako baita lehen pertsona ere, edo makina bat kontrolatzeko lehen algoritmoa sortu zuelako. Ekuazio diferentzialak askatzeko gai zen </a:t>
            </a:r>
            <a:r>
              <a:rPr lang="es" sz="2300">
                <a:solidFill>
                  <a:schemeClr val="dk1"/>
                </a:solidFill>
                <a:highlight>
                  <a:srgbClr val="FFFFFF"/>
                </a:highlight>
                <a:uFill>
                  <a:noFill/>
                </a:uFill>
                <a:hlinkClick r:id="rId13">
                  <a:extLst>
                    <a:ext uri="{A12FA001-AC4F-418D-AE19-62706E023703}">
                      <ahyp:hlinkClr val="tx"/>
                    </a:ext>
                  </a:extLst>
                </a:hlinkClick>
              </a:rPr>
              <a:t>Charles Babbageren</a:t>
            </a:r>
            <a:r>
              <a:rPr lang="es" sz="2300">
                <a:solidFill>
                  <a:srgbClr val="202122"/>
                </a:solidFill>
                <a:highlight>
                  <a:srgbClr val="FFFFFF"/>
                </a:highlight>
              </a:rPr>
              <a:t> konputagailu mekaniko aitzindariaren deskribapena osatzeagatik ere ezaguna da, baita besteak beste matematikaria eta ingelesezko idazlea ere.</a:t>
            </a:r>
            <a:endParaRPr sz="2300">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3" name="Shape 173"/>
        <p:cNvGrpSpPr/>
        <p:nvPr/>
      </p:nvGrpSpPr>
      <p:grpSpPr>
        <a:xfrm>
          <a:off x="0" y="0"/>
          <a:ext cx="0" cy="0"/>
          <a:chOff x="0" y="0"/>
          <a:chExt cx="0" cy="0"/>
        </a:xfrm>
      </p:grpSpPr>
      <p:sp>
        <p:nvSpPr>
          <p:cNvPr id="174" name="Google Shape;174;p30"/>
          <p:cNvSpPr txBox="1"/>
          <p:nvPr>
            <p:ph type="ctrTitle"/>
          </p:nvPr>
        </p:nvSpPr>
        <p:spPr>
          <a:xfrm>
            <a:off x="311700" y="112500"/>
            <a:ext cx="8520600" cy="990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s" sz="4000">
                <a:solidFill>
                  <a:srgbClr val="FFFFFF"/>
                </a:solidFill>
              </a:rPr>
              <a:t>HAU ADA LOVELACE DA</a:t>
            </a:r>
            <a:endParaRPr b="1" sz="4000">
              <a:solidFill>
                <a:srgbClr val="FFFFFF"/>
              </a:solidFill>
            </a:endParaRPr>
          </a:p>
        </p:txBody>
      </p:sp>
      <p:sp>
        <p:nvSpPr>
          <p:cNvPr id="175" name="Google Shape;175;p30"/>
          <p:cNvSpPr txBox="1"/>
          <p:nvPr>
            <p:ph idx="1" type="subTitle"/>
          </p:nvPr>
        </p:nvSpPr>
        <p:spPr>
          <a:xfrm>
            <a:off x="101000" y="2797175"/>
            <a:ext cx="8520600" cy="792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pic>
        <p:nvPicPr>
          <p:cNvPr id="176" name="Google Shape;176;p30"/>
          <p:cNvPicPr preferRelativeResize="0"/>
          <p:nvPr/>
        </p:nvPicPr>
        <p:blipFill>
          <a:blip r:embed="rId4">
            <a:alphaModFix/>
          </a:blip>
          <a:stretch>
            <a:fillRect/>
          </a:stretch>
        </p:blipFill>
        <p:spPr>
          <a:xfrm>
            <a:off x="6926375" y="2428125"/>
            <a:ext cx="1905925" cy="2380750"/>
          </a:xfrm>
          <a:prstGeom prst="rect">
            <a:avLst/>
          </a:prstGeom>
          <a:noFill/>
          <a:ln>
            <a:noFill/>
          </a:ln>
        </p:spPr>
      </p:pic>
      <p:pic>
        <p:nvPicPr>
          <p:cNvPr id="177" name="Google Shape;177;p30"/>
          <p:cNvPicPr preferRelativeResize="0"/>
          <p:nvPr/>
        </p:nvPicPr>
        <p:blipFill>
          <a:blip r:embed="rId5">
            <a:alphaModFix/>
          </a:blip>
          <a:stretch>
            <a:fillRect/>
          </a:stretch>
        </p:blipFill>
        <p:spPr>
          <a:xfrm>
            <a:off x="101000" y="2496850"/>
            <a:ext cx="1995426" cy="2243301"/>
          </a:xfrm>
          <a:prstGeom prst="rect">
            <a:avLst/>
          </a:prstGeom>
          <a:noFill/>
          <a:ln>
            <a:noFill/>
          </a:ln>
        </p:spPr>
      </p:pic>
      <p:pic>
        <p:nvPicPr>
          <p:cNvPr id="178" name="Google Shape;178;p30"/>
          <p:cNvPicPr preferRelativeResize="0"/>
          <p:nvPr/>
        </p:nvPicPr>
        <p:blipFill>
          <a:blip r:embed="rId6">
            <a:alphaModFix/>
          </a:blip>
          <a:stretch>
            <a:fillRect/>
          </a:stretch>
        </p:blipFill>
        <p:spPr>
          <a:xfrm>
            <a:off x="4939925" y="2428123"/>
            <a:ext cx="1820750" cy="2380751"/>
          </a:xfrm>
          <a:prstGeom prst="rect">
            <a:avLst/>
          </a:prstGeom>
          <a:noFill/>
          <a:ln>
            <a:noFill/>
          </a:ln>
        </p:spPr>
      </p:pic>
      <p:pic>
        <p:nvPicPr>
          <p:cNvPr id="179" name="Google Shape;179;p30"/>
          <p:cNvPicPr preferRelativeResize="0"/>
          <p:nvPr/>
        </p:nvPicPr>
        <p:blipFill>
          <a:blip r:embed="rId7">
            <a:alphaModFix/>
          </a:blip>
          <a:stretch>
            <a:fillRect/>
          </a:stretch>
        </p:blipFill>
        <p:spPr>
          <a:xfrm>
            <a:off x="2576100" y="2428125"/>
            <a:ext cx="2198126" cy="2380750"/>
          </a:xfrm>
          <a:prstGeom prst="rect">
            <a:avLst/>
          </a:prstGeom>
          <a:noFill/>
          <a:ln>
            <a:noFill/>
          </a:ln>
        </p:spPr>
      </p:pic>
    </p:spTree>
  </p:cSld>
  <p:clrMapOvr>
    <a:masterClrMapping/>
  </p:clrMapOvr>
  <mc:AlternateContent>
    <mc:Choice Requires="p14">
      <p:transition spd="slow" p14:dur="2800">
        <p:fade thruBlk="1"/>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3" name="Shape 183"/>
        <p:cNvGrpSpPr/>
        <p:nvPr/>
      </p:nvGrpSpPr>
      <p:grpSpPr>
        <a:xfrm>
          <a:off x="0" y="0"/>
          <a:ext cx="0" cy="0"/>
          <a:chOff x="0" y="0"/>
          <a:chExt cx="0" cy="0"/>
        </a:xfrm>
      </p:grpSpPr>
      <p:sp>
        <p:nvSpPr>
          <p:cNvPr id="184" name="Google Shape;184;p31"/>
          <p:cNvSpPr txBox="1"/>
          <p:nvPr>
            <p:ph type="ctrTitle"/>
          </p:nvPr>
        </p:nvSpPr>
        <p:spPr>
          <a:xfrm>
            <a:off x="311708" y="-51962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s" sz="3600">
                <a:solidFill>
                  <a:srgbClr val="FFFFFF"/>
                </a:solidFill>
              </a:rPr>
              <a:t>LYNN MARULIS</a:t>
            </a:r>
            <a:endParaRPr b="1" sz="3600">
              <a:solidFill>
                <a:srgbClr val="FFFFFF"/>
              </a:solidFill>
            </a:endParaRPr>
          </a:p>
        </p:txBody>
      </p:sp>
      <p:sp>
        <p:nvSpPr>
          <p:cNvPr id="185" name="Google Shape;185;p31"/>
          <p:cNvSpPr txBox="1"/>
          <p:nvPr>
            <p:ph idx="1" type="subTitle"/>
          </p:nvPr>
        </p:nvSpPr>
        <p:spPr>
          <a:xfrm>
            <a:off x="139225" y="1705050"/>
            <a:ext cx="8520600" cy="33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s" sz="1800">
                <a:solidFill>
                  <a:srgbClr val="202122"/>
                </a:solidFill>
                <a:highlight>
                  <a:srgbClr val="FFFFFF"/>
                </a:highlight>
              </a:rPr>
              <a:t> </a:t>
            </a:r>
            <a:r>
              <a:rPr lang="es" sz="1800">
                <a:solidFill>
                  <a:srgbClr val="202124"/>
                </a:solidFill>
                <a:highlight>
                  <a:srgbClr val="FFFFFF"/>
                </a:highlight>
                <a:uFill>
                  <a:noFill/>
                </a:uFill>
                <a:hlinkClick r:id="rId4">
                  <a:extLst>
                    <a:ext uri="{A12FA001-AC4F-418D-AE19-62706E023703}">
                      <ahyp:hlinkClr val="tx"/>
                    </a:ext>
                  </a:extLst>
                </a:hlinkClick>
              </a:rPr>
              <a:t>Chicago</a:t>
            </a:r>
            <a:r>
              <a:rPr lang="es" sz="1800">
                <a:solidFill>
                  <a:srgbClr val="202124"/>
                </a:solidFill>
                <a:highlight>
                  <a:srgbClr val="FFFFFF"/>
                </a:highlight>
              </a:rPr>
              <a:t>, </a:t>
            </a:r>
            <a:r>
              <a:rPr lang="es" sz="1800">
                <a:solidFill>
                  <a:srgbClr val="202124"/>
                </a:solidFill>
                <a:highlight>
                  <a:srgbClr val="FFFFFF"/>
                </a:highlight>
                <a:uFill>
                  <a:noFill/>
                </a:uFill>
                <a:hlinkClick r:id="rId5">
                  <a:extLst>
                    <a:ext uri="{A12FA001-AC4F-418D-AE19-62706E023703}">
                      <ahyp:hlinkClr val="tx"/>
                    </a:ext>
                  </a:extLst>
                </a:hlinkClick>
              </a:rPr>
              <a:t>1938ko</a:t>
            </a:r>
            <a:r>
              <a:rPr lang="es" sz="1800">
                <a:solidFill>
                  <a:srgbClr val="202124"/>
                </a:solidFill>
                <a:highlight>
                  <a:srgbClr val="FFFFFF"/>
                </a:highlight>
              </a:rPr>
              <a:t> </a:t>
            </a:r>
            <a:r>
              <a:rPr lang="es" sz="1800">
                <a:solidFill>
                  <a:srgbClr val="202124"/>
                </a:solidFill>
                <a:highlight>
                  <a:srgbClr val="FFFFFF"/>
                </a:highlight>
                <a:uFill>
                  <a:noFill/>
                </a:uFill>
                <a:hlinkClick r:id="rId6">
                  <a:extLst>
                    <a:ext uri="{A12FA001-AC4F-418D-AE19-62706E023703}">
                      <ahyp:hlinkClr val="tx"/>
                    </a:ext>
                  </a:extLst>
                </a:hlinkClick>
              </a:rPr>
              <a:t>martxoaren 5a</a:t>
            </a:r>
            <a:r>
              <a:rPr lang="es" sz="1800">
                <a:solidFill>
                  <a:srgbClr val="202124"/>
                </a:solidFill>
                <a:highlight>
                  <a:srgbClr val="FFFFFF"/>
                </a:highlight>
              </a:rPr>
              <a:t> -</a:t>
            </a:r>
            <a:r>
              <a:rPr lang="es" sz="1800">
                <a:solidFill>
                  <a:srgbClr val="202124"/>
                </a:solidFill>
                <a:highlight>
                  <a:srgbClr val="FFFFFF"/>
                </a:highlight>
                <a:uFill>
                  <a:noFill/>
                </a:uFill>
                <a:hlinkClick r:id="rId7">
                  <a:extLst>
                    <a:ext uri="{A12FA001-AC4F-418D-AE19-62706E023703}">
                      <ahyp:hlinkClr val="tx"/>
                    </a:ext>
                  </a:extLst>
                </a:hlinkClick>
              </a:rPr>
              <a:t>2011ko</a:t>
            </a:r>
            <a:r>
              <a:rPr lang="es" sz="1800">
                <a:solidFill>
                  <a:srgbClr val="202124"/>
                </a:solidFill>
                <a:highlight>
                  <a:srgbClr val="FFFFFF"/>
                </a:highlight>
              </a:rPr>
              <a:t> </a:t>
            </a:r>
            <a:r>
              <a:rPr lang="es" sz="1800">
                <a:solidFill>
                  <a:srgbClr val="202124"/>
                </a:solidFill>
                <a:highlight>
                  <a:srgbClr val="FFFFFF"/>
                </a:highlight>
                <a:uFill>
                  <a:noFill/>
                </a:uFill>
                <a:hlinkClick r:id="rId8">
                  <a:extLst>
                    <a:ext uri="{A12FA001-AC4F-418D-AE19-62706E023703}">
                      <ahyp:hlinkClr val="tx"/>
                    </a:ext>
                  </a:extLst>
                </a:hlinkClick>
              </a:rPr>
              <a:t>azaroaren 22a</a:t>
            </a:r>
            <a:r>
              <a:rPr lang="es" sz="1800">
                <a:solidFill>
                  <a:srgbClr val="202124"/>
                </a:solidFill>
                <a:highlight>
                  <a:srgbClr val="FFFFFF"/>
                </a:highlight>
              </a:rPr>
              <a:t>  </a:t>
            </a:r>
            <a:r>
              <a:rPr lang="es" sz="1800">
                <a:solidFill>
                  <a:srgbClr val="202124"/>
                </a:solidFill>
                <a:highlight>
                  <a:srgbClr val="FFFFFF"/>
                </a:highlight>
                <a:uFill>
                  <a:noFill/>
                </a:uFill>
                <a:hlinkClick r:id="rId9">
                  <a:extLst>
                    <a:ext uri="{A12FA001-AC4F-418D-AE19-62706E023703}">
                      <ahyp:hlinkClr val="tx"/>
                    </a:ext>
                  </a:extLst>
                </a:hlinkClick>
              </a:rPr>
              <a:t>biologo</a:t>
            </a:r>
            <a:r>
              <a:rPr lang="es" sz="1800">
                <a:solidFill>
                  <a:srgbClr val="202124"/>
                </a:solidFill>
                <a:highlight>
                  <a:srgbClr val="FFFFFF"/>
                </a:highlight>
              </a:rPr>
              <a:t> </a:t>
            </a:r>
            <a:r>
              <a:rPr lang="es" sz="1800">
                <a:solidFill>
                  <a:srgbClr val="202124"/>
                </a:solidFill>
                <a:highlight>
                  <a:srgbClr val="FFFFFF"/>
                </a:highlight>
                <a:uFill>
                  <a:noFill/>
                </a:uFill>
                <a:hlinkClick r:id="rId10">
                  <a:extLst>
                    <a:ext uri="{A12FA001-AC4F-418D-AE19-62706E023703}">
                      <ahyp:hlinkClr val="tx"/>
                    </a:ext>
                  </a:extLst>
                </a:hlinkClick>
              </a:rPr>
              <a:t>estatubatuarra</a:t>
            </a:r>
            <a:r>
              <a:rPr lang="es" sz="1800">
                <a:solidFill>
                  <a:srgbClr val="202122"/>
                </a:solidFill>
                <a:highlight>
                  <a:srgbClr val="FFFFFF"/>
                </a:highlight>
              </a:rPr>
              <a:t> izan zen. Chicagoko unibertsitatean lizentziatu zen,</a:t>
            </a:r>
            <a:r>
              <a:rPr lang="es" sz="1800">
                <a:solidFill>
                  <a:srgbClr val="202124"/>
                </a:solidFill>
                <a:highlight>
                  <a:srgbClr val="FFFFFF"/>
                </a:highlight>
              </a:rPr>
              <a:t> </a:t>
            </a:r>
            <a:r>
              <a:rPr lang="es" sz="1800">
                <a:solidFill>
                  <a:srgbClr val="202124"/>
                </a:solidFill>
                <a:highlight>
                  <a:srgbClr val="FFFFFF"/>
                </a:highlight>
                <a:uFill>
                  <a:noFill/>
                </a:uFill>
                <a:hlinkClick r:id="rId11">
                  <a:extLst>
                    <a:ext uri="{A12FA001-AC4F-418D-AE19-62706E023703}">
                      <ahyp:hlinkClr val="tx"/>
                    </a:ext>
                  </a:extLst>
                </a:hlinkClick>
              </a:rPr>
              <a:t>Wisconsineko</a:t>
            </a:r>
            <a:r>
              <a:rPr lang="es" sz="1800">
                <a:solidFill>
                  <a:srgbClr val="202124"/>
                </a:solidFill>
                <a:highlight>
                  <a:srgbClr val="FFFFFF"/>
                </a:highlight>
              </a:rPr>
              <a:t> </a:t>
            </a:r>
            <a:r>
              <a:rPr lang="es" sz="1800">
                <a:solidFill>
                  <a:srgbClr val="202122"/>
                </a:solidFill>
                <a:highlight>
                  <a:srgbClr val="FFFFFF"/>
                </a:highlight>
              </a:rPr>
              <a:t>unibertsitatean masterra egin zuen eta </a:t>
            </a:r>
            <a:r>
              <a:rPr lang="es" sz="1800">
                <a:solidFill>
                  <a:srgbClr val="202122"/>
                </a:solidFill>
                <a:highlight>
                  <a:srgbClr val="FFFFFF"/>
                </a:highlight>
                <a:uFill>
                  <a:noFill/>
                </a:uFill>
                <a:hlinkClick r:id="rId12">
                  <a:extLst>
                    <a:ext uri="{A12FA001-AC4F-418D-AE19-62706E023703}">
                      <ahyp:hlinkClr val="tx"/>
                    </a:ext>
                  </a:extLst>
                </a:hlinkClick>
              </a:rPr>
              <a:t>medikuntza</a:t>
            </a:r>
            <a:r>
              <a:rPr lang="es" sz="1800">
                <a:solidFill>
                  <a:srgbClr val="202122"/>
                </a:solidFill>
                <a:highlight>
                  <a:srgbClr val="FFFFFF"/>
                </a:highlight>
              </a:rPr>
              <a:t> ikasi zuen,</a:t>
            </a:r>
            <a:r>
              <a:rPr lang="es" sz="1800">
                <a:solidFill>
                  <a:srgbClr val="202124"/>
                </a:solidFill>
                <a:highlight>
                  <a:srgbClr val="FFFFFF"/>
                </a:highlight>
              </a:rPr>
              <a:t> </a:t>
            </a:r>
            <a:r>
              <a:rPr lang="es" sz="1800">
                <a:solidFill>
                  <a:srgbClr val="202124"/>
                </a:solidFill>
                <a:highlight>
                  <a:srgbClr val="FFFFFF"/>
                </a:highlight>
                <a:uFill>
                  <a:noFill/>
                </a:uFill>
                <a:hlinkClick r:id="rId13">
                  <a:extLst>
                    <a:ext uri="{A12FA001-AC4F-418D-AE19-62706E023703}">
                      <ahyp:hlinkClr val="tx"/>
                    </a:ext>
                  </a:extLst>
                </a:hlinkClick>
              </a:rPr>
              <a:t>Kaliforniako</a:t>
            </a:r>
            <a:r>
              <a:rPr lang="es" sz="1800">
                <a:solidFill>
                  <a:srgbClr val="202122"/>
                </a:solidFill>
                <a:highlight>
                  <a:srgbClr val="FFFFFF"/>
                </a:highlight>
              </a:rPr>
              <a:t> Berkeley unibertsitatean.Gainera, bertan doktoregoa eskuratu zuen </a:t>
            </a:r>
            <a:r>
              <a:rPr lang="es" sz="1800">
                <a:solidFill>
                  <a:srgbClr val="202124"/>
                </a:solidFill>
                <a:highlight>
                  <a:srgbClr val="FFFFFF"/>
                </a:highlight>
                <a:uFill>
                  <a:noFill/>
                </a:uFill>
                <a:hlinkClick r:id="rId14">
                  <a:extLst>
                    <a:ext uri="{A12FA001-AC4F-418D-AE19-62706E023703}">
                      <ahyp:hlinkClr val="tx"/>
                    </a:ext>
                  </a:extLst>
                </a:hlinkClick>
              </a:rPr>
              <a:t>genetikaren</a:t>
            </a:r>
            <a:r>
              <a:rPr lang="es" sz="1800">
                <a:solidFill>
                  <a:srgbClr val="202122"/>
                </a:solidFill>
                <a:highlight>
                  <a:srgbClr val="FFFFFF"/>
                </a:highlight>
              </a:rPr>
              <a:t> alorrean, 1965. urtean</a:t>
            </a:r>
            <a:endParaRPr sz="18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 name="Shape 59"/>
        <p:cNvGrpSpPr/>
        <p:nvPr/>
      </p:nvGrpSpPr>
      <p:grpSpPr>
        <a:xfrm>
          <a:off x="0" y="0"/>
          <a:ext cx="0" cy="0"/>
          <a:chOff x="0" y="0"/>
          <a:chExt cx="0" cy="0"/>
        </a:xfrm>
      </p:grpSpPr>
      <p:sp>
        <p:nvSpPr>
          <p:cNvPr id="60" name="Google Shape;60;p14"/>
          <p:cNvSpPr txBox="1"/>
          <p:nvPr>
            <p:ph type="title"/>
          </p:nvPr>
        </p:nvSpPr>
        <p:spPr>
          <a:xfrm>
            <a:off x="146525" y="308775"/>
            <a:ext cx="8520600" cy="572700"/>
          </a:xfrm>
          <a:prstGeom prst="rect">
            <a:avLst/>
          </a:prstGeom>
          <a:solidFill>
            <a:schemeClr val="lt1"/>
          </a:solidFill>
          <a:ln cap="flat" cmpd="sng" w="9525">
            <a:solidFill>
              <a:srgbClr val="00FFFF"/>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s"/>
              <a:t>BARBARA McCLINTOCK-EN INFORMAZIOA DA</a:t>
            </a:r>
            <a:endParaRPr b="1"/>
          </a:p>
        </p:txBody>
      </p:sp>
      <p:sp>
        <p:nvSpPr>
          <p:cNvPr id="61" name="Google Shape;61;p14"/>
          <p:cNvSpPr txBox="1"/>
          <p:nvPr>
            <p:ph idx="1" type="body"/>
          </p:nvPr>
        </p:nvSpPr>
        <p:spPr>
          <a:xfrm>
            <a:off x="146525" y="1242125"/>
            <a:ext cx="8520600" cy="34164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0"/>
              </a:spcAft>
              <a:buNone/>
            </a:pPr>
            <a:r>
              <a:rPr lang="es">
                <a:solidFill>
                  <a:schemeClr val="lt1"/>
                </a:solidFill>
              </a:rPr>
              <a:t>E.E.U.U da.1902ko ekainaren 16an jaio  zen.1992ko irailaren 2an hil zen, 90 urterekin.Bere ama Sara  Ryder McClinton deitzen zen. Barbara McClintonen zientziako </a:t>
            </a:r>
            <a:r>
              <a:rPr lang="es">
                <a:solidFill>
                  <a:schemeClr val="lt1"/>
                </a:solidFill>
              </a:rPr>
              <a:t>akademia Estatu Batuetan</a:t>
            </a:r>
            <a:r>
              <a:rPr lang="es">
                <a:solidFill>
                  <a:schemeClr val="lt1"/>
                </a:solidFill>
              </a:rPr>
              <a:t> dago.Estatu Batuetako genetista eta botanikaria izan zen.</a:t>
            </a:r>
            <a:r>
              <a:rPr lang="es">
                <a:solidFill>
                  <a:srgbClr val="202124"/>
                </a:solidFill>
              </a:rPr>
              <a:t>.</a:t>
            </a:r>
            <a:endParaRPr>
              <a:solidFill>
                <a:srgbClr val="202124"/>
              </a:solidFill>
            </a:endParaRPr>
          </a:p>
          <a:p>
            <a:pPr indent="0" lvl="0" marL="0" rtl="0" algn="l">
              <a:spcBef>
                <a:spcPts val="1200"/>
              </a:spcBef>
              <a:spcAft>
                <a:spcPts val="0"/>
              </a:spcAft>
              <a:buNone/>
            </a:pPr>
            <a:r>
              <a:t/>
            </a:r>
            <a:endParaRPr>
              <a:solidFill>
                <a:srgbClr val="202124"/>
              </a:solidFill>
            </a:endParaRPr>
          </a:p>
          <a:p>
            <a:pPr indent="0" lvl="0" marL="0" rtl="0" algn="l">
              <a:spcBef>
                <a:spcPts val="1200"/>
              </a:spcBef>
              <a:spcAft>
                <a:spcPts val="0"/>
              </a:spcAft>
              <a:buNone/>
            </a:pPr>
            <a:r>
              <a:t/>
            </a:r>
            <a:endParaRPr>
              <a:solidFill>
                <a:srgbClr val="202124"/>
              </a:solidFill>
            </a:endParaRPr>
          </a:p>
          <a:p>
            <a:pPr indent="0" lvl="0" marL="0" rtl="0" algn="l">
              <a:spcBef>
                <a:spcPts val="1200"/>
              </a:spcBef>
              <a:spcAft>
                <a:spcPts val="0"/>
              </a:spcAft>
              <a:buNone/>
            </a:pPr>
            <a:r>
              <a:t/>
            </a:r>
            <a:endParaRPr>
              <a:solidFill>
                <a:srgbClr val="202124"/>
              </a:solidFill>
            </a:endParaRPr>
          </a:p>
          <a:p>
            <a:pPr indent="0" lvl="0" marL="0" rtl="0" algn="l">
              <a:spcBef>
                <a:spcPts val="1200"/>
              </a:spcBef>
              <a:spcAft>
                <a:spcPts val="1200"/>
              </a:spcAft>
              <a:buNone/>
            </a:pPr>
            <a:r>
              <a:t/>
            </a:r>
            <a:endParaRPr>
              <a:solidFill>
                <a:srgbClr val="202124"/>
              </a:solidFill>
            </a:endParaRPr>
          </a:p>
        </p:txBody>
      </p:sp>
      <p:pic>
        <p:nvPicPr>
          <p:cNvPr id="62" name="Google Shape;62;p14"/>
          <p:cNvPicPr preferRelativeResize="0"/>
          <p:nvPr/>
        </p:nvPicPr>
        <p:blipFill>
          <a:blip r:embed="rId4">
            <a:alphaModFix/>
          </a:blip>
          <a:stretch>
            <a:fillRect/>
          </a:stretch>
        </p:blipFill>
        <p:spPr>
          <a:xfrm>
            <a:off x="5896488" y="2316025"/>
            <a:ext cx="3247524" cy="2827475"/>
          </a:xfrm>
          <a:prstGeom prst="rect">
            <a:avLst/>
          </a:prstGeom>
          <a:noFill/>
          <a:ln>
            <a:noFill/>
          </a:ln>
        </p:spPr>
      </p:pic>
    </p:spTree>
  </p:cSld>
  <p:clrMapOvr>
    <a:masterClrMapping/>
  </p:clrMapOvr>
  <mc:AlternateContent>
    <mc:Choice Requires="p14">
      <p:transition spd="slow" p14:dur="2800">
        <p14:flip dir="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9" name="Shape 189"/>
        <p:cNvGrpSpPr/>
        <p:nvPr/>
      </p:nvGrpSpPr>
      <p:grpSpPr>
        <a:xfrm>
          <a:off x="0" y="0"/>
          <a:ext cx="0" cy="0"/>
          <a:chOff x="0" y="0"/>
          <a:chExt cx="0" cy="0"/>
        </a:xfrm>
      </p:grpSpPr>
      <p:sp>
        <p:nvSpPr>
          <p:cNvPr id="190" name="Google Shape;190;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s">
                <a:solidFill>
                  <a:schemeClr val="lt1"/>
                </a:solidFill>
              </a:rPr>
              <a:t>HAU LYNN MARGULIS DA.</a:t>
            </a:r>
            <a:endParaRPr>
              <a:solidFill>
                <a:schemeClr val="lt1"/>
              </a:solidFill>
            </a:endParaRPr>
          </a:p>
        </p:txBody>
      </p:sp>
      <p:sp>
        <p:nvSpPr>
          <p:cNvPr id="191" name="Google Shape;191;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2" name="Google Shape;192;p32"/>
          <p:cNvPicPr preferRelativeResize="0"/>
          <p:nvPr/>
        </p:nvPicPr>
        <p:blipFill>
          <a:blip r:embed="rId4">
            <a:alphaModFix/>
          </a:blip>
          <a:stretch>
            <a:fillRect/>
          </a:stretch>
        </p:blipFill>
        <p:spPr>
          <a:xfrm>
            <a:off x="927850" y="1083113"/>
            <a:ext cx="3227976" cy="3918200"/>
          </a:xfrm>
          <a:prstGeom prst="rect">
            <a:avLst/>
          </a:prstGeom>
          <a:noFill/>
          <a:ln>
            <a:noFill/>
          </a:ln>
        </p:spPr>
      </p:pic>
      <p:pic>
        <p:nvPicPr>
          <p:cNvPr id="193" name="Google Shape;193;p32"/>
          <p:cNvPicPr preferRelativeResize="0"/>
          <p:nvPr/>
        </p:nvPicPr>
        <p:blipFill>
          <a:blip r:embed="rId5">
            <a:alphaModFix/>
          </a:blip>
          <a:stretch>
            <a:fillRect/>
          </a:stretch>
        </p:blipFill>
        <p:spPr>
          <a:xfrm>
            <a:off x="5096725" y="1418200"/>
            <a:ext cx="3057875" cy="32480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7" name="Shape 197"/>
        <p:cNvGrpSpPr/>
        <p:nvPr/>
      </p:nvGrpSpPr>
      <p:grpSpPr>
        <a:xfrm>
          <a:off x="0" y="0"/>
          <a:ext cx="0" cy="0"/>
          <a:chOff x="0" y="0"/>
          <a:chExt cx="0" cy="0"/>
        </a:xfrm>
      </p:grpSpPr>
      <p:sp>
        <p:nvSpPr>
          <p:cNvPr id="198" name="Google Shape;198;p33"/>
          <p:cNvSpPr txBox="1"/>
          <p:nvPr>
            <p:ph type="title"/>
          </p:nvPr>
        </p:nvSpPr>
        <p:spPr>
          <a:xfrm>
            <a:off x="623400" y="225475"/>
            <a:ext cx="8520600" cy="450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s">
                <a:solidFill>
                  <a:schemeClr val="lt1"/>
                </a:solidFill>
              </a:rPr>
              <a:t>HAU IZAN DA GUZTIA!!AGUR!!!(:(:(:</a:t>
            </a:r>
            <a:endParaRPr b="1">
              <a:solidFill>
                <a:schemeClr val="lt1"/>
              </a:solidFill>
            </a:endParaRPr>
          </a:p>
        </p:txBody>
      </p:sp>
      <p:pic>
        <p:nvPicPr>
          <p:cNvPr id="199" name="Google Shape;199;p33"/>
          <p:cNvPicPr preferRelativeResize="0"/>
          <p:nvPr/>
        </p:nvPicPr>
        <p:blipFill>
          <a:blip r:embed="rId4">
            <a:alphaModFix/>
          </a:blip>
          <a:stretch>
            <a:fillRect/>
          </a:stretch>
        </p:blipFill>
        <p:spPr>
          <a:xfrm flipH="1">
            <a:off x="180276" y="3306550"/>
            <a:ext cx="2519786" cy="1714501"/>
          </a:xfrm>
          <a:prstGeom prst="rect">
            <a:avLst/>
          </a:prstGeom>
          <a:noFill/>
          <a:ln>
            <a:noFill/>
          </a:ln>
        </p:spPr>
      </p:pic>
      <p:pic>
        <p:nvPicPr>
          <p:cNvPr id="200" name="Google Shape;200;p33"/>
          <p:cNvPicPr preferRelativeResize="0"/>
          <p:nvPr/>
        </p:nvPicPr>
        <p:blipFill>
          <a:blip r:embed="rId5">
            <a:alphaModFix/>
          </a:blip>
          <a:stretch>
            <a:fillRect/>
          </a:stretch>
        </p:blipFill>
        <p:spPr>
          <a:xfrm>
            <a:off x="6037575" y="1999125"/>
            <a:ext cx="3106426" cy="3064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 name="Shape 66"/>
        <p:cNvGrpSpPr/>
        <p:nvPr/>
      </p:nvGrpSpPr>
      <p:grpSpPr>
        <a:xfrm>
          <a:off x="0" y="0"/>
          <a:ext cx="0" cy="0"/>
          <a:chOff x="0" y="0"/>
          <a:chExt cx="0" cy="0"/>
        </a:xfrm>
      </p:grpSpPr>
      <p:sp>
        <p:nvSpPr>
          <p:cNvPr id="67" name="Google Shape;67;p15"/>
          <p:cNvSpPr txBox="1"/>
          <p:nvPr/>
        </p:nvSpPr>
        <p:spPr>
          <a:xfrm>
            <a:off x="5692625" y="643950"/>
            <a:ext cx="7338900" cy="85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68" name="Google Shape;68;p15"/>
          <p:cNvPicPr preferRelativeResize="0"/>
          <p:nvPr/>
        </p:nvPicPr>
        <p:blipFill>
          <a:blip r:embed="rId4">
            <a:alphaModFix/>
          </a:blip>
          <a:stretch>
            <a:fillRect/>
          </a:stretch>
        </p:blipFill>
        <p:spPr>
          <a:xfrm>
            <a:off x="6141002" y="1627725"/>
            <a:ext cx="2403148" cy="2546499"/>
          </a:xfrm>
          <a:prstGeom prst="rect">
            <a:avLst/>
          </a:prstGeom>
          <a:noFill/>
          <a:ln>
            <a:noFill/>
          </a:ln>
        </p:spPr>
      </p:pic>
      <p:pic>
        <p:nvPicPr>
          <p:cNvPr id="69" name="Google Shape;69;p15"/>
          <p:cNvPicPr preferRelativeResize="0"/>
          <p:nvPr/>
        </p:nvPicPr>
        <p:blipFill>
          <a:blip r:embed="rId5">
            <a:alphaModFix/>
          </a:blip>
          <a:stretch>
            <a:fillRect/>
          </a:stretch>
        </p:blipFill>
        <p:spPr>
          <a:xfrm>
            <a:off x="172510" y="1627813"/>
            <a:ext cx="2202190" cy="2546525"/>
          </a:xfrm>
          <a:prstGeom prst="rect">
            <a:avLst/>
          </a:prstGeom>
          <a:noFill/>
          <a:ln cap="flat" cmpd="sng" w="19050">
            <a:solidFill>
              <a:schemeClr val="dk2"/>
            </a:solidFill>
            <a:prstDash val="solid"/>
            <a:round/>
            <a:headEnd len="sm" w="sm" type="none"/>
            <a:tailEnd len="sm" w="sm" type="none"/>
          </a:ln>
        </p:spPr>
      </p:pic>
      <p:pic>
        <p:nvPicPr>
          <p:cNvPr id="70" name="Google Shape;70;p15"/>
          <p:cNvPicPr preferRelativeResize="0"/>
          <p:nvPr/>
        </p:nvPicPr>
        <p:blipFill>
          <a:blip r:embed="rId6">
            <a:alphaModFix/>
          </a:blip>
          <a:stretch>
            <a:fillRect/>
          </a:stretch>
        </p:blipFill>
        <p:spPr>
          <a:xfrm>
            <a:off x="3056296" y="1701425"/>
            <a:ext cx="2542256" cy="2546501"/>
          </a:xfrm>
          <a:prstGeom prst="rect">
            <a:avLst/>
          </a:prstGeom>
          <a:noFill/>
          <a:ln>
            <a:noFill/>
          </a:ln>
        </p:spPr>
      </p:pic>
      <p:sp>
        <p:nvSpPr>
          <p:cNvPr id="71" name="Google Shape;71;p15"/>
          <p:cNvSpPr txBox="1"/>
          <p:nvPr/>
        </p:nvSpPr>
        <p:spPr>
          <a:xfrm>
            <a:off x="599850" y="403625"/>
            <a:ext cx="79443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sz="3400"/>
              <a:t>HAU BARBARA McCLINTOCK DA:</a:t>
            </a:r>
            <a:r>
              <a:rPr lang="es" sz="3400"/>
              <a:t> </a:t>
            </a:r>
            <a:endParaRPr sz="3400"/>
          </a:p>
        </p:txBody>
      </p:sp>
    </p:spTree>
  </p:cSld>
  <p:clrMapOvr>
    <a:masterClrMapping/>
  </p:clrMapOvr>
  <mc:AlternateContent>
    <mc:Choice Requires="p14">
      <p:transition spd="slow" p14:dur="2800">
        <p14:prism dir="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5" name="Shape 75"/>
        <p:cNvGrpSpPr/>
        <p:nvPr/>
      </p:nvGrpSpPr>
      <p:grpSpPr>
        <a:xfrm>
          <a:off x="0" y="0"/>
          <a:ext cx="0" cy="0"/>
          <a:chOff x="0" y="0"/>
          <a:chExt cx="0" cy="0"/>
        </a:xfrm>
      </p:grpSpPr>
      <p:sp>
        <p:nvSpPr>
          <p:cNvPr id="76" name="Google Shape;76;p16"/>
          <p:cNvSpPr txBox="1"/>
          <p:nvPr>
            <p:ph type="title"/>
          </p:nvPr>
        </p:nvSpPr>
        <p:spPr>
          <a:xfrm>
            <a:off x="2904200" y="44837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s">
                <a:solidFill>
                  <a:srgbClr val="FF0000"/>
                </a:solidFill>
              </a:rPr>
              <a:t>BERE IKERKETAK</a:t>
            </a:r>
            <a:endParaRPr b="1">
              <a:solidFill>
                <a:srgbClr val="FF0000"/>
              </a:solidFill>
            </a:endParaRPr>
          </a:p>
        </p:txBody>
      </p:sp>
      <p:sp>
        <p:nvSpPr>
          <p:cNvPr id="77" name="Google Shape;77;p16"/>
          <p:cNvSpPr txBox="1"/>
          <p:nvPr/>
        </p:nvSpPr>
        <p:spPr>
          <a:xfrm>
            <a:off x="64950" y="164900"/>
            <a:ext cx="5429100" cy="2208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s" sz="1800">
                <a:solidFill>
                  <a:schemeClr val="dk1"/>
                </a:solidFill>
              </a:rPr>
              <a:t>G</a:t>
            </a:r>
            <a:r>
              <a:rPr lang="es" sz="1800">
                <a:solidFill>
                  <a:schemeClr val="dk1"/>
                </a:solidFill>
              </a:rPr>
              <a:t>enetikaren ikerketan aritu izan zen lanean.Cornell unibertsitatean irakasle izan zen. Teletransportea asmatu zuen.1983an medikuntzako Nobel saria eman zioten, masa genetikoen egitura mugikorrez egindako l</a:t>
            </a:r>
            <a:r>
              <a:rPr lang="es" sz="1800">
                <a:solidFill>
                  <a:schemeClr val="dk1"/>
                </a:solidFill>
              </a:rPr>
              <a:t>andareen ikerketagatik.</a:t>
            </a:r>
            <a:endParaRPr sz="1800">
              <a:solidFill>
                <a:schemeClr val="dk1"/>
              </a:solidFill>
            </a:endParaRPr>
          </a:p>
          <a:p>
            <a:pPr indent="0" lvl="0" marL="0" rtl="0" algn="l">
              <a:lnSpc>
                <a:spcPct val="115000"/>
              </a:lnSpc>
              <a:spcBef>
                <a:spcPts val="1200"/>
              </a:spcBef>
              <a:spcAft>
                <a:spcPts val="1200"/>
              </a:spcAft>
              <a:buNone/>
            </a:pPr>
            <a:r>
              <a:t/>
            </a:r>
            <a:endParaRPr sz="1800">
              <a:solidFill>
                <a:srgbClr val="202124"/>
              </a:solidFill>
            </a:endParaRPr>
          </a:p>
        </p:txBody>
      </p:sp>
      <p:pic>
        <p:nvPicPr>
          <p:cNvPr id="78" name="Google Shape;78;p16"/>
          <p:cNvPicPr preferRelativeResize="0"/>
          <p:nvPr/>
        </p:nvPicPr>
        <p:blipFill>
          <a:blip r:embed="rId4">
            <a:alphaModFix/>
          </a:blip>
          <a:stretch>
            <a:fillRect/>
          </a:stretch>
        </p:blipFill>
        <p:spPr>
          <a:xfrm>
            <a:off x="1402800" y="2266800"/>
            <a:ext cx="6351425" cy="2551975"/>
          </a:xfrm>
          <a:prstGeom prst="rect">
            <a:avLst/>
          </a:prstGeom>
          <a:noFill/>
          <a:ln>
            <a:noFill/>
          </a:ln>
        </p:spPr>
      </p:pic>
    </p:spTree>
  </p:cSld>
  <p:clrMapOvr>
    <a:masterClrMapping/>
  </p:clrMapOvr>
  <mc:AlternateContent>
    <mc:Choice Requires="p14">
      <p:transition spd="slow" p14:dur="28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2" name="Shape 82"/>
        <p:cNvGrpSpPr/>
        <p:nvPr/>
      </p:nvGrpSpPr>
      <p:grpSpPr>
        <a:xfrm>
          <a:off x="0" y="0"/>
          <a:ext cx="0" cy="0"/>
          <a:chOff x="0" y="0"/>
          <a:chExt cx="0" cy="0"/>
        </a:xfrm>
      </p:grpSpPr>
      <p:sp>
        <p:nvSpPr>
          <p:cNvPr id="83" name="Google Shape;83;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s">
                <a:solidFill>
                  <a:srgbClr val="FF0000"/>
                </a:solidFill>
              </a:rPr>
              <a:t>NOBEL SARIA</a:t>
            </a:r>
            <a:endParaRPr b="1">
              <a:solidFill>
                <a:srgbClr val="FF0000"/>
              </a:solidFill>
            </a:endParaRPr>
          </a:p>
        </p:txBody>
      </p:sp>
      <p:sp>
        <p:nvSpPr>
          <p:cNvPr id="84" name="Google Shape;84;p17"/>
          <p:cNvSpPr txBox="1"/>
          <p:nvPr/>
        </p:nvSpPr>
        <p:spPr>
          <a:xfrm>
            <a:off x="889975" y="3854350"/>
            <a:ext cx="7329000" cy="923400"/>
          </a:xfrm>
          <a:prstGeom prst="rect">
            <a:avLst/>
          </a:prstGeom>
          <a:noFill/>
          <a:ln>
            <a:noFill/>
          </a:ln>
        </p:spPr>
        <p:txBody>
          <a:bodyPr anchorCtr="0" anchor="t" bIns="91425" lIns="91425" spcFirstLastPara="1" rIns="91425" wrap="square" tIns="91425">
            <a:spAutoFit/>
          </a:bodyPr>
          <a:lstStyle/>
          <a:p>
            <a:pPr indent="0" lvl="0" marL="0" marR="38100" rtl="0" algn="ctr">
              <a:lnSpc>
                <a:spcPct val="128571"/>
              </a:lnSpc>
              <a:spcBef>
                <a:spcPts val="0"/>
              </a:spcBef>
              <a:spcAft>
                <a:spcPts val="0"/>
              </a:spcAft>
              <a:buNone/>
            </a:pPr>
            <a:r>
              <a:rPr lang="es" sz="2100">
                <a:solidFill>
                  <a:srgbClr val="FF0000"/>
                </a:solidFill>
                <a:highlight>
                  <a:srgbClr val="F8F9FA"/>
                </a:highlight>
              </a:rPr>
              <a:t>Barbara </a:t>
            </a:r>
            <a:r>
              <a:rPr lang="es" sz="2100">
                <a:solidFill>
                  <a:srgbClr val="FF0000"/>
                </a:solidFill>
                <a:highlight>
                  <a:srgbClr val="F8F9FA"/>
                </a:highlight>
              </a:rPr>
              <a:t>McClintockek 1983ko abenduaren 8an, Nobel saria irabazi zuen</a:t>
            </a:r>
            <a:endParaRPr sz="2100">
              <a:solidFill>
                <a:srgbClr val="FF0000"/>
              </a:solidFill>
              <a:highlight>
                <a:srgbClr val="F8F9FA"/>
              </a:highlight>
            </a:endParaRPr>
          </a:p>
        </p:txBody>
      </p:sp>
      <p:pic>
        <p:nvPicPr>
          <p:cNvPr id="85" name="Google Shape;85;p17"/>
          <p:cNvPicPr preferRelativeResize="0"/>
          <p:nvPr/>
        </p:nvPicPr>
        <p:blipFill>
          <a:blip r:embed="rId4">
            <a:alphaModFix/>
          </a:blip>
          <a:stretch>
            <a:fillRect/>
          </a:stretch>
        </p:blipFill>
        <p:spPr>
          <a:xfrm>
            <a:off x="5415874" y="1109675"/>
            <a:ext cx="3728125" cy="2411275"/>
          </a:xfrm>
          <a:prstGeom prst="rect">
            <a:avLst/>
          </a:prstGeom>
          <a:noFill/>
          <a:ln cap="flat" cmpd="sng" w="38100">
            <a:solidFill>
              <a:srgbClr val="FF0000"/>
            </a:solidFill>
            <a:prstDash val="solid"/>
            <a:round/>
            <a:headEnd len="sm" w="sm" type="none"/>
            <a:tailEnd len="sm" w="sm" type="none"/>
          </a:ln>
        </p:spPr>
      </p:pic>
      <p:pic>
        <p:nvPicPr>
          <p:cNvPr id="86" name="Google Shape;86;p17"/>
          <p:cNvPicPr preferRelativeResize="0"/>
          <p:nvPr/>
        </p:nvPicPr>
        <p:blipFill>
          <a:blip r:embed="rId5">
            <a:alphaModFix/>
          </a:blip>
          <a:stretch>
            <a:fillRect/>
          </a:stretch>
        </p:blipFill>
        <p:spPr>
          <a:xfrm>
            <a:off x="0" y="1049313"/>
            <a:ext cx="3948550" cy="2532000"/>
          </a:xfrm>
          <a:prstGeom prst="rect">
            <a:avLst/>
          </a:prstGeom>
          <a:noFill/>
          <a:ln>
            <a:noFill/>
          </a:ln>
        </p:spPr>
      </p:pic>
    </p:spTree>
  </p:cSld>
  <p:clrMapOvr>
    <a:masterClrMapping/>
  </p:clrMapOvr>
  <mc:AlternateContent>
    <mc:Choice Requires="p14">
      <p:transition spd="slow" p14:dur="2800">
        <p:push dir="r"/>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0" name="Shape 90"/>
        <p:cNvGrpSpPr/>
        <p:nvPr/>
      </p:nvGrpSpPr>
      <p:grpSpPr>
        <a:xfrm>
          <a:off x="0" y="0"/>
          <a:ext cx="0" cy="0"/>
          <a:chOff x="0" y="0"/>
          <a:chExt cx="0" cy="0"/>
        </a:xfrm>
      </p:grpSpPr>
      <p:sp>
        <p:nvSpPr>
          <p:cNvPr id="91" name="Google Shape;91;p18"/>
          <p:cNvSpPr txBox="1"/>
          <p:nvPr>
            <p:ph type="title"/>
          </p:nvPr>
        </p:nvSpPr>
        <p:spPr>
          <a:xfrm>
            <a:off x="311700" y="212225"/>
            <a:ext cx="8520600" cy="1017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s">
                <a:solidFill>
                  <a:srgbClr val="000000"/>
                </a:solidFill>
              </a:rPr>
              <a:t>R</a:t>
            </a:r>
            <a:r>
              <a:rPr b="1" lang="es">
                <a:solidFill>
                  <a:srgbClr val="000000"/>
                </a:solidFill>
              </a:rPr>
              <a:t>OSALIND FRANKLING</a:t>
            </a:r>
            <a:endParaRPr b="1">
              <a:solidFill>
                <a:srgbClr val="000000"/>
              </a:solidFill>
            </a:endParaRPr>
          </a:p>
        </p:txBody>
      </p:sp>
      <p:sp>
        <p:nvSpPr>
          <p:cNvPr id="92" name="Google Shape;92;p18"/>
          <p:cNvSpPr txBox="1"/>
          <p:nvPr>
            <p:ph idx="1" type="body"/>
          </p:nvPr>
        </p:nvSpPr>
        <p:spPr>
          <a:xfrm>
            <a:off x="686400" y="101760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s">
                <a:solidFill>
                  <a:srgbClr val="000000"/>
                </a:solidFill>
              </a:rPr>
              <a:t>Rosalind Frankling 1920-an jaio zen eta 1958-an hil zen. Kimikaria eta kristalografialaria izan zen. 37 urteekin hil zen </a:t>
            </a:r>
            <a:r>
              <a:rPr b="1" lang="es">
                <a:solidFill>
                  <a:srgbClr val="000000"/>
                </a:solidFill>
              </a:rPr>
              <a:t>obarioaren minbizia</a:t>
            </a:r>
            <a:r>
              <a:rPr b="1" lang="es">
                <a:solidFill>
                  <a:srgbClr val="000000"/>
                </a:solidFill>
              </a:rPr>
              <a:t>gatik.</a:t>
            </a:r>
            <a:endParaRPr b="1">
              <a:solidFill>
                <a:srgbClr val="000000"/>
              </a:solidFill>
            </a:endParaRPr>
          </a:p>
          <a:p>
            <a:pPr indent="0" lvl="0" marL="0" rtl="0" algn="l">
              <a:spcBef>
                <a:spcPts val="1200"/>
              </a:spcBef>
              <a:spcAft>
                <a:spcPts val="0"/>
              </a:spcAft>
              <a:buNone/>
            </a:pPr>
            <a:r>
              <a:rPr b="1" lang="es">
                <a:solidFill>
                  <a:srgbClr val="000000"/>
                </a:solidFill>
              </a:rPr>
              <a:t> I</a:t>
            </a:r>
            <a:r>
              <a:rPr b="1" lang="es">
                <a:solidFill>
                  <a:srgbClr val="000000"/>
                </a:solidFill>
              </a:rPr>
              <a:t>katzaren</a:t>
            </a:r>
            <a:r>
              <a:rPr b="1" lang="es">
                <a:solidFill>
                  <a:srgbClr val="000000"/>
                </a:solidFill>
              </a:rPr>
              <a:t> </a:t>
            </a:r>
            <a:r>
              <a:rPr b="1" lang="es">
                <a:solidFill>
                  <a:srgbClr val="000000"/>
                </a:solidFill>
              </a:rPr>
              <a:t>estuktura </a:t>
            </a:r>
            <a:r>
              <a:rPr b="1" lang="es">
                <a:solidFill>
                  <a:srgbClr val="000000"/>
                </a:solidFill>
              </a:rPr>
              <a:t>jakinarazteko </a:t>
            </a:r>
            <a:r>
              <a:rPr b="1" lang="es">
                <a:solidFill>
                  <a:srgbClr val="000000"/>
                </a:solidFill>
              </a:rPr>
              <a:t>klabea izan zen </a:t>
            </a:r>
            <a:r>
              <a:rPr b="1" lang="es">
                <a:solidFill>
                  <a:srgbClr val="000000"/>
                </a:solidFill>
              </a:rPr>
              <a:t>.</a:t>
            </a:r>
            <a:endParaRPr b="1">
              <a:solidFill>
                <a:srgbClr val="000000"/>
              </a:solidFill>
            </a:endParaRPr>
          </a:p>
          <a:p>
            <a:pPr indent="0" lvl="0" marL="0" rtl="0" algn="l">
              <a:spcBef>
                <a:spcPts val="1200"/>
              </a:spcBef>
              <a:spcAft>
                <a:spcPts val="0"/>
              </a:spcAft>
              <a:buNone/>
            </a:pPr>
            <a:r>
              <a:rPr b="1" lang="es">
                <a:solidFill>
                  <a:srgbClr val="000000"/>
                </a:solidFill>
              </a:rPr>
              <a:t>Londresen jaio zen. Dena bikain ateratzen zuen. Unibertsitatera 18 urteekin iritsi zen. 1942-an graduatu egin zen.Eta horrela izan zen nola hasi zen ikatzaren lana. </a:t>
            </a:r>
            <a:endParaRPr b="1">
              <a:solidFill>
                <a:srgbClr val="000000"/>
              </a:solidFill>
            </a:endParaRPr>
          </a:p>
          <a:p>
            <a:pPr indent="0" lvl="0" marL="0" rtl="0" algn="l">
              <a:spcBef>
                <a:spcPts val="1200"/>
              </a:spcBef>
              <a:spcAft>
                <a:spcPts val="1200"/>
              </a:spcAft>
              <a:buNone/>
            </a:pPr>
            <a:r>
              <a:t/>
            </a:r>
            <a:endParaRPr b="1">
              <a:solidFill>
                <a:srgbClr val="9900FF"/>
              </a:solidFill>
            </a:endParaRPr>
          </a:p>
        </p:txBody>
      </p:sp>
      <p:pic>
        <p:nvPicPr>
          <p:cNvPr id="93" name="Google Shape;93;p18"/>
          <p:cNvPicPr preferRelativeResize="0"/>
          <p:nvPr/>
        </p:nvPicPr>
        <p:blipFill>
          <a:blip r:embed="rId4">
            <a:alphaModFix/>
          </a:blip>
          <a:stretch>
            <a:fillRect/>
          </a:stretch>
        </p:blipFill>
        <p:spPr>
          <a:xfrm>
            <a:off x="2929725" y="2979725"/>
            <a:ext cx="1981975" cy="2163775"/>
          </a:xfrm>
          <a:prstGeom prst="rect">
            <a:avLst/>
          </a:prstGeom>
          <a:noFill/>
          <a:ln>
            <a:noFill/>
          </a:ln>
        </p:spPr>
      </p:pic>
    </p:spTree>
  </p:cSld>
  <p:clrMapOvr>
    <a:masterClrMapping/>
  </p:clrMapOvr>
  <mc:AlternateContent>
    <mc:Choice Requires="p14">
      <p:transition spd="slow" p14:dur="2000">
        <p:push/>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7" name="Shape 97"/>
        <p:cNvGrpSpPr/>
        <p:nvPr/>
      </p:nvGrpSpPr>
      <p:grpSpPr>
        <a:xfrm>
          <a:off x="0" y="0"/>
          <a:ext cx="0" cy="0"/>
          <a:chOff x="0" y="0"/>
          <a:chExt cx="0" cy="0"/>
        </a:xfrm>
      </p:grpSpPr>
      <p:sp>
        <p:nvSpPr>
          <p:cNvPr id="98" name="Google Shape;98;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s"/>
              <a:t>HAU ROSALIND FRANKLING DA</a:t>
            </a:r>
            <a:r>
              <a:rPr lang="es"/>
              <a:t>.</a:t>
            </a:r>
            <a:endParaRPr/>
          </a:p>
        </p:txBody>
      </p:sp>
      <p:sp>
        <p:nvSpPr>
          <p:cNvPr id="99" name="Google Shape;99;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00" name="Google Shape;100;p19"/>
          <p:cNvPicPr preferRelativeResize="0"/>
          <p:nvPr/>
        </p:nvPicPr>
        <p:blipFill>
          <a:blip r:embed="rId4">
            <a:alphaModFix/>
          </a:blip>
          <a:stretch>
            <a:fillRect/>
          </a:stretch>
        </p:blipFill>
        <p:spPr>
          <a:xfrm>
            <a:off x="311700" y="1612025"/>
            <a:ext cx="3787875" cy="2956850"/>
          </a:xfrm>
          <a:prstGeom prst="rect">
            <a:avLst/>
          </a:prstGeom>
          <a:noFill/>
          <a:ln>
            <a:noFill/>
          </a:ln>
        </p:spPr>
      </p:pic>
      <p:pic>
        <p:nvPicPr>
          <p:cNvPr id="101" name="Google Shape;101;p19"/>
          <p:cNvPicPr preferRelativeResize="0"/>
          <p:nvPr/>
        </p:nvPicPr>
        <p:blipFill>
          <a:blip r:embed="rId5">
            <a:alphaModFix/>
          </a:blip>
          <a:stretch>
            <a:fillRect/>
          </a:stretch>
        </p:blipFill>
        <p:spPr>
          <a:xfrm>
            <a:off x="5143500" y="1612025"/>
            <a:ext cx="3530075" cy="2956850"/>
          </a:xfrm>
          <a:prstGeom prst="rect">
            <a:avLst/>
          </a:prstGeom>
          <a:noFill/>
          <a:ln>
            <a:noFill/>
          </a:ln>
        </p:spPr>
      </p:pic>
    </p:spTree>
  </p:cSld>
  <p:clrMapOvr>
    <a:masterClrMapping/>
  </p:clrMapOvr>
  <mc:AlternateContent>
    <mc:Choice Requires="p14">
      <p:transition spd="slow" p14:dur="2800">
        <p14:gallery dir="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5" name="Shape 105"/>
        <p:cNvGrpSpPr/>
        <p:nvPr/>
      </p:nvGrpSpPr>
      <p:grpSpPr>
        <a:xfrm>
          <a:off x="0" y="0"/>
          <a:ext cx="0" cy="0"/>
          <a:chOff x="0" y="0"/>
          <a:chExt cx="0" cy="0"/>
        </a:xfrm>
      </p:grpSpPr>
      <p:sp>
        <p:nvSpPr>
          <p:cNvPr id="106" name="Google Shape;106;p20"/>
          <p:cNvSpPr txBox="1"/>
          <p:nvPr>
            <p:ph type="title"/>
          </p:nvPr>
        </p:nvSpPr>
        <p:spPr>
          <a:xfrm>
            <a:off x="-127375" y="1249749"/>
            <a:ext cx="5842200" cy="1213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s">
                <a:solidFill>
                  <a:schemeClr val="lt1"/>
                </a:solidFill>
              </a:rPr>
              <a:t>ROSALIND FRANKLING NOBEL SARIA</a:t>
            </a:r>
            <a:endParaRPr b="1">
              <a:solidFill>
                <a:schemeClr val="lt1"/>
              </a:solidFill>
            </a:endParaRPr>
          </a:p>
        </p:txBody>
      </p:sp>
      <p:sp>
        <p:nvSpPr>
          <p:cNvPr id="107" name="Google Shape;107;p20"/>
          <p:cNvSpPr txBox="1"/>
          <p:nvPr>
            <p:ph idx="1" type="body"/>
          </p:nvPr>
        </p:nvSpPr>
        <p:spPr>
          <a:xfrm>
            <a:off x="118900" y="0"/>
            <a:ext cx="8520600" cy="863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s">
                <a:solidFill>
                  <a:schemeClr val="lt1"/>
                </a:solidFill>
              </a:rPr>
              <a:t>Rosalind Franklingek 1962 N</a:t>
            </a:r>
            <a:r>
              <a:rPr lang="es">
                <a:solidFill>
                  <a:schemeClr val="lt1"/>
                </a:solidFill>
              </a:rPr>
              <a:t>obel saria</a:t>
            </a:r>
            <a:r>
              <a:rPr lang="es">
                <a:solidFill>
                  <a:schemeClr val="lt1"/>
                </a:solidFill>
              </a:rPr>
              <a:t>  irabazi zuen, baina Rosalid Franklig-entzat berandu izan zen, lau urte lehenago hil egin zelako.</a:t>
            </a:r>
            <a:endParaRPr>
              <a:solidFill>
                <a:schemeClr val="lt1"/>
              </a:solidFill>
            </a:endParaRPr>
          </a:p>
        </p:txBody>
      </p:sp>
      <p:pic>
        <p:nvPicPr>
          <p:cNvPr id="108" name="Google Shape;108;p20"/>
          <p:cNvPicPr preferRelativeResize="0"/>
          <p:nvPr/>
        </p:nvPicPr>
        <p:blipFill>
          <a:blip r:embed="rId4">
            <a:alphaModFix/>
          </a:blip>
          <a:stretch>
            <a:fillRect/>
          </a:stretch>
        </p:blipFill>
        <p:spPr>
          <a:xfrm>
            <a:off x="5479250" y="1334125"/>
            <a:ext cx="3576852" cy="2475249"/>
          </a:xfrm>
          <a:prstGeom prst="rect">
            <a:avLst/>
          </a:prstGeom>
          <a:noFill/>
          <a:ln>
            <a:noFill/>
          </a:ln>
        </p:spPr>
      </p:pic>
      <p:pic>
        <p:nvPicPr>
          <p:cNvPr id="109" name="Google Shape;109;p20"/>
          <p:cNvPicPr preferRelativeResize="0"/>
          <p:nvPr/>
        </p:nvPicPr>
        <p:blipFill>
          <a:blip r:embed="rId5">
            <a:alphaModFix/>
          </a:blip>
          <a:stretch>
            <a:fillRect/>
          </a:stretch>
        </p:blipFill>
        <p:spPr>
          <a:xfrm>
            <a:off x="1267463" y="2672176"/>
            <a:ext cx="3052525" cy="1791948"/>
          </a:xfrm>
          <a:prstGeom prst="rect">
            <a:avLst/>
          </a:prstGeom>
          <a:noFill/>
          <a:ln>
            <a:noFill/>
          </a:ln>
        </p:spPr>
      </p:pic>
    </p:spTree>
  </p:cSld>
  <p:clrMapOvr>
    <a:masterClrMapping/>
  </p:clrMapOvr>
  <mc:AlternateContent>
    <mc:Choice Requires="p14">
      <p:transition spd="slow" p14:dur="28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1000"/>
                                        <p:tgtEl>
                                          <p:spTgt spid="1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3" name="Shape 113"/>
        <p:cNvGrpSpPr/>
        <p:nvPr/>
      </p:nvGrpSpPr>
      <p:grpSpPr>
        <a:xfrm>
          <a:off x="0" y="0"/>
          <a:ext cx="0" cy="0"/>
          <a:chOff x="0" y="0"/>
          <a:chExt cx="0" cy="0"/>
        </a:xfrm>
      </p:grpSpPr>
      <p:sp>
        <p:nvSpPr>
          <p:cNvPr id="114" name="Google Shape;114;p21"/>
          <p:cNvSpPr txBox="1"/>
          <p:nvPr>
            <p:ph type="title"/>
          </p:nvPr>
        </p:nvSpPr>
        <p:spPr>
          <a:xfrm>
            <a:off x="402125" y="49527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s">
                <a:solidFill>
                  <a:srgbClr val="FFFF00"/>
                </a:solidFill>
              </a:rPr>
              <a:t>ANGELES ALVARIÑO</a:t>
            </a:r>
            <a:endParaRPr b="1">
              <a:solidFill>
                <a:srgbClr val="FFFF00"/>
              </a:solidFill>
            </a:endParaRPr>
          </a:p>
        </p:txBody>
      </p:sp>
      <p:sp>
        <p:nvSpPr>
          <p:cNvPr id="115" name="Google Shape;115;p21"/>
          <p:cNvSpPr txBox="1"/>
          <p:nvPr>
            <p:ph idx="1" type="body"/>
          </p:nvPr>
        </p:nvSpPr>
        <p:spPr>
          <a:xfrm>
            <a:off x="0" y="966275"/>
            <a:ext cx="9144000" cy="3907200"/>
          </a:xfrm>
          <a:prstGeom prst="rect">
            <a:avLst/>
          </a:prstGeom>
          <a:ln cap="flat" cmpd="sng" w="9525">
            <a:solidFill>
              <a:srgbClr val="00FFB4"/>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0"/>
              </a:spcAft>
              <a:buNone/>
            </a:pPr>
            <a:r>
              <a:rPr b="1" lang="es">
                <a:solidFill>
                  <a:srgbClr val="FFFF00"/>
                </a:solidFill>
              </a:rPr>
              <a:t>A</a:t>
            </a:r>
            <a:r>
              <a:rPr b="1" lang="es">
                <a:solidFill>
                  <a:srgbClr val="FFFF00"/>
                </a:solidFill>
              </a:rPr>
              <a:t>ngeles Albariño 1916 jaio eta 2005-ean hil zen 88 urteekin.1953- 54 urtean itsasontzi ozeanografiko </a:t>
            </a:r>
            <a:r>
              <a:rPr b="1" lang="es">
                <a:solidFill>
                  <a:srgbClr val="FFFF00"/>
                </a:solidFill>
              </a:rPr>
              <a:t>britrainar  bateko lehen emakume zientifikoa izan zen, ´´sarsia`` izenekoa.</a:t>
            </a:r>
            <a:endParaRPr b="1">
              <a:solidFill>
                <a:srgbClr val="FFFF00"/>
              </a:solidFill>
            </a:endParaRPr>
          </a:p>
          <a:p>
            <a:pPr indent="0" lvl="0" marL="0" rtl="0" algn="l">
              <a:spcBef>
                <a:spcPts val="1200"/>
              </a:spcBef>
              <a:spcAft>
                <a:spcPts val="0"/>
              </a:spcAft>
              <a:buNone/>
            </a:pPr>
            <a:r>
              <a:rPr b="1" lang="es">
                <a:solidFill>
                  <a:srgbClr val="FFFF00"/>
                </a:solidFill>
              </a:rPr>
              <a:t>1956tik aurrera Estatu Batuetan egin zituen bere ikerketak.Itsas organismoen 22 espezia aurkitu zituen. Angeles Alvariño 2015ean aukeratu zuen Real Akademia Galega de Zientzia (RAGC) erakundeak ekainaren 1ean “Galiziako Zientzialarien Eguna” ospatzeko.</a:t>
            </a:r>
            <a:endParaRPr b="1">
              <a:solidFill>
                <a:srgbClr val="FFFF00"/>
              </a:solidFill>
            </a:endParaRPr>
          </a:p>
          <a:p>
            <a:pPr indent="0" lvl="0" marL="0" rtl="0" algn="l">
              <a:spcBef>
                <a:spcPts val="1200"/>
              </a:spcBef>
              <a:spcAft>
                <a:spcPts val="1200"/>
              </a:spcAft>
              <a:buNone/>
            </a:pPr>
            <a:r>
              <a:t/>
            </a:r>
            <a:endParaRPr b="1">
              <a:solidFill>
                <a:srgbClr val="FFFF00"/>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