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89" r:id="rId4"/>
    <p:sldId id="280" r:id="rId5"/>
    <p:sldId id="281" r:id="rId6"/>
    <p:sldId id="283" r:id="rId7"/>
    <p:sldId id="284" r:id="rId8"/>
    <p:sldId id="285" r:id="rId9"/>
    <p:sldId id="288" r:id="rId10"/>
    <p:sldId id="286" r:id="rId11"/>
    <p:sldId id="287" r:id="rId12"/>
    <p:sldId id="279" r:id="rId1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FC36"/>
    <a:srgbClr val="03A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85" autoAdjust="0"/>
    <p:restoredTop sz="94660"/>
  </p:normalViewPr>
  <p:slideViewPr>
    <p:cSldViewPr>
      <p:cViewPr varScale="1">
        <p:scale>
          <a:sx n="78" d="100"/>
          <a:sy n="78" d="100"/>
        </p:scale>
        <p:origin x="-6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2601-3883-4871-8706-D73300FF6742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B7B-03EA-4DB2-8C58-9C0591C7C54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01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2601-3883-4871-8706-D73300FF6742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B7B-03EA-4DB2-8C58-9C0591C7C54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64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2601-3883-4871-8706-D73300FF6742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B7B-03EA-4DB2-8C58-9C0591C7C54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76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2601-3883-4871-8706-D73300FF6742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B7B-03EA-4DB2-8C58-9C0591C7C54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07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2601-3883-4871-8706-D73300FF6742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B7B-03EA-4DB2-8C58-9C0591C7C54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561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2601-3883-4871-8706-D73300FF6742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B7B-03EA-4DB2-8C58-9C0591C7C54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83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2601-3883-4871-8706-D73300FF6742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B7B-03EA-4DB2-8C58-9C0591C7C54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58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2601-3883-4871-8706-D73300FF6742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B7B-03EA-4DB2-8C58-9C0591C7C54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68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2601-3883-4871-8706-D73300FF6742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B7B-03EA-4DB2-8C58-9C0591C7C54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211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3084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2601-3883-4871-8706-D73300FF6742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B7B-03EA-4DB2-8C58-9C0591C7C54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1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2601-3883-4871-8706-D73300FF6742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B7B-03EA-4DB2-8C58-9C0591C7C54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93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414712" y="274638"/>
            <a:ext cx="395748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E2601-3883-4871-8706-D73300FF6742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98B7B-03EA-4DB2-8C58-9C0591C7C540}" type="slidenum">
              <a:rPr lang="fr-FR" smtClean="0"/>
              <a:t>‹Nº›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0" t="17040" r="3920" b="16283"/>
          <a:stretch/>
        </p:blipFill>
        <p:spPr>
          <a:xfrm>
            <a:off x="179512" y="116632"/>
            <a:ext cx="2235201" cy="1143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028" y="299915"/>
            <a:ext cx="2641476" cy="752821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670" y="6250020"/>
            <a:ext cx="5097610" cy="43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60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hPfQC80sO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2247007"/>
            <a:ext cx="8640960" cy="1398017"/>
          </a:xfrm>
        </p:spPr>
        <p:txBody>
          <a:bodyPr>
            <a:noAutofit/>
          </a:bodyPr>
          <a:lstStyle/>
          <a:p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/>
            </a:r>
            <a:b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</a:b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/>
            </a:r>
            <a:b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</a:br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PROYECTO ERASMUS+</a:t>
            </a:r>
            <a:b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</a:br>
            <a:r>
              <a:rPr lang="fr-FR" sz="3200" b="1" dirty="0" smtClean="0">
                <a:solidFill>
                  <a:srgbClr val="0070C0"/>
                </a:solidFill>
                <a:latin typeface="Calibri" pitchFamily="34" charset="0"/>
              </a:rPr>
              <a:t>PETRHA - </a:t>
            </a:r>
            <a:r>
              <a:rPr lang="fr-FR" sz="3200" dirty="0" err="1" smtClean="0">
                <a:solidFill>
                  <a:srgbClr val="0070C0"/>
                </a:solidFill>
                <a:latin typeface="Calibri" pitchFamily="34" charset="0"/>
              </a:rPr>
              <a:t>Physiotherapy</a:t>
            </a:r>
            <a:r>
              <a:rPr lang="fr-FR" sz="3200" dirty="0" smtClean="0">
                <a:solidFill>
                  <a:srgbClr val="0070C0"/>
                </a:solidFill>
                <a:latin typeface="Calibri" pitchFamily="34" charset="0"/>
              </a:rPr>
              <a:t> E-Training </a:t>
            </a:r>
            <a:r>
              <a:rPr lang="fr-FR" sz="3200" dirty="0" err="1" smtClean="0">
                <a:solidFill>
                  <a:srgbClr val="0070C0"/>
                </a:solidFill>
                <a:latin typeface="Calibri" pitchFamily="34" charset="0"/>
              </a:rPr>
              <a:t>ReHabilitation</a:t>
            </a:r>
            <a:r>
              <a:rPr lang="fr-FR" sz="3200" dirty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fr-FR" sz="3200" dirty="0">
                <a:solidFill>
                  <a:srgbClr val="0070C0"/>
                </a:solidFill>
                <a:latin typeface="Calibri" pitchFamily="34" charset="0"/>
              </a:rPr>
            </a:br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/>
            </a:r>
            <a:b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</a:br>
            <a:r>
              <a:rPr lang="fr-FR" sz="2800" b="1" dirty="0" err="1" smtClean="0">
                <a:latin typeface="Calibri" pitchFamily="34" charset="0"/>
              </a:rPr>
              <a:t>Jornadas</a:t>
            </a:r>
            <a:r>
              <a:rPr lang="fr-FR" sz="2800" b="1" dirty="0" smtClean="0">
                <a:latin typeface="Calibri" pitchFamily="34" charset="0"/>
              </a:rPr>
              <a:t> </a:t>
            </a:r>
            <a:r>
              <a:rPr lang="fr-FR" sz="2800" b="1" dirty="0" err="1" smtClean="0">
                <a:latin typeface="Calibri" pitchFamily="34" charset="0"/>
              </a:rPr>
              <a:t>Difusión</a:t>
            </a:r>
            <a:r>
              <a:rPr lang="fr-FR" sz="2800" b="1" dirty="0" smtClean="0">
                <a:latin typeface="Calibri" pitchFamily="34" charset="0"/>
              </a:rPr>
              <a:t> </a:t>
            </a:r>
            <a:r>
              <a:rPr lang="fr-FR" sz="2800" b="1" dirty="0" err="1" smtClean="0">
                <a:latin typeface="Calibri" pitchFamily="34" charset="0"/>
              </a:rPr>
              <a:t>Posibilidades</a:t>
            </a:r>
            <a:r>
              <a:rPr lang="fr-FR" sz="2800" b="1" dirty="0" smtClean="0">
                <a:latin typeface="Calibri" pitchFamily="34" charset="0"/>
              </a:rPr>
              <a:t> Erasmus+</a:t>
            </a:r>
            <a:br>
              <a:rPr lang="fr-FR" sz="2800" b="1" dirty="0" smtClean="0">
                <a:latin typeface="Calibri" pitchFamily="34" charset="0"/>
              </a:rPr>
            </a:br>
            <a:r>
              <a:rPr lang="fr-FR" sz="2800" b="1" dirty="0" smtClean="0">
                <a:latin typeface="Calibri" pitchFamily="34" charset="0"/>
              </a:rPr>
              <a:t>UPNA - 14 </a:t>
            </a:r>
            <a:r>
              <a:rPr lang="fr-FR" sz="2800" b="1" dirty="0" err="1" smtClean="0">
                <a:latin typeface="Calibri" pitchFamily="34" charset="0"/>
              </a:rPr>
              <a:t>Dic</a:t>
            </a:r>
            <a:r>
              <a:rPr lang="fr-FR" sz="2800" b="1" dirty="0" smtClean="0">
                <a:latin typeface="Calibri" pitchFamily="34" charset="0"/>
              </a:rPr>
              <a:t> 2015</a:t>
            </a:r>
            <a:endParaRPr lang="fr-FR" sz="2800" b="1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4653136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000" dirty="0" smtClean="0">
                <a:latin typeface="Calibri" pitchFamily="34" charset="0"/>
              </a:rPr>
              <a:t>Dr. Alejandro San Juan Ferrer</a:t>
            </a:r>
          </a:p>
          <a:p>
            <a:pPr algn="r"/>
            <a:r>
              <a:rPr lang="fr-FR" sz="2000" dirty="0" err="1" smtClean="0">
                <a:latin typeface="Calibri" pitchFamily="34" charset="0"/>
              </a:rPr>
              <a:t>Profesor</a:t>
            </a: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err="1" smtClean="0">
                <a:latin typeface="Calibri" pitchFamily="34" charset="0"/>
              </a:rPr>
              <a:t>Grado</a:t>
            </a:r>
            <a:r>
              <a:rPr lang="fr-FR" sz="2000" dirty="0" smtClean="0">
                <a:latin typeface="Calibri" pitchFamily="34" charset="0"/>
              </a:rPr>
              <a:t> de </a:t>
            </a:r>
            <a:r>
              <a:rPr lang="fr-FR" sz="2000" dirty="0" err="1" smtClean="0">
                <a:latin typeface="Calibri" pitchFamily="34" charset="0"/>
              </a:rPr>
              <a:t>Fisioterapia</a:t>
            </a:r>
            <a:endParaRPr lang="fr-FR" sz="2000" dirty="0" smtClean="0">
              <a:latin typeface="Calibri" pitchFamily="34" charset="0"/>
            </a:endParaRPr>
          </a:p>
          <a:p>
            <a:pPr algn="r"/>
            <a:r>
              <a:rPr lang="fr-FR" sz="2000" dirty="0" err="1" smtClean="0">
                <a:latin typeface="Calibri" pitchFamily="34" charset="0"/>
              </a:rPr>
              <a:t>Dpto</a:t>
            </a:r>
            <a:r>
              <a:rPr lang="fr-FR" sz="2000" dirty="0" smtClean="0">
                <a:latin typeface="Calibri" pitchFamily="34" charset="0"/>
              </a:rPr>
              <a:t>. </a:t>
            </a:r>
            <a:r>
              <a:rPr lang="fr-FR" sz="2000" dirty="0" err="1" smtClean="0">
                <a:latin typeface="Calibri" pitchFamily="34" charset="0"/>
              </a:rPr>
              <a:t>Ciencias</a:t>
            </a:r>
            <a:r>
              <a:rPr lang="fr-FR" sz="2000" dirty="0" smtClean="0">
                <a:latin typeface="Calibri" pitchFamily="34" charset="0"/>
              </a:rPr>
              <a:t> de la </a:t>
            </a:r>
            <a:r>
              <a:rPr lang="fr-FR" sz="2000" dirty="0" err="1" smtClean="0">
                <a:latin typeface="Calibri" pitchFamily="34" charset="0"/>
              </a:rPr>
              <a:t>Salud</a:t>
            </a:r>
            <a:r>
              <a:rPr lang="fr-FR" sz="2000" dirty="0" smtClean="0">
                <a:latin typeface="Calibri" pitchFamily="34" charset="0"/>
              </a:rPr>
              <a:t> – UPNA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1288"/>
            <a:ext cx="9144000" cy="78166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6" t="32151" r="14890" b="31811"/>
          <a:stretch/>
        </p:blipFill>
        <p:spPr>
          <a:xfrm>
            <a:off x="109847" y="116632"/>
            <a:ext cx="5292583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58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mment 3"/>
          <p:cNvSpPr>
            <a:spLocks noChangeArrowheads="1"/>
          </p:cNvSpPr>
          <p:nvPr/>
        </p:nvSpPr>
        <p:spPr bwMode="auto">
          <a:xfrm>
            <a:off x="-2971800" y="228600"/>
            <a:ext cx="2743200" cy="3754874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Nombrar cada uno de las 7 actividades de la tabla y contar lo que se ha hecho ya y lo que se va a hacer.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En el apartado de difusión comentar que la UPNA es la responsable de esta apartado. Comentar los congresos, la clase magistral del Catedrático de Fisioterapia Dr. Mikel Izquierdo (darle las gracias), y los artículos en revistas científicas que coinciden con la puesta en marcha del proyecto y con la prueba y puesta en marcha del </a:t>
            </a:r>
            <a:r>
              <a:rPr lang="es-ES" altLang="es-E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serious</a:t>
            </a: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E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game</a:t>
            </a: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414712" y="-18256"/>
            <a:ext cx="4173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CRONOGRAMA</a:t>
            </a:r>
            <a:endParaRPr lang="fr-FR" sz="28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Picture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64"/>
          <a:stretch/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2414711" y="116632"/>
            <a:ext cx="914400" cy="6741367"/>
          </a:xfrm>
          <a:prstGeom prst="roundRect">
            <a:avLst/>
          </a:prstGeom>
          <a:noFill/>
          <a:ln w="38100">
            <a:solidFill>
              <a:srgbClr val="08FC3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893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5970984"/>
            <a:ext cx="91805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omment 3"/>
          <p:cNvSpPr>
            <a:spLocks noChangeArrowheads="1"/>
          </p:cNvSpPr>
          <p:nvPr/>
        </p:nvSpPr>
        <p:spPr bwMode="auto">
          <a:xfrm>
            <a:off x="-2971800" y="228600"/>
            <a:ext cx="2743200" cy="2893100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s-ES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ENPHE:</a:t>
            </a:r>
            <a:r>
              <a:rPr lang="en-U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European Network of Physiotherapy in Higher Education</a:t>
            </a:r>
            <a:endParaRPr lang="es-ES" alt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s-ES" altLang="es-ES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WCPT:</a:t>
            </a: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World Confederation for Physical </a:t>
            </a:r>
            <a:r>
              <a:rPr lang="en-U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</a:p>
          <a:p>
            <a:pPr>
              <a:spcBef>
                <a:spcPct val="0"/>
              </a:spcBef>
              <a:buNone/>
            </a:pP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Comentar la importancia de la difusión y diseminación de la imagen de la UPNA en toda Europa y el Mundo a través de este tipo de proyectos.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414712" y="-18256"/>
            <a:ext cx="4173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DIFUSIÓN-DISEMINACIÓN PETRHA</a:t>
            </a:r>
            <a:endParaRPr lang="fr-FR" sz="28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19" y="5013176"/>
            <a:ext cx="1633803" cy="1656184"/>
          </a:xfrm>
          <a:prstGeom prst="rect">
            <a:avLst/>
          </a:prstGeom>
        </p:spPr>
      </p:pic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46125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u="sng" dirty="0" smtClean="0">
                <a:solidFill>
                  <a:srgbClr val="0070C0"/>
                </a:solidFill>
                <a:latin typeface="Calibri" pitchFamily="34" charset="0"/>
              </a:rPr>
              <a:t>DIFUSIÓN INTERNACIONAL REALIZADA:</a:t>
            </a:r>
            <a:r>
              <a:rPr lang="fr-FR" sz="18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</a:p>
          <a:p>
            <a:pPr marL="0" indent="0">
              <a:buNone/>
            </a:pPr>
            <a:r>
              <a:rPr lang="fr-FR" sz="1800" dirty="0" smtClean="0">
                <a:latin typeface="Calibri" pitchFamily="34" charset="0"/>
              </a:rPr>
              <a:t>- </a:t>
            </a:r>
            <a:r>
              <a:rPr lang="fr-FR" sz="1800" b="1" dirty="0" smtClean="0">
                <a:latin typeface="Calibri" pitchFamily="34" charset="0"/>
              </a:rPr>
              <a:t>Poster Sept 2015 </a:t>
            </a:r>
            <a:r>
              <a:rPr lang="fr-FR" sz="1800" b="1" dirty="0" err="1" smtClean="0">
                <a:latin typeface="Calibri" pitchFamily="34" charset="0"/>
              </a:rPr>
              <a:t>Congreso</a:t>
            </a:r>
            <a:r>
              <a:rPr lang="fr-FR" sz="1800" b="1" dirty="0" smtClean="0">
                <a:latin typeface="Calibri" pitchFamily="34" charset="0"/>
              </a:rPr>
              <a:t> ENPHE</a:t>
            </a:r>
            <a:r>
              <a:rPr lang="fr-FR" sz="1800" dirty="0" smtClean="0">
                <a:latin typeface="Calibri" pitchFamily="34" charset="0"/>
              </a:rPr>
              <a:t> «</a:t>
            </a:r>
            <a:r>
              <a:rPr lang="en-US" sz="1800" dirty="0">
                <a:latin typeface="Calibri" pitchFamily="34" charset="0"/>
              </a:rPr>
              <a:t>PETRHA, </a:t>
            </a:r>
            <a:r>
              <a:rPr lang="en-US" sz="1800" dirty="0" smtClean="0">
                <a:latin typeface="Calibri" pitchFamily="34" charset="0"/>
              </a:rPr>
              <a:t>a serious game to improve clinical process for physiotherapy students</a:t>
            </a:r>
            <a:r>
              <a:rPr lang="fr-FR" sz="1800" dirty="0" smtClean="0">
                <a:latin typeface="Calibri" pitchFamily="34" charset="0"/>
              </a:rPr>
              <a:t>».</a:t>
            </a:r>
          </a:p>
          <a:p>
            <a:pPr marL="0" indent="0">
              <a:buNone/>
            </a:pPr>
            <a:r>
              <a:rPr lang="fr-FR" sz="1800" dirty="0" smtClean="0">
                <a:latin typeface="Calibri" pitchFamily="34" charset="0"/>
              </a:rPr>
              <a:t>- </a:t>
            </a:r>
            <a:r>
              <a:rPr lang="fr-FR" sz="1800" b="1" dirty="0" err="1" smtClean="0">
                <a:latin typeface="Calibri" pitchFamily="34" charset="0"/>
              </a:rPr>
              <a:t>Artículo</a:t>
            </a:r>
            <a:r>
              <a:rPr lang="fr-FR" sz="1800" b="1" dirty="0" smtClean="0">
                <a:latin typeface="Calibri" pitchFamily="34" charset="0"/>
              </a:rPr>
              <a:t> </a:t>
            </a:r>
            <a:r>
              <a:rPr lang="fr-FR" sz="1800" b="1" dirty="0" err="1" smtClean="0">
                <a:latin typeface="Calibri" pitchFamily="34" charset="0"/>
              </a:rPr>
              <a:t>Inglés</a:t>
            </a:r>
            <a:r>
              <a:rPr lang="fr-FR" sz="1800" dirty="0" smtClean="0">
                <a:latin typeface="Calibri" pitchFamily="34" charset="0"/>
              </a:rPr>
              <a:t> (</a:t>
            </a:r>
            <a:r>
              <a:rPr lang="fr-FR" sz="1800" dirty="0" err="1" smtClean="0">
                <a:latin typeface="Calibri" pitchFamily="34" charset="0"/>
              </a:rPr>
              <a:t>Fase</a:t>
            </a:r>
            <a:r>
              <a:rPr lang="fr-FR" sz="1800" dirty="0" smtClean="0">
                <a:latin typeface="Calibri" pitchFamily="34" charset="0"/>
              </a:rPr>
              <a:t> </a:t>
            </a:r>
            <a:r>
              <a:rPr lang="fr-FR" sz="1800" dirty="0" err="1" smtClean="0">
                <a:latin typeface="Calibri" pitchFamily="34" charset="0"/>
              </a:rPr>
              <a:t>Envío</a:t>
            </a:r>
            <a:r>
              <a:rPr lang="fr-FR" sz="1800" dirty="0" smtClean="0">
                <a:latin typeface="Calibri" pitchFamily="34" charset="0"/>
              </a:rPr>
              <a:t>) </a:t>
            </a:r>
            <a:r>
              <a:rPr lang="fr-FR" sz="1800" dirty="0" err="1" smtClean="0">
                <a:latin typeface="Calibri" pitchFamily="34" charset="0"/>
              </a:rPr>
              <a:t>Objetivo</a:t>
            </a:r>
            <a:r>
              <a:rPr lang="fr-FR" sz="1800" dirty="0" smtClean="0">
                <a:latin typeface="Calibri" pitchFamily="34" charset="0"/>
              </a:rPr>
              <a:t> </a:t>
            </a:r>
            <a:r>
              <a:rPr lang="fr-FR" sz="1800" dirty="0" err="1" smtClean="0">
                <a:latin typeface="Calibri" pitchFamily="34" charset="0"/>
              </a:rPr>
              <a:t>Revista</a:t>
            </a:r>
            <a:r>
              <a:rPr lang="fr-FR" sz="1800" dirty="0" smtClean="0">
                <a:latin typeface="Calibri" pitchFamily="34" charset="0"/>
              </a:rPr>
              <a:t> Q1 «Physical </a:t>
            </a:r>
            <a:r>
              <a:rPr lang="fr-FR" sz="1800" dirty="0" err="1" smtClean="0">
                <a:latin typeface="Calibri" pitchFamily="34" charset="0"/>
              </a:rPr>
              <a:t>Therapy</a:t>
            </a:r>
            <a:r>
              <a:rPr lang="fr-FR" sz="1800" dirty="0" smtClean="0">
                <a:latin typeface="Calibri" pitchFamily="34" charset="0"/>
              </a:rPr>
              <a:t>» IF </a:t>
            </a:r>
            <a:r>
              <a:rPr lang="fr-FR" sz="1800" dirty="0">
                <a:latin typeface="Calibri" pitchFamily="34" charset="0"/>
              </a:rPr>
              <a:t>2.526.</a:t>
            </a:r>
            <a:endParaRPr lang="fr-FR" sz="1800" dirty="0" smtClean="0">
              <a:latin typeface="Calibri" pitchFamily="34" charset="0"/>
            </a:endParaRPr>
          </a:p>
          <a:p>
            <a:pPr marL="0" indent="0">
              <a:buNone/>
            </a:pPr>
            <a:endParaRPr lang="fr-FR" sz="8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fr-FR" sz="1800" u="sng" dirty="0" smtClean="0">
                <a:solidFill>
                  <a:srgbClr val="0070C0"/>
                </a:solidFill>
                <a:latin typeface="Calibri" pitchFamily="34" charset="0"/>
              </a:rPr>
              <a:t>DIFUSIÓN NACIONAL-INTERNACIONAL PRÓXIMOS MESES: </a:t>
            </a:r>
          </a:p>
          <a:p>
            <a:pPr marL="0" indent="0">
              <a:buNone/>
            </a:pPr>
            <a:r>
              <a:rPr lang="fr-FR" sz="1800" dirty="0" smtClean="0">
                <a:latin typeface="Calibri" pitchFamily="34" charset="0"/>
              </a:rPr>
              <a:t>- </a:t>
            </a:r>
            <a:r>
              <a:rPr lang="fr-FR" sz="1800" b="1" dirty="0" err="1" smtClean="0">
                <a:latin typeface="Calibri" pitchFamily="34" charset="0"/>
              </a:rPr>
              <a:t>Videoconferencia</a:t>
            </a:r>
            <a:r>
              <a:rPr lang="fr-FR" sz="1800" b="1" dirty="0" smtClean="0">
                <a:latin typeface="Calibri" pitchFamily="34" charset="0"/>
              </a:rPr>
              <a:t> «</a:t>
            </a:r>
            <a:r>
              <a:rPr lang="fr-FR" sz="1800" b="1" dirty="0" err="1" smtClean="0">
                <a:latin typeface="Calibri" pitchFamily="34" charset="0"/>
              </a:rPr>
              <a:t>Anciano</a:t>
            </a:r>
            <a:r>
              <a:rPr lang="fr-FR" sz="1800" b="1" dirty="0" smtClean="0">
                <a:latin typeface="Calibri" pitchFamily="34" charset="0"/>
              </a:rPr>
              <a:t> y </a:t>
            </a:r>
            <a:r>
              <a:rPr lang="fr-FR" sz="1800" b="1" dirty="0" err="1" smtClean="0">
                <a:latin typeface="Calibri" pitchFamily="34" charset="0"/>
              </a:rPr>
              <a:t>Fragilidad</a:t>
            </a:r>
            <a:r>
              <a:rPr lang="fr-FR" sz="1800" b="1" dirty="0" smtClean="0">
                <a:latin typeface="Calibri" pitchFamily="34" charset="0"/>
              </a:rPr>
              <a:t>»</a:t>
            </a:r>
            <a:r>
              <a:rPr lang="fr-FR" sz="1800" dirty="0" smtClean="0">
                <a:latin typeface="Calibri" pitchFamily="34" charset="0"/>
              </a:rPr>
              <a:t> Dr. </a:t>
            </a:r>
            <a:r>
              <a:rPr lang="fr-FR" sz="1800" dirty="0" err="1" smtClean="0">
                <a:latin typeface="Calibri" pitchFamily="34" charset="0"/>
              </a:rPr>
              <a:t>Mikel</a:t>
            </a:r>
            <a:r>
              <a:rPr lang="fr-FR" sz="1800" dirty="0" smtClean="0">
                <a:latin typeface="Calibri" pitchFamily="34" charset="0"/>
              </a:rPr>
              <a:t> Izquierdo → Cruz </a:t>
            </a:r>
            <a:r>
              <a:rPr lang="fr-FR" sz="1800" dirty="0" err="1" smtClean="0">
                <a:latin typeface="Calibri" pitchFamily="34" charset="0"/>
              </a:rPr>
              <a:t>Roja</a:t>
            </a:r>
            <a:r>
              <a:rPr lang="fr-FR" sz="1800" dirty="0" smtClean="0">
                <a:latin typeface="Calibri" pitchFamily="34" charset="0"/>
              </a:rPr>
              <a:t> Francia + IPP</a:t>
            </a:r>
          </a:p>
          <a:p>
            <a:pPr marL="0" indent="0">
              <a:buNone/>
            </a:pPr>
            <a:r>
              <a:rPr lang="fr-FR" sz="1800" dirty="0" smtClean="0">
                <a:latin typeface="Calibri" pitchFamily="34" charset="0"/>
              </a:rPr>
              <a:t>- </a:t>
            </a:r>
            <a:r>
              <a:rPr lang="fr-FR" sz="1800" b="1" dirty="0" smtClean="0">
                <a:latin typeface="Calibri" pitchFamily="34" charset="0"/>
              </a:rPr>
              <a:t>2 </a:t>
            </a:r>
            <a:r>
              <a:rPr lang="fr-FR" sz="1800" b="1" dirty="0" err="1" smtClean="0">
                <a:latin typeface="Calibri" pitchFamily="34" charset="0"/>
              </a:rPr>
              <a:t>Artículos</a:t>
            </a:r>
            <a:r>
              <a:rPr lang="fr-FR" sz="1800" b="1" dirty="0" smtClean="0">
                <a:latin typeface="Calibri" pitchFamily="34" charset="0"/>
              </a:rPr>
              <a:t> </a:t>
            </a:r>
            <a:r>
              <a:rPr lang="fr-FR" sz="1800" b="1" dirty="0" err="1">
                <a:latin typeface="Calibri" pitchFamily="34" charset="0"/>
              </a:rPr>
              <a:t>N</a:t>
            </a:r>
            <a:r>
              <a:rPr lang="fr-FR" sz="1800" b="1" dirty="0" err="1" smtClean="0">
                <a:latin typeface="Calibri" pitchFamily="34" charset="0"/>
              </a:rPr>
              <a:t>acionales</a:t>
            </a:r>
            <a:r>
              <a:rPr lang="fr-FR" sz="1800" b="1" dirty="0" smtClean="0">
                <a:latin typeface="Calibri" pitchFamily="34" charset="0"/>
              </a:rPr>
              <a:t> + </a:t>
            </a:r>
            <a:r>
              <a:rPr lang="fr-FR" sz="18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≥ 4 </a:t>
            </a:r>
            <a:r>
              <a:rPr lang="fr-FR" sz="1800" b="1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Internacionales</a:t>
            </a:r>
            <a:r>
              <a:rPr lang="fr-FR" sz="1400" dirty="0" smtClean="0"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FR" sz="1400" dirty="0" smtClean="0">
                <a:latin typeface="Calibri" pitchFamily="34" charset="0"/>
              </a:rPr>
              <a:t>Francia</a:t>
            </a:r>
            <a:r>
              <a:rPr lang="fr-FR" sz="1400" dirty="0">
                <a:latin typeface="Calibri" pitchFamily="34" charset="0"/>
              </a:rPr>
              <a:t>, Portugal, </a:t>
            </a:r>
            <a:r>
              <a:rPr lang="fr-FR" sz="1400" dirty="0" err="1">
                <a:latin typeface="Calibri" pitchFamily="34" charset="0"/>
              </a:rPr>
              <a:t>Alemania</a:t>
            </a:r>
            <a:r>
              <a:rPr lang="fr-FR" sz="1400" dirty="0">
                <a:latin typeface="Calibri" pitchFamily="34" charset="0"/>
              </a:rPr>
              <a:t>, </a:t>
            </a:r>
            <a:r>
              <a:rPr lang="fr-FR" sz="1400" dirty="0" err="1">
                <a:latin typeface="Calibri" pitchFamily="34" charset="0"/>
              </a:rPr>
              <a:t>America</a:t>
            </a:r>
            <a:r>
              <a:rPr lang="fr-FR" sz="1400" dirty="0">
                <a:latin typeface="Calibri" pitchFamily="34" charset="0"/>
              </a:rPr>
              <a:t> Central y </a:t>
            </a:r>
            <a:r>
              <a:rPr lang="fr-FR" sz="1400" dirty="0" err="1">
                <a:latin typeface="Calibri" pitchFamily="34" charset="0"/>
              </a:rPr>
              <a:t>del</a:t>
            </a:r>
            <a:r>
              <a:rPr lang="fr-FR" sz="1400" dirty="0">
                <a:latin typeface="Calibri" pitchFamily="34" charset="0"/>
              </a:rPr>
              <a:t> </a:t>
            </a:r>
            <a:r>
              <a:rPr lang="fr-FR" sz="1400" dirty="0" smtClean="0">
                <a:latin typeface="Calibri" pitchFamily="34" charset="0"/>
              </a:rPr>
              <a:t>Sur).</a:t>
            </a:r>
            <a:endParaRPr lang="fr-FR" sz="1800" dirty="0">
              <a:latin typeface="Calibri" pitchFamily="34" charset="0"/>
            </a:endParaRPr>
          </a:p>
          <a:p>
            <a:pPr marL="0" indent="0">
              <a:buNone/>
            </a:pPr>
            <a:endParaRPr lang="fr-FR" sz="8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fr-FR" sz="1800" u="sng" dirty="0" smtClean="0">
                <a:solidFill>
                  <a:srgbClr val="0070C0"/>
                </a:solidFill>
                <a:latin typeface="Calibri" pitchFamily="34" charset="0"/>
              </a:rPr>
              <a:t>FUTURA DIFUSIÓN INTERNACIONAL:</a:t>
            </a:r>
          </a:p>
          <a:p>
            <a:pPr marL="0" indent="0">
              <a:buNone/>
            </a:pPr>
            <a:r>
              <a:rPr lang="fr-FR" sz="1800" dirty="0" smtClean="0">
                <a:latin typeface="Calibri" pitchFamily="34" charset="0"/>
              </a:rPr>
              <a:t>- </a:t>
            </a:r>
            <a:r>
              <a:rPr lang="fr-FR" sz="1800" b="1" dirty="0" err="1" smtClean="0">
                <a:latin typeface="Calibri" pitchFamily="34" charset="0"/>
              </a:rPr>
              <a:t>Artículo</a:t>
            </a:r>
            <a:r>
              <a:rPr lang="fr-FR" sz="1800" b="1" dirty="0" smtClean="0">
                <a:latin typeface="Calibri" pitchFamily="34" charset="0"/>
              </a:rPr>
              <a:t> </a:t>
            </a:r>
            <a:r>
              <a:rPr lang="fr-FR" sz="1800" b="1" dirty="0" err="1" smtClean="0">
                <a:latin typeface="Calibri" pitchFamily="34" charset="0"/>
              </a:rPr>
              <a:t>Investigación</a:t>
            </a:r>
            <a:r>
              <a:rPr lang="fr-FR" sz="1800" dirty="0" smtClean="0">
                <a:latin typeface="Calibri" pitchFamily="34" charset="0"/>
              </a:rPr>
              <a:t> </a:t>
            </a:r>
            <a:r>
              <a:rPr lang="fr-FR" sz="1800" dirty="0">
                <a:latin typeface="Calibri" pitchFamily="34" charset="0"/>
              </a:rPr>
              <a:t>«</a:t>
            </a:r>
            <a:r>
              <a:rPr lang="fr-FR" sz="1800" dirty="0" err="1">
                <a:latin typeface="Calibri" pitchFamily="34" charset="0"/>
              </a:rPr>
              <a:t>Efectos</a:t>
            </a:r>
            <a:r>
              <a:rPr lang="fr-FR" sz="1800" dirty="0">
                <a:latin typeface="Calibri" pitchFamily="34" charset="0"/>
              </a:rPr>
              <a:t> de </a:t>
            </a:r>
            <a:r>
              <a:rPr lang="fr-FR" sz="1800" dirty="0" smtClean="0">
                <a:latin typeface="Calibri" pitchFamily="34" charset="0"/>
              </a:rPr>
              <a:t>PETRHA </a:t>
            </a:r>
            <a:r>
              <a:rPr lang="fr-FR" sz="1800" dirty="0">
                <a:latin typeface="Calibri" pitchFamily="34" charset="0"/>
              </a:rPr>
              <a:t>sobre el </a:t>
            </a:r>
            <a:r>
              <a:rPr lang="fr-FR" sz="1800" dirty="0" err="1">
                <a:latin typeface="Calibri" pitchFamily="34" charset="0"/>
              </a:rPr>
              <a:t>aprendizaje</a:t>
            </a:r>
            <a:r>
              <a:rPr lang="fr-FR" sz="1800" dirty="0">
                <a:latin typeface="Calibri" pitchFamily="34" charset="0"/>
              </a:rPr>
              <a:t> </a:t>
            </a:r>
            <a:r>
              <a:rPr lang="fr-FR" sz="1800" dirty="0" err="1">
                <a:latin typeface="Calibri" pitchFamily="34" charset="0"/>
              </a:rPr>
              <a:t>del</a:t>
            </a:r>
            <a:r>
              <a:rPr lang="fr-FR" sz="1800" dirty="0">
                <a:latin typeface="Calibri" pitchFamily="34" charset="0"/>
              </a:rPr>
              <a:t> </a:t>
            </a:r>
            <a:r>
              <a:rPr lang="fr-FR" sz="1800" dirty="0" err="1">
                <a:latin typeface="Calibri" pitchFamily="34" charset="0"/>
              </a:rPr>
              <a:t>razonamiento</a:t>
            </a:r>
            <a:r>
              <a:rPr lang="fr-FR" sz="1800" dirty="0">
                <a:latin typeface="Calibri" pitchFamily="34" charset="0"/>
              </a:rPr>
              <a:t> </a:t>
            </a:r>
            <a:r>
              <a:rPr lang="fr-FR" sz="1800" dirty="0" err="1">
                <a:latin typeface="Calibri" pitchFamily="34" charset="0"/>
              </a:rPr>
              <a:t>clínico</a:t>
            </a:r>
            <a:r>
              <a:rPr lang="fr-FR" sz="1800" dirty="0">
                <a:latin typeface="Calibri" pitchFamily="34" charset="0"/>
              </a:rPr>
              <a:t> en </a:t>
            </a:r>
            <a:r>
              <a:rPr lang="fr-FR" sz="1800" dirty="0" err="1">
                <a:latin typeface="Calibri" pitchFamily="34" charset="0"/>
              </a:rPr>
              <a:t>estudiantes</a:t>
            </a:r>
            <a:r>
              <a:rPr lang="fr-FR" sz="1800" dirty="0">
                <a:latin typeface="Calibri" pitchFamily="34" charset="0"/>
              </a:rPr>
              <a:t> de </a:t>
            </a:r>
            <a:r>
              <a:rPr lang="fr-FR" sz="1800" dirty="0" err="1">
                <a:latin typeface="Calibri" pitchFamily="34" charset="0"/>
              </a:rPr>
              <a:t>fisioterapia</a:t>
            </a:r>
            <a:r>
              <a:rPr lang="fr-FR" sz="1800" dirty="0" smtClean="0">
                <a:latin typeface="Calibri" pitchFamily="34" charset="0"/>
              </a:rPr>
              <a:t>». </a:t>
            </a:r>
            <a:r>
              <a:rPr lang="fr-FR" sz="1800" dirty="0" err="1" smtClean="0">
                <a:latin typeface="Calibri" pitchFamily="34" charset="0"/>
              </a:rPr>
              <a:t>Objetivo</a:t>
            </a:r>
            <a:r>
              <a:rPr lang="fr-FR" sz="1800" dirty="0" smtClean="0">
                <a:latin typeface="Calibri" pitchFamily="34" charset="0"/>
              </a:rPr>
              <a:t> </a:t>
            </a:r>
            <a:r>
              <a:rPr lang="fr-FR" sz="1800" dirty="0" err="1">
                <a:latin typeface="Calibri" pitchFamily="34" charset="0"/>
              </a:rPr>
              <a:t>Revista</a:t>
            </a:r>
            <a:r>
              <a:rPr lang="fr-FR" sz="1800" dirty="0">
                <a:latin typeface="Calibri" pitchFamily="34" charset="0"/>
              </a:rPr>
              <a:t> </a:t>
            </a:r>
            <a:r>
              <a:rPr lang="fr-FR" sz="1800" dirty="0" smtClean="0">
                <a:latin typeface="Calibri" pitchFamily="34" charset="0"/>
              </a:rPr>
              <a:t>Q1.</a:t>
            </a:r>
          </a:p>
          <a:p>
            <a:pPr marL="0" indent="0">
              <a:buNone/>
            </a:pPr>
            <a:r>
              <a:rPr lang="fr-FR" sz="1800" dirty="0">
                <a:latin typeface="Calibri" pitchFamily="34" charset="0"/>
              </a:rPr>
              <a:t>- </a:t>
            </a:r>
            <a:r>
              <a:rPr lang="fr-FR" sz="1800" b="1" dirty="0" err="1">
                <a:latin typeface="Calibri" pitchFamily="34" charset="0"/>
              </a:rPr>
              <a:t>Artículos</a:t>
            </a:r>
            <a:r>
              <a:rPr lang="fr-FR" sz="1800" b="1" dirty="0">
                <a:latin typeface="Calibri" pitchFamily="34" charset="0"/>
              </a:rPr>
              <a:t> </a:t>
            </a:r>
            <a:r>
              <a:rPr lang="fr-FR" sz="1800" b="1" dirty="0" err="1" smtClean="0">
                <a:latin typeface="Calibri" pitchFamily="34" charset="0"/>
              </a:rPr>
              <a:t>Otras</a:t>
            </a:r>
            <a:r>
              <a:rPr lang="fr-FR" sz="1800" b="1" dirty="0" smtClean="0">
                <a:latin typeface="Calibri" pitchFamily="34" charset="0"/>
              </a:rPr>
              <a:t> </a:t>
            </a:r>
            <a:r>
              <a:rPr lang="fr-FR" sz="1800" b="1" dirty="0" err="1" smtClean="0">
                <a:latin typeface="Calibri" pitchFamily="34" charset="0"/>
              </a:rPr>
              <a:t>Revistas</a:t>
            </a:r>
            <a:r>
              <a:rPr lang="fr-FR" sz="1800" b="1" dirty="0" smtClean="0">
                <a:latin typeface="Calibri" pitchFamily="34" charset="0"/>
              </a:rPr>
              <a:t> </a:t>
            </a:r>
            <a:r>
              <a:rPr lang="fr-FR" sz="1800" b="1" dirty="0" err="1" smtClean="0">
                <a:latin typeface="Calibri" pitchFamily="34" charset="0"/>
              </a:rPr>
              <a:t>Nacionales</a:t>
            </a:r>
            <a:r>
              <a:rPr lang="fr-FR" sz="1800" b="1" dirty="0" smtClean="0">
                <a:latin typeface="Calibri" pitchFamily="34" charset="0"/>
              </a:rPr>
              <a:t> e </a:t>
            </a:r>
            <a:r>
              <a:rPr lang="fr-FR" sz="1800" b="1" dirty="0" err="1" smtClean="0">
                <a:latin typeface="Calibri" pitchFamily="34" charset="0"/>
              </a:rPr>
              <a:t>Internacionales</a:t>
            </a:r>
            <a:r>
              <a:rPr lang="fr-FR" sz="1800" dirty="0" smtClean="0">
                <a:latin typeface="Calibri" pitchFamily="34" charset="0"/>
              </a:rPr>
              <a:t>.</a:t>
            </a:r>
            <a:endParaRPr lang="fr-FR" sz="18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fr-FR" sz="1800" dirty="0" smtClean="0">
                <a:latin typeface="Calibri" pitchFamily="34" charset="0"/>
              </a:rPr>
              <a:t>- </a:t>
            </a:r>
            <a:r>
              <a:rPr lang="fr-FR" sz="1800" b="1" dirty="0" err="1" smtClean="0">
                <a:latin typeface="Calibri" pitchFamily="34" charset="0"/>
              </a:rPr>
              <a:t>Congresos</a:t>
            </a:r>
            <a:r>
              <a:rPr lang="fr-FR" sz="1800" dirty="0" smtClean="0">
                <a:latin typeface="Calibri" pitchFamily="34" charset="0"/>
              </a:rPr>
              <a:t> </a:t>
            </a:r>
            <a:r>
              <a:rPr lang="fr-FR" sz="1800" dirty="0" err="1" smtClean="0">
                <a:latin typeface="Calibri" pitchFamily="34" charset="0"/>
              </a:rPr>
              <a:t>Nivel</a:t>
            </a:r>
            <a:r>
              <a:rPr lang="fr-FR" sz="1800" dirty="0" smtClean="0">
                <a:latin typeface="Calibri" pitchFamily="34" charset="0"/>
              </a:rPr>
              <a:t> </a:t>
            </a:r>
            <a:r>
              <a:rPr lang="fr-FR" sz="1800" dirty="0" err="1" smtClean="0">
                <a:latin typeface="Calibri" pitchFamily="34" charset="0"/>
              </a:rPr>
              <a:t>Nacional-Europeo-Mundial</a:t>
            </a:r>
            <a:r>
              <a:rPr lang="fr-FR" sz="1800" dirty="0" smtClean="0">
                <a:latin typeface="Calibri" pitchFamily="34" charset="0"/>
              </a:rPr>
              <a:t>.</a:t>
            </a:r>
          </a:p>
          <a:p>
            <a:pPr marL="0" indent="0">
              <a:buNone/>
            </a:pPr>
            <a:endParaRPr lang="fr-FR" sz="8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fr-FR" sz="1800" u="sng" dirty="0" smtClean="0">
                <a:solidFill>
                  <a:srgbClr val="0070C0"/>
                </a:solidFill>
                <a:latin typeface="Calibri" pitchFamily="34" charset="0"/>
              </a:rPr>
              <a:t>DISEMINACIÓN INSTITUCIONES EDUCATIVAS Y PROFESIONALES:</a:t>
            </a:r>
            <a:r>
              <a:rPr lang="fr-FR" sz="1800" dirty="0" smtClean="0">
                <a:latin typeface="Calibri" pitchFamily="34" charset="0"/>
              </a:rPr>
              <a:t> </a:t>
            </a:r>
          </a:p>
          <a:p>
            <a:pPr marL="0" indent="0">
              <a:buNone/>
            </a:pPr>
            <a:r>
              <a:rPr lang="fr-FR" sz="1800" dirty="0" smtClean="0">
                <a:latin typeface="Calibri" pitchFamily="34" charset="0"/>
              </a:rPr>
              <a:t>- </a:t>
            </a:r>
            <a:r>
              <a:rPr lang="fr-FR" sz="1800" dirty="0" err="1" smtClean="0">
                <a:latin typeface="Calibri" pitchFamily="34" charset="0"/>
              </a:rPr>
              <a:t>Universidades</a:t>
            </a:r>
            <a:r>
              <a:rPr lang="fr-FR" sz="1800" dirty="0" smtClean="0">
                <a:latin typeface="Calibri" pitchFamily="34" charset="0"/>
              </a:rPr>
              <a:t> + </a:t>
            </a:r>
            <a:r>
              <a:rPr lang="fr-FR" sz="1800" dirty="0" err="1" smtClean="0">
                <a:latin typeface="Calibri" pitchFamily="34" charset="0"/>
              </a:rPr>
              <a:t>Centros</a:t>
            </a:r>
            <a:r>
              <a:rPr lang="fr-FR" sz="1800" dirty="0" smtClean="0">
                <a:latin typeface="Calibri" pitchFamily="34" charset="0"/>
              </a:rPr>
              <a:t> </a:t>
            </a:r>
            <a:r>
              <a:rPr lang="fr-FR" sz="1800" dirty="0" err="1" smtClean="0">
                <a:latin typeface="Calibri" pitchFamily="34" charset="0"/>
              </a:rPr>
              <a:t>Sanitarios</a:t>
            </a:r>
            <a:r>
              <a:rPr lang="fr-FR" sz="1800" dirty="0" smtClean="0">
                <a:latin typeface="Calibri" pitchFamily="34" charset="0"/>
              </a:rPr>
              <a:t> + </a:t>
            </a:r>
            <a:r>
              <a:rPr lang="fr-FR" sz="1800" dirty="0" err="1" smtClean="0">
                <a:latin typeface="Calibri" pitchFamily="34" charset="0"/>
              </a:rPr>
              <a:t>Colegios</a:t>
            </a:r>
            <a:r>
              <a:rPr lang="fr-FR" sz="1800" dirty="0" smtClean="0">
                <a:latin typeface="Calibri" pitchFamily="34" charset="0"/>
              </a:rPr>
              <a:t> </a:t>
            </a:r>
            <a:r>
              <a:rPr lang="fr-FR" sz="1800" dirty="0" err="1" smtClean="0">
                <a:latin typeface="Calibri" pitchFamily="34" charset="0"/>
              </a:rPr>
              <a:t>Profesionales</a:t>
            </a:r>
            <a:r>
              <a:rPr lang="fr-FR" sz="1800" dirty="0" smtClean="0">
                <a:latin typeface="Calibri" pitchFamily="34" charset="0"/>
              </a:rPr>
              <a:t> Europa-</a:t>
            </a:r>
            <a:r>
              <a:rPr lang="fr-FR" sz="1800" dirty="0" err="1" smtClean="0">
                <a:latin typeface="Calibri" pitchFamily="34" charset="0"/>
              </a:rPr>
              <a:t>Mundo</a:t>
            </a:r>
            <a:r>
              <a:rPr lang="fr-FR" sz="1800" dirty="0" smtClean="0">
                <a:latin typeface="Calibri" pitchFamily="34" charset="0"/>
              </a:rPr>
              <a:t>.</a:t>
            </a:r>
          </a:p>
          <a:p>
            <a:pPr marL="0" indent="0">
              <a:buNone/>
            </a:pPr>
            <a:r>
              <a:rPr lang="fr-FR" sz="1800" dirty="0" smtClean="0">
                <a:latin typeface="Calibri" pitchFamily="34" charset="0"/>
              </a:rPr>
              <a:t>- </a:t>
            </a:r>
            <a:r>
              <a:rPr lang="fr-FR" sz="1800" b="1" dirty="0" smtClean="0">
                <a:latin typeface="Calibri" pitchFamily="34" charset="0"/>
              </a:rPr>
              <a:t>PETRHA CUP:</a:t>
            </a:r>
            <a:r>
              <a:rPr lang="fr-FR" sz="1800" dirty="0" smtClean="0">
                <a:latin typeface="Calibri" pitchFamily="34" charset="0"/>
              </a:rPr>
              <a:t> 55 </a:t>
            </a:r>
            <a:r>
              <a:rPr lang="fr-FR" sz="1800" dirty="0" err="1" smtClean="0">
                <a:latin typeface="Calibri" pitchFamily="34" charset="0"/>
              </a:rPr>
              <a:t>Alumnos</a:t>
            </a:r>
            <a:r>
              <a:rPr lang="fr-FR" sz="1800" dirty="0" smtClean="0">
                <a:latin typeface="Calibri" pitchFamily="34" charset="0"/>
              </a:rPr>
              <a:t> ENPHE 1º </a:t>
            </a:r>
            <a:r>
              <a:rPr lang="fr-FR" sz="1800" dirty="0" err="1" smtClean="0">
                <a:latin typeface="Calibri" pitchFamily="34" charset="0"/>
              </a:rPr>
              <a:t>Campeonato</a:t>
            </a:r>
            <a:r>
              <a:rPr lang="fr-FR" sz="1800" dirty="0" smtClean="0">
                <a:latin typeface="Calibri" pitchFamily="34" charset="0"/>
              </a:rPr>
              <a:t> Europa PETRHA.</a:t>
            </a:r>
            <a:endParaRPr lang="fr-FR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00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611559" y="4293096"/>
            <a:ext cx="7920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000" b="1" dirty="0" smtClean="0">
                <a:solidFill>
                  <a:srgbClr val="0070C0"/>
                </a:solidFill>
                <a:latin typeface="Calibri" pitchFamily="34" charset="0"/>
              </a:rPr>
              <a:t>MUCHAS GRACIAS</a:t>
            </a:r>
            <a:endParaRPr lang="fr-FR" sz="6000" dirty="0">
              <a:solidFill>
                <a:srgbClr val="0070C0"/>
              </a:solidFill>
            </a:endParaRPr>
          </a:p>
        </p:txBody>
      </p:sp>
      <p:sp>
        <p:nvSpPr>
          <p:cNvPr id="5" name="Comment 3"/>
          <p:cNvSpPr>
            <a:spLocks noChangeArrowheads="1"/>
          </p:cNvSpPr>
          <p:nvPr/>
        </p:nvSpPr>
        <p:spPr bwMode="auto">
          <a:xfrm>
            <a:off x="-2971800" y="228600"/>
            <a:ext cx="2743200" cy="738664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Muchas gracias por su atención y me tienen a su disposición para cualquier duda.</a:t>
            </a: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28" t="32359" r="18778" b="36236"/>
          <a:stretch/>
        </p:blipFill>
        <p:spPr>
          <a:xfrm>
            <a:off x="611560" y="1484784"/>
            <a:ext cx="7920881" cy="280831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03719"/>
            <a:ext cx="9144000" cy="781665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899591" y="5301208"/>
            <a:ext cx="7920881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000" dirty="0" smtClean="0">
                <a:solidFill>
                  <a:srgbClr val="0070C0"/>
                </a:solidFill>
                <a:latin typeface="Calibri" pitchFamily="34" charset="0"/>
              </a:rPr>
              <a:t>alejandro.sanjuan@unavarra.es</a:t>
            </a:r>
            <a:endParaRPr lang="fr-FR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0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smtClean="0">
                <a:latin typeface="Calibri" pitchFamily="34" charset="0"/>
              </a:rPr>
              <a:t>PROGRAMA ERASMUS+: </a:t>
            </a:r>
            <a:r>
              <a:rPr lang="fr-FR" sz="2400" dirty="0">
                <a:latin typeface="Calibri" pitchFamily="34" charset="0"/>
              </a:rPr>
              <a:t>KA2 </a:t>
            </a:r>
            <a:endParaRPr lang="fr-FR" sz="2400" dirty="0" smtClean="0"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libri" pitchFamily="34" charset="0"/>
              </a:rPr>
              <a:t>Partenariats </a:t>
            </a:r>
            <a:r>
              <a:rPr lang="fr-FR" sz="2000" dirty="0">
                <a:latin typeface="Calibri" pitchFamily="34" charset="0"/>
              </a:rPr>
              <a:t>Stratégiques pour l'Enseignement </a:t>
            </a:r>
            <a:r>
              <a:rPr lang="fr-FR" sz="2000" dirty="0" smtClean="0">
                <a:latin typeface="Calibri" pitchFamily="34" charset="0"/>
              </a:rPr>
              <a:t>Supérieur.</a:t>
            </a:r>
            <a:endParaRPr lang="fr-FR" sz="2000" dirty="0">
              <a:latin typeface="Calibri" pitchFamily="34" charset="0"/>
            </a:endParaRPr>
          </a:p>
          <a:p>
            <a:pPr marL="0" indent="0">
              <a:buNone/>
            </a:pPr>
            <a:endParaRPr lang="fr-FR" sz="800" b="1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fr-FR" sz="2000" b="1" dirty="0" smtClean="0">
                <a:latin typeface="Calibri" pitchFamily="34" charset="0"/>
              </a:rPr>
              <a:t>Nº PROYECTO: </a:t>
            </a:r>
            <a:r>
              <a:rPr lang="fr-FR" sz="2000" dirty="0" smtClean="0">
                <a:latin typeface="Calibri" pitchFamily="34" charset="0"/>
              </a:rPr>
              <a:t>2015-1-FR01-KA203-015057</a:t>
            </a:r>
          </a:p>
          <a:p>
            <a:pPr marL="0" indent="0">
              <a:buNone/>
            </a:pPr>
            <a:endParaRPr lang="fr-FR" sz="8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fr-FR" sz="2000" b="1" dirty="0" smtClean="0">
                <a:latin typeface="Calibri" pitchFamily="34" charset="0"/>
              </a:rPr>
              <a:t>DURACIÓN:</a:t>
            </a:r>
            <a:r>
              <a:rPr lang="fr-FR" sz="2000" dirty="0" smtClean="0">
                <a:latin typeface="Calibri" pitchFamily="34" charset="0"/>
              </a:rPr>
              <a:t> 1/09/2015 a 31/08/2017</a:t>
            </a:r>
          </a:p>
          <a:p>
            <a:pPr marL="0" indent="0">
              <a:buNone/>
            </a:pPr>
            <a:endParaRPr lang="fr-FR" sz="8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fr-FR" sz="2000" b="1" dirty="0" smtClean="0">
                <a:latin typeface="Calibri" pitchFamily="34" charset="0"/>
              </a:rPr>
              <a:t>PRESUPUESTO:</a:t>
            </a:r>
            <a:r>
              <a:rPr lang="fr-FR" sz="2000" dirty="0" smtClean="0">
                <a:latin typeface="Calibri" pitchFamily="34" charset="0"/>
              </a:rPr>
              <a:t> 298 </a:t>
            </a:r>
            <a:r>
              <a:rPr lang="fr-FR" sz="2000" dirty="0">
                <a:latin typeface="Calibri" pitchFamily="34" charset="0"/>
              </a:rPr>
              <a:t>720,00 </a:t>
            </a:r>
            <a:r>
              <a:rPr lang="fr-FR" sz="2000" dirty="0" smtClean="0">
                <a:latin typeface="Calibri" pitchFamily="34" charset="0"/>
              </a:rPr>
              <a:t>€</a:t>
            </a:r>
            <a:endParaRPr lang="fr-FR" sz="2000" dirty="0">
              <a:latin typeface="Calibri" pitchFamily="34" charset="0"/>
            </a:endParaRPr>
          </a:p>
          <a:p>
            <a:pPr>
              <a:buFontTx/>
              <a:buChar char="-"/>
            </a:pPr>
            <a:endParaRPr lang="fr-FR" sz="1800" dirty="0" smtClean="0">
              <a:latin typeface="Calibri" pitchFamily="34" charset="0"/>
            </a:endParaRPr>
          </a:p>
          <a:p>
            <a:pPr lvl="1">
              <a:buFontTx/>
              <a:buChar char="-"/>
            </a:pPr>
            <a:endParaRPr lang="fr-FR" sz="2000" dirty="0" smtClean="0">
              <a:latin typeface="Calibri" pitchFamily="34" charset="0"/>
            </a:endParaRPr>
          </a:p>
          <a:p>
            <a:pPr>
              <a:buFontTx/>
              <a:buChar char="-"/>
            </a:pPr>
            <a:endParaRPr lang="fr-FR" sz="2000" dirty="0">
              <a:latin typeface="Calibri" pitchFamily="34" charset="0"/>
            </a:endParaRPr>
          </a:p>
        </p:txBody>
      </p:sp>
      <p:sp>
        <p:nvSpPr>
          <p:cNvPr id="10" name="Comment 3"/>
          <p:cNvSpPr>
            <a:spLocks noChangeArrowheads="1"/>
          </p:cNvSpPr>
          <p:nvPr/>
        </p:nvSpPr>
        <p:spPr bwMode="auto">
          <a:xfrm>
            <a:off x="-2971800" y="228600"/>
            <a:ext cx="2743200" cy="307777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414712" y="-18256"/>
            <a:ext cx="4173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INTRODUCCIÓN</a:t>
            </a:r>
            <a:endParaRPr lang="fr-FR" sz="28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611560" y="4581128"/>
            <a:ext cx="7848872" cy="12961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u="sng" dirty="0" smtClean="0"/>
          </a:p>
          <a:p>
            <a:pPr algn="ctr"/>
            <a:r>
              <a:rPr lang="es-ES" b="1" u="sng" dirty="0" smtClean="0"/>
              <a:t>OBJETIVO PRINCIPAL:</a:t>
            </a:r>
          </a:p>
          <a:p>
            <a:pPr algn="ctr"/>
            <a:endParaRPr lang="es-ES" sz="800" b="1" u="sng" dirty="0" smtClean="0"/>
          </a:p>
          <a:p>
            <a:pPr algn="ctr"/>
            <a:r>
              <a:rPr lang="es-ES" dirty="0" smtClean="0"/>
              <a:t>Videojuego Simulación 3D Casos Clínicos para Estudiantes Fisioterapia</a:t>
            </a:r>
          </a:p>
          <a:p>
            <a:pPr algn="ctr"/>
            <a:r>
              <a:rPr lang="es-ES" dirty="0" smtClean="0"/>
              <a:t>Mejora aprendizaje en Europa “Razonamiento Clínico Fisioterapia”</a:t>
            </a:r>
          </a:p>
          <a:p>
            <a:pPr algn="ctr"/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615552"/>
            <a:ext cx="3832529" cy="174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01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456184"/>
            <a:ext cx="8229600" cy="1684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smtClean="0">
                <a:latin typeface="Calibri" pitchFamily="34" charset="0"/>
              </a:rPr>
              <a:t>RAZONAMIENTO CLÍNICO:</a:t>
            </a:r>
            <a:endParaRPr lang="fr-FR" sz="2400" dirty="0" smtClean="0"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err="1" smtClean="0">
                <a:latin typeface="Calibri" pitchFamily="34" charset="0"/>
              </a:rPr>
              <a:t>Concepto</a:t>
            </a: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err="1" smtClean="0">
                <a:latin typeface="Calibri" pitchFamily="34" charset="0"/>
              </a:rPr>
              <a:t>común</a:t>
            </a: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err="1" smtClean="0">
                <a:latin typeface="Calibri" pitchFamily="34" charset="0"/>
              </a:rPr>
              <a:t>profesiones</a:t>
            </a: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err="1" smtClean="0">
                <a:latin typeface="Calibri" pitchFamily="34" charset="0"/>
              </a:rPr>
              <a:t>sanitarias</a:t>
            </a:r>
            <a:r>
              <a:rPr lang="fr-FR" sz="2000" dirty="0" smtClean="0">
                <a:latin typeface="Calibri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err="1" smtClean="0">
                <a:latin typeface="Calibri" pitchFamily="34" charset="0"/>
              </a:rPr>
              <a:t>Cada</a:t>
            </a: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err="1" smtClean="0">
                <a:latin typeface="Calibri" pitchFamily="34" charset="0"/>
              </a:rPr>
              <a:t>profesión</a:t>
            </a: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err="1" smtClean="0">
                <a:latin typeface="Calibri" pitchFamily="34" charset="0"/>
              </a:rPr>
              <a:t>razonamiento</a:t>
            </a: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err="1" smtClean="0">
                <a:latin typeface="Calibri" pitchFamily="34" charset="0"/>
              </a:rPr>
              <a:t>clínico</a:t>
            </a: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err="1" smtClean="0">
                <a:latin typeface="Calibri" pitchFamily="34" charset="0"/>
              </a:rPr>
              <a:t>específico</a:t>
            </a:r>
            <a:r>
              <a:rPr lang="fr-FR" sz="2000" dirty="0" smtClean="0">
                <a:latin typeface="Calibri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err="1" smtClean="0">
                <a:latin typeface="Calibri" pitchFamily="34" charset="0"/>
              </a:rPr>
              <a:t>Extracción</a:t>
            </a: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err="1" smtClean="0">
                <a:latin typeface="Calibri" pitchFamily="34" charset="0"/>
              </a:rPr>
              <a:t>información</a:t>
            </a:r>
            <a:r>
              <a:rPr lang="fr-FR" sz="2000" dirty="0" smtClean="0">
                <a:latin typeface="Calibri" pitchFamily="34" charset="0"/>
              </a:rPr>
              <a:t> – </a:t>
            </a:r>
            <a:r>
              <a:rPr lang="fr-FR" sz="2000" dirty="0" err="1" smtClean="0">
                <a:latin typeface="Calibri" pitchFamily="34" charset="0"/>
              </a:rPr>
              <a:t>Síntesis</a:t>
            </a:r>
            <a:r>
              <a:rPr lang="fr-FR" sz="2000" dirty="0" smtClean="0">
                <a:latin typeface="Calibri" pitchFamily="34" charset="0"/>
              </a:rPr>
              <a:t> – </a:t>
            </a:r>
            <a:r>
              <a:rPr lang="fr-FR" sz="2000" dirty="0" err="1" smtClean="0">
                <a:latin typeface="Calibri" pitchFamily="34" charset="0"/>
              </a:rPr>
              <a:t>Hipótesis</a:t>
            </a: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err="1" smtClean="0">
                <a:latin typeface="Calibri" pitchFamily="34" charset="0"/>
              </a:rPr>
              <a:t>Dx</a:t>
            </a:r>
            <a:r>
              <a:rPr lang="fr-FR" sz="2000" dirty="0" smtClean="0">
                <a:latin typeface="Calibri" pitchFamily="34" charset="0"/>
              </a:rPr>
              <a:t> – </a:t>
            </a:r>
            <a:r>
              <a:rPr lang="fr-FR" sz="2000" dirty="0" err="1" smtClean="0">
                <a:latin typeface="Calibri" pitchFamily="34" charset="0"/>
              </a:rPr>
              <a:t>Propuesta</a:t>
            </a:r>
            <a:r>
              <a:rPr lang="fr-FR" sz="2000" dirty="0" smtClean="0">
                <a:latin typeface="Calibri" pitchFamily="34" charset="0"/>
              </a:rPr>
              <a:t> TTO.</a:t>
            </a:r>
            <a:endParaRPr lang="fr-FR" sz="2000" dirty="0">
              <a:latin typeface="Calibri" pitchFamily="34" charset="0"/>
            </a:endParaRPr>
          </a:p>
          <a:p>
            <a:pPr marL="0" indent="0">
              <a:buNone/>
            </a:pPr>
            <a:endParaRPr lang="fr-FR" sz="800" b="1" dirty="0" smtClean="0">
              <a:latin typeface="Calibri" pitchFamily="34" charset="0"/>
            </a:endParaRPr>
          </a:p>
        </p:txBody>
      </p:sp>
      <p:sp>
        <p:nvSpPr>
          <p:cNvPr id="10" name="Comment 3"/>
          <p:cNvSpPr>
            <a:spLocks noChangeArrowheads="1"/>
          </p:cNvSpPr>
          <p:nvPr/>
        </p:nvSpPr>
        <p:spPr bwMode="auto">
          <a:xfrm>
            <a:off x="-2971800" y="228600"/>
            <a:ext cx="2743200" cy="307777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414712" y="-18256"/>
            <a:ext cx="4173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INTRODUCCIÓN</a:t>
            </a:r>
            <a:endParaRPr lang="fr-FR" sz="28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611560" y="3186157"/>
            <a:ext cx="7848872" cy="297914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u="sng" dirty="0" smtClean="0">
                <a:latin typeface="Calibri" panose="020F0502020204030204" pitchFamily="34" charset="0"/>
              </a:rPr>
              <a:t>ESQUEMA RAZONAMIENTO CLÍNICO FISIOTERAPIA:</a:t>
            </a:r>
          </a:p>
          <a:p>
            <a:pPr algn="just"/>
            <a:endParaRPr lang="es-ES" sz="800" b="1" u="sng" dirty="0" smtClean="0">
              <a:latin typeface="Calibri" panose="020F0502020204030204" pitchFamily="34" charset="0"/>
            </a:endParaRPr>
          </a:p>
          <a:p>
            <a:pPr marL="342900" indent="-342900" algn="just">
              <a:buAutoNum type="arabicPeriod"/>
            </a:pPr>
            <a:r>
              <a:rPr lang="fr-FR" dirty="0" smtClean="0">
                <a:latin typeface="Calibri" panose="020F0502020204030204" pitchFamily="34" charset="0"/>
              </a:rPr>
              <a:t>Historia </a:t>
            </a:r>
            <a:r>
              <a:rPr lang="fr-FR" dirty="0" err="1" smtClean="0">
                <a:latin typeface="Calibri" panose="020F0502020204030204" pitchFamily="34" charset="0"/>
              </a:rPr>
              <a:t>clínica</a:t>
            </a:r>
            <a:r>
              <a:rPr lang="fr-FR" dirty="0" smtClean="0">
                <a:latin typeface="Calibri" panose="020F0502020204030204" pitchFamily="34" charset="0"/>
              </a:rPr>
              <a:t> </a:t>
            </a:r>
            <a:r>
              <a:rPr lang="fr-FR" dirty="0" err="1" smtClean="0">
                <a:latin typeface="Calibri" panose="020F0502020204030204" pitchFamily="34" charset="0"/>
              </a:rPr>
              <a:t>previa</a:t>
            </a:r>
            <a:r>
              <a:rPr lang="fr-FR" dirty="0" smtClean="0">
                <a:latin typeface="Calibri" panose="020F0502020204030204" pitchFamily="34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fr-FR" dirty="0" err="1" smtClean="0">
                <a:latin typeface="Calibri" panose="020F0502020204030204" pitchFamily="34" charset="0"/>
              </a:rPr>
              <a:t>Anamnesis</a:t>
            </a:r>
            <a:r>
              <a:rPr lang="fr-FR" dirty="0" smtClean="0"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fr-FR" dirty="0">
                <a:latin typeface="Calibri" panose="020F0502020204030204" pitchFamily="34" charset="0"/>
              </a:rPr>
              <a:t>3</a:t>
            </a:r>
            <a:r>
              <a:rPr lang="fr-FR" dirty="0" smtClean="0">
                <a:latin typeface="Calibri" panose="020F0502020204030204" pitchFamily="34" charset="0"/>
              </a:rPr>
              <a:t>. </a:t>
            </a:r>
            <a:r>
              <a:rPr lang="fr-FR" dirty="0">
                <a:latin typeface="Calibri" panose="020F0502020204030204" pitchFamily="34" charset="0"/>
              </a:rPr>
              <a:t>Examen </a:t>
            </a:r>
            <a:r>
              <a:rPr lang="fr-FR" dirty="0" err="1" smtClean="0">
                <a:latin typeface="Calibri" panose="020F0502020204030204" pitchFamily="34" charset="0"/>
              </a:rPr>
              <a:t>clínico</a:t>
            </a:r>
            <a:r>
              <a:rPr lang="fr-FR" sz="1400" dirty="0" smtClean="0">
                <a:latin typeface="Calibri" panose="020F0502020204030204" pitchFamily="34" charset="0"/>
              </a:rPr>
              <a:t> (</a:t>
            </a:r>
            <a:r>
              <a:rPr lang="fr-FR" sz="1400" dirty="0" err="1" smtClean="0">
                <a:latin typeface="Calibri" panose="020F0502020204030204" pitchFamily="34" charset="0"/>
              </a:rPr>
              <a:t>Inspección</a:t>
            </a:r>
            <a:r>
              <a:rPr lang="fr-FR" sz="1400" dirty="0" smtClean="0">
                <a:latin typeface="Calibri" panose="020F0502020204030204" pitchFamily="34" charset="0"/>
              </a:rPr>
              <a:t> </a:t>
            </a:r>
            <a:r>
              <a:rPr lang="fr-FR" sz="1400" dirty="0" err="1" smtClean="0">
                <a:latin typeface="Calibri" panose="020F0502020204030204" pitchFamily="34" charset="0"/>
              </a:rPr>
              <a:t>visual</a:t>
            </a:r>
            <a:r>
              <a:rPr lang="fr-FR" sz="1400" dirty="0" smtClean="0">
                <a:latin typeface="Calibri" panose="020F0502020204030204" pitchFamily="34" charset="0"/>
              </a:rPr>
              <a:t> </a:t>
            </a:r>
            <a:r>
              <a:rPr lang="fr-FR" sz="1400" dirty="0" err="1" smtClean="0">
                <a:latin typeface="Calibri" panose="020F0502020204030204" pitchFamily="34" charset="0"/>
              </a:rPr>
              <a:t>estática</a:t>
            </a:r>
            <a:r>
              <a:rPr lang="fr-FR" sz="1400" dirty="0" smtClean="0">
                <a:latin typeface="Calibri" panose="020F0502020204030204" pitchFamily="34" charset="0"/>
              </a:rPr>
              <a:t> y </a:t>
            </a:r>
            <a:r>
              <a:rPr lang="fr-FR" sz="1400" dirty="0" err="1" smtClean="0">
                <a:latin typeface="Calibri" panose="020F0502020204030204" pitchFamily="34" charset="0"/>
              </a:rPr>
              <a:t>dinámica</a:t>
            </a:r>
            <a:r>
              <a:rPr lang="fr-FR" sz="1400" dirty="0" smtClean="0">
                <a:latin typeface="Calibri" panose="020F0502020204030204" pitchFamily="34" charset="0"/>
              </a:rPr>
              <a:t>, </a:t>
            </a:r>
            <a:r>
              <a:rPr lang="fr-FR" sz="1400" dirty="0" err="1" smtClean="0">
                <a:latin typeface="Calibri" panose="020F0502020204030204" pitchFamily="34" charset="0"/>
              </a:rPr>
              <a:t>Inspección</a:t>
            </a:r>
            <a:r>
              <a:rPr lang="fr-FR" sz="1400" dirty="0" smtClean="0">
                <a:latin typeface="Calibri" panose="020F0502020204030204" pitchFamily="34" charset="0"/>
              </a:rPr>
              <a:t> </a:t>
            </a:r>
            <a:r>
              <a:rPr lang="fr-FR" sz="1400" dirty="0" err="1" smtClean="0">
                <a:latin typeface="Calibri" panose="020F0502020204030204" pitchFamily="34" charset="0"/>
              </a:rPr>
              <a:t>palpatoria</a:t>
            </a:r>
            <a:r>
              <a:rPr lang="fr-FR" sz="1400" dirty="0" smtClean="0">
                <a:latin typeface="Calibri" panose="020F0502020204030204" pitchFamily="34" charset="0"/>
              </a:rPr>
              <a:t>, ROM, Test </a:t>
            </a:r>
            <a:r>
              <a:rPr lang="fr-FR" sz="1400" dirty="0" err="1" smtClean="0">
                <a:latin typeface="Calibri" panose="020F0502020204030204" pitchFamily="34" charset="0"/>
              </a:rPr>
              <a:t>ortopédicos</a:t>
            </a:r>
            <a:r>
              <a:rPr lang="fr-FR" sz="1400" dirty="0" smtClean="0">
                <a:latin typeface="Calibri" panose="020F0502020204030204" pitchFamily="34" charset="0"/>
              </a:rPr>
              <a:t>, F, </a:t>
            </a:r>
            <a:r>
              <a:rPr lang="fr-FR" sz="1400" dirty="0" err="1" smtClean="0">
                <a:latin typeface="Calibri" panose="020F0502020204030204" pitchFamily="34" charset="0"/>
              </a:rPr>
              <a:t>Dolor</a:t>
            </a:r>
            <a:r>
              <a:rPr lang="fr-FR" sz="1400" dirty="0" smtClean="0">
                <a:latin typeface="Calibri" panose="020F0502020204030204" pitchFamily="34" charset="0"/>
              </a:rPr>
              <a:t>, </a:t>
            </a:r>
            <a:r>
              <a:rPr lang="fr-FR" sz="1400" dirty="0" err="1" smtClean="0">
                <a:latin typeface="Calibri" panose="020F0502020204030204" pitchFamily="34" charset="0"/>
              </a:rPr>
              <a:t>Capacidad</a:t>
            </a:r>
            <a:r>
              <a:rPr lang="fr-FR" sz="1400" dirty="0" smtClean="0">
                <a:latin typeface="Calibri" panose="020F0502020204030204" pitchFamily="34" charset="0"/>
              </a:rPr>
              <a:t> </a:t>
            </a:r>
            <a:r>
              <a:rPr lang="fr-FR" sz="1400" dirty="0" err="1" smtClean="0">
                <a:latin typeface="Calibri" panose="020F0502020204030204" pitchFamily="34" charset="0"/>
              </a:rPr>
              <a:t>funcional</a:t>
            </a:r>
            <a:r>
              <a:rPr lang="fr-FR" sz="1400" dirty="0">
                <a:latin typeface="Calibri" panose="020F0502020204030204" pitchFamily="34" charset="0"/>
              </a:rPr>
              <a:t>,</a:t>
            </a:r>
            <a:r>
              <a:rPr lang="fr-FR" sz="1400" dirty="0" smtClean="0">
                <a:latin typeface="Calibri" panose="020F0502020204030204" pitchFamily="34" charset="0"/>
              </a:rPr>
              <a:t> </a:t>
            </a:r>
            <a:r>
              <a:rPr lang="fr-FR" sz="1400" dirty="0" err="1" smtClean="0">
                <a:latin typeface="Calibri" panose="020F0502020204030204" pitchFamily="34" charset="0"/>
              </a:rPr>
              <a:t>Pruebas</a:t>
            </a:r>
            <a:r>
              <a:rPr lang="fr-FR" sz="1400" dirty="0" smtClean="0">
                <a:latin typeface="Calibri" panose="020F0502020204030204" pitchFamily="34" charset="0"/>
              </a:rPr>
              <a:t> </a:t>
            </a:r>
            <a:r>
              <a:rPr lang="fr-FR" sz="1400" dirty="0" err="1" smtClean="0">
                <a:latin typeface="Calibri" panose="020F0502020204030204" pitchFamily="34" charset="0"/>
              </a:rPr>
              <a:t>imagen</a:t>
            </a:r>
            <a:r>
              <a:rPr lang="fr-FR" sz="1400" dirty="0" smtClean="0">
                <a:latin typeface="Calibri" panose="020F0502020204030204" pitchFamily="34" charset="0"/>
              </a:rPr>
              <a:t>, </a:t>
            </a:r>
            <a:r>
              <a:rPr lang="fr-FR" sz="1400" dirty="0" err="1" smtClean="0">
                <a:latin typeface="Calibri" panose="020F0502020204030204" pitchFamily="34" charset="0"/>
              </a:rPr>
              <a:t>CdV</a:t>
            </a:r>
            <a:r>
              <a:rPr lang="fr-FR" sz="1400" dirty="0" smtClean="0">
                <a:latin typeface="Calibri" panose="020F0502020204030204" pitchFamily="34" charset="0"/>
              </a:rPr>
              <a:t>…).</a:t>
            </a:r>
            <a:endParaRPr lang="fr-FR" dirty="0">
              <a:latin typeface="Calibri" panose="020F0502020204030204" pitchFamily="34" charset="0"/>
            </a:endParaRPr>
          </a:p>
          <a:p>
            <a:pPr algn="just"/>
            <a:r>
              <a:rPr lang="fr-FR" dirty="0">
                <a:latin typeface="Calibri" panose="020F0502020204030204" pitchFamily="34" charset="0"/>
              </a:rPr>
              <a:t>4</a:t>
            </a:r>
            <a:r>
              <a:rPr lang="fr-FR" dirty="0" smtClean="0">
                <a:latin typeface="Calibri" panose="020F0502020204030204" pitchFamily="34" charset="0"/>
              </a:rPr>
              <a:t>. </a:t>
            </a:r>
            <a:r>
              <a:rPr lang="fr-FR" dirty="0" err="1" smtClean="0">
                <a:latin typeface="Calibri" panose="020F0502020204030204" pitchFamily="34" charset="0"/>
              </a:rPr>
              <a:t>Hipótesis</a:t>
            </a:r>
            <a:r>
              <a:rPr lang="fr-FR" dirty="0" smtClean="0">
                <a:latin typeface="Calibri" panose="020F0502020204030204" pitchFamily="34" charset="0"/>
              </a:rPr>
              <a:t> </a:t>
            </a:r>
            <a:r>
              <a:rPr lang="fr-FR" dirty="0" err="1" smtClean="0">
                <a:latin typeface="Calibri" panose="020F0502020204030204" pitchFamily="34" charset="0"/>
              </a:rPr>
              <a:t>Diagnóstico</a:t>
            </a:r>
            <a:r>
              <a:rPr lang="fr-FR" dirty="0" smtClean="0">
                <a:latin typeface="Calibri" panose="020F0502020204030204" pitchFamily="34" charset="0"/>
              </a:rPr>
              <a:t>.</a:t>
            </a:r>
            <a:endParaRPr lang="fr-FR" dirty="0">
              <a:latin typeface="Calibri" panose="020F0502020204030204" pitchFamily="34" charset="0"/>
            </a:endParaRPr>
          </a:p>
          <a:p>
            <a:pPr algn="just"/>
            <a:r>
              <a:rPr lang="fr-FR" dirty="0">
                <a:latin typeface="Calibri" panose="020F0502020204030204" pitchFamily="34" charset="0"/>
              </a:rPr>
              <a:t>5</a:t>
            </a:r>
            <a:r>
              <a:rPr lang="fr-FR" dirty="0" smtClean="0">
                <a:latin typeface="Calibri" panose="020F0502020204030204" pitchFamily="34" charset="0"/>
              </a:rPr>
              <a:t>. </a:t>
            </a:r>
            <a:r>
              <a:rPr lang="fr-FR" dirty="0" err="1" smtClean="0">
                <a:latin typeface="Calibri" panose="020F0502020204030204" pitchFamily="34" charset="0"/>
              </a:rPr>
              <a:t>Prescripción</a:t>
            </a:r>
            <a:r>
              <a:rPr lang="fr-FR" dirty="0" smtClean="0">
                <a:latin typeface="Calibri" panose="020F0502020204030204" pitchFamily="34" charset="0"/>
              </a:rPr>
              <a:t> TTO.</a:t>
            </a:r>
            <a:endParaRPr lang="fr-FR" dirty="0">
              <a:latin typeface="Calibri" panose="020F0502020204030204" pitchFamily="34" charset="0"/>
            </a:endParaRPr>
          </a:p>
          <a:p>
            <a:pPr algn="just"/>
            <a:r>
              <a:rPr lang="fr-FR" dirty="0">
                <a:latin typeface="Calibri" panose="020F0502020204030204" pitchFamily="34" charset="0"/>
              </a:rPr>
              <a:t>6</a:t>
            </a:r>
            <a:r>
              <a:rPr lang="fr-FR" dirty="0" smtClean="0">
                <a:latin typeface="Calibri" panose="020F0502020204030204" pitchFamily="34" charset="0"/>
              </a:rPr>
              <a:t>. </a:t>
            </a:r>
            <a:r>
              <a:rPr lang="fr-FR" dirty="0" err="1" smtClean="0">
                <a:latin typeface="Calibri" panose="020F0502020204030204" pitchFamily="34" charset="0"/>
              </a:rPr>
              <a:t>Aplicación</a:t>
            </a:r>
            <a:r>
              <a:rPr lang="fr-FR" dirty="0" smtClean="0">
                <a:latin typeface="Calibri" panose="020F0502020204030204" pitchFamily="34" charset="0"/>
              </a:rPr>
              <a:t> TTO.</a:t>
            </a:r>
            <a:endParaRPr lang="fr-FR" dirty="0">
              <a:latin typeface="Calibri" panose="020F0502020204030204" pitchFamily="34" charset="0"/>
            </a:endParaRPr>
          </a:p>
          <a:p>
            <a:pPr algn="just"/>
            <a:r>
              <a:rPr lang="fr-FR" dirty="0">
                <a:latin typeface="Calibri" panose="020F0502020204030204" pitchFamily="34" charset="0"/>
              </a:rPr>
              <a:t>7</a:t>
            </a:r>
            <a:r>
              <a:rPr lang="fr-FR" dirty="0" smtClean="0">
                <a:latin typeface="Calibri" panose="020F0502020204030204" pitchFamily="34" charset="0"/>
              </a:rPr>
              <a:t>. </a:t>
            </a:r>
            <a:r>
              <a:rPr lang="fr-FR" dirty="0" err="1">
                <a:latin typeface="Calibri" panose="020F0502020204030204" pitchFamily="34" charset="0"/>
              </a:rPr>
              <a:t>Re-test</a:t>
            </a:r>
            <a:r>
              <a:rPr lang="fr-FR" dirty="0">
                <a:latin typeface="Calibri" panose="020F0502020204030204" pitchFamily="34" charset="0"/>
              </a:rPr>
              <a:t> </a:t>
            </a:r>
            <a:r>
              <a:rPr lang="fr-FR" dirty="0" smtClean="0">
                <a:latin typeface="Calibri" panose="020F0502020204030204" pitchFamily="34" charset="0"/>
              </a:rPr>
              <a:t>examen </a:t>
            </a:r>
            <a:r>
              <a:rPr lang="fr-FR" dirty="0" err="1" smtClean="0">
                <a:latin typeface="Calibri" panose="020F0502020204030204" pitchFamily="34" charset="0"/>
              </a:rPr>
              <a:t>clínico</a:t>
            </a:r>
            <a:r>
              <a:rPr lang="fr-FR" dirty="0" smtClean="0">
                <a:latin typeface="Calibri" panose="020F0502020204030204" pitchFamily="34" charset="0"/>
              </a:rPr>
              <a:t> + </a:t>
            </a:r>
            <a:r>
              <a:rPr lang="fr-FR" dirty="0" err="1" smtClean="0">
                <a:latin typeface="Calibri" panose="020F0502020204030204" pitchFamily="34" charset="0"/>
              </a:rPr>
              <a:t>Reconcepción</a:t>
            </a:r>
            <a:r>
              <a:rPr lang="fr-FR" dirty="0" smtClean="0">
                <a:latin typeface="Calibri" panose="020F0502020204030204" pitchFamily="34" charset="0"/>
              </a:rPr>
              <a:t> </a:t>
            </a:r>
            <a:r>
              <a:rPr lang="fr-FR" dirty="0" err="1" smtClean="0">
                <a:latin typeface="Calibri" panose="020F0502020204030204" pitchFamily="34" charset="0"/>
              </a:rPr>
              <a:t>Hipótesis</a:t>
            </a:r>
            <a:r>
              <a:rPr lang="fr-FR" dirty="0" smtClean="0">
                <a:latin typeface="Calibri" panose="020F0502020204030204" pitchFamily="34" charset="0"/>
              </a:rPr>
              <a:t> DX + TTO.</a:t>
            </a:r>
            <a:endParaRPr lang="fr-FR" dirty="0">
              <a:latin typeface="Calibri" panose="020F0502020204030204" pitchFamily="34" charset="0"/>
            </a:endParaRPr>
          </a:p>
          <a:p>
            <a:pPr algn="just"/>
            <a:r>
              <a:rPr lang="fr-FR" dirty="0">
                <a:latin typeface="Calibri" panose="020F0502020204030204" pitchFamily="34" charset="0"/>
              </a:rPr>
              <a:t>8</a:t>
            </a:r>
            <a:r>
              <a:rPr lang="fr-FR" dirty="0" smtClean="0">
                <a:latin typeface="Calibri" panose="020F0502020204030204" pitchFamily="34" charset="0"/>
              </a:rPr>
              <a:t>. </a:t>
            </a:r>
            <a:r>
              <a:rPr lang="fr-FR" dirty="0" err="1" smtClean="0">
                <a:latin typeface="Calibri" panose="020F0502020204030204" pitchFamily="34" charset="0"/>
              </a:rPr>
              <a:t>Volver</a:t>
            </a:r>
            <a:r>
              <a:rPr lang="fr-FR" dirty="0" smtClean="0">
                <a:latin typeface="Calibri" panose="020F0502020204030204" pitchFamily="34" charset="0"/>
              </a:rPr>
              <a:t> </a:t>
            </a:r>
            <a:r>
              <a:rPr lang="fr-FR" dirty="0" err="1" smtClean="0">
                <a:latin typeface="Calibri" panose="020F0502020204030204" pitchFamily="34" charset="0"/>
              </a:rPr>
              <a:t>punto</a:t>
            </a:r>
            <a:r>
              <a:rPr lang="fr-FR" dirty="0" smtClean="0">
                <a:latin typeface="Calibri" panose="020F0502020204030204" pitchFamily="34" charset="0"/>
              </a:rPr>
              <a:t> «6» (</a:t>
            </a:r>
            <a:r>
              <a:rPr lang="fr-FR" dirty="0" err="1" smtClean="0">
                <a:latin typeface="Calibri" panose="020F0502020204030204" pitchFamily="34" charset="0"/>
              </a:rPr>
              <a:t>Aplicación</a:t>
            </a:r>
            <a:r>
              <a:rPr lang="fr-FR" dirty="0" smtClean="0">
                <a:latin typeface="Calibri" panose="020F0502020204030204" pitchFamily="34" charset="0"/>
              </a:rPr>
              <a:t> TTO).</a:t>
            </a:r>
            <a:endParaRPr lang="es-ES" dirty="0">
              <a:latin typeface="Calibri" panose="020F0502020204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052736"/>
            <a:ext cx="1513948" cy="151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68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b="1" dirty="0" smtClean="0">
                <a:latin typeface="Calibri" pitchFamily="34" charset="0"/>
              </a:rPr>
              <a:t>5 MIEMBROS PROYECTO PETRHA:</a:t>
            </a:r>
          </a:p>
          <a:p>
            <a:pPr>
              <a:buFontTx/>
              <a:buChar char="-"/>
            </a:pPr>
            <a:endParaRPr lang="fr-FR" sz="2000" dirty="0" smtClean="0"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sz="2000" dirty="0" smtClean="0">
                <a:latin typeface="Calibri" pitchFamily="34" charset="0"/>
              </a:rPr>
              <a:t>3 </a:t>
            </a:r>
            <a:r>
              <a:rPr lang="es-ES" sz="2000" dirty="0">
                <a:latin typeface="Calibri" pitchFamily="34" charset="0"/>
              </a:rPr>
              <a:t>Centros </a:t>
            </a:r>
            <a:r>
              <a:rPr lang="es-ES" sz="2000" dirty="0" smtClean="0">
                <a:latin typeface="Calibri" pitchFamily="34" charset="0"/>
              </a:rPr>
              <a:t>Europeos Estudios Superiores Fisioterapia.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s-ES" sz="800" dirty="0" smtClean="0">
              <a:latin typeface="Calibri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000" b="1" dirty="0" smtClean="0">
                <a:solidFill>
                  <a:srgbClr val="0070C0"/>
                </a:solidFill>
                <a:latin typeface="Calibri" pitchFamily="34" charset="0"/>
              </a:rPr>
              <a:t>Instituto </a:t>
            </a:r>
            <a:r>
              <a:rPr lang="es-ES" sz="2000" b="1" dirty="0">
                <a:solidFill>
                  <a:srgbClr val="0070C0"/>
                </a:solidFill>
                <a:latin typeface="Calibri" pitchFamily="34" charset="0"/>
              </a:rPr>
              <a:t>Regional </a:t>
            </a:r>
            <a:r>
              <a:rPr lang="es-ES" sz="2000" b="1" dirty="0" smtClean="0">
                <a:solidFill>
                  <a:srgbClr val="0070C0"/>
                </a:solidFill>
                <a:latin typeface="Calibri" pitchFamily="34" charset="0"/>
              </a:rPr>
              <a:t>Formación </a:t>
            </a:r>
            <a:r>
              <a:rPr lang="es-ES" sz="2000" b="1" dirty="0">
                <a:solidFill>
                  <a:srgbClr val="0070C0"/>
                </a:solidFill>
                <a:latin typeface="Calibri" pitchFamily="34" charset="0"/>
              </a:rPr>
              <a:t>Socio-Sanitaria </a:t>
            </a:r>
            <a:r>
              <a:rPr lang="es-ES" sz="2000" b="1" dirty="0" smtClean="0">
                <a:solidFill>
                  <a:srgbClr val="0070C0"/>
                </a:solidFill>
                <a:latin typeface="Calibri" pitchFamily="34" charset="0"/>
              </a:rPr>
              <a:t>Cruz </a:t>
            </a:r>
            <a:r>
              <a:rPr lang="es-ES" sz="2000" b="1" dirty="0">
                <a:solidFill>
                  <a:srgbClr val="0070C0"/>
                </a:solidFill>
                <a:latin typeface="Calibri" pitchFamily="34" charset="0"/>
              </a:rPr>
              <a:t>Roja </a:t>
            </a:r>
            <a:r>
              <a:rPr lang="es-ES" sz="2000" b="1" dirty="0" smtClean="0">
                <a:solidFill>
                  <a:srgbClr val="0070C0"/>
                </a:solidFill>
                <a:latin typeface="Calibri" pitchFamily="34" charset="0"/>
              </a:rPr>
              <a:t>Aquitania </a:t>
            </a:r>
            <a:r>
              <a:rPr lang="es-ES" sz="2000" b="1" dirty="0">
                <a:solidFill>
                  <a:srgbClr val="0070C0"/>
                </a:solidFill>
                <a:latin typeface="Calibri" pitchFamily="34" charset="0"/>
              </a:rPr>
              <a:t>(Francia</a:t>
            </a:r>
            <a:r>
              <a:rPr lang="es-ES" sz="2000" b="1" dirty="0" smtClean="0">
                <a:solidFill>
                  <a:srgbClr val="0070C0"/>
                </a:solidFill>
                <a:latin typeface="Calibri" pitchFamily="34" charset="0"/>
              </a:rPr>
              <a:t>).</a:t>
            </a:r>
            <a:endParaRPr lang="es-ES" sz="2000" dirty="0" smtClean="0">
              <a:solidFill>
                <a:srgbClr val="0070C0"/>
              </a:solidFill>
              <a:latin typeface="Calibri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000" b="1" dirty="0" smtClean="0">
                <a:solidFill>
                  <a:srgbClr val="0070C0"/>
                </a:solidFill>
                <a:latin typeface="Calibri" pitchFamily="34" charset="0"/>
              </a:rPr>
              <a:t>Escuela Ciencias Salud - Instituto </a:t>
            </a:r>
            <a:r>
              <a:rPr lang="es-ES" sz="2000" b="1" dirty="0">
                <a:solidFill>
                  <a:srgbClr val="0070C0"/>
                </a:solidFill>
                <a:latin typeface="Calibri" pitchFamily="34" charset="0"/>
              </a:rPr>
              <a:t>Politécnico </a:t>
            </a:r>
            <a:r>
              <a:rPr lang="es-ES" sz="2000" b="1" dirty="0" smtClean="0">
                <a:solidFill>
                  <a:srgbClr val="0070C0"/>
                </a:solidFill>
                <a:latin typeface="Calibri" pitchFamily="34" charset="0"/>
              </a:rPr>
              <a:t>Oporto </a:t>
            </a:r>
            <a:r>
              <a:rPr lang="es-ES" sz="2000" b="1" dirty="0">
                <a:solidFill>
                  <a:srgbClr val="0070C0"/>
                </a:solidFill>
                <a:latin typeface="Calibri" pitchFamily="34" charset="0"/>
              </a:rPr>
              <a:t>(Portugal</a:t>
            </a:r>
            <a:r>
              <a:rPr lang="es-ES" sz="2000" b="1" dirty="0" smtClean="0">
                <a:solidFill>
                  <a:srgbClr val="0070C0"/>
                </a:solidFill>
                <a:latin typeface="Calibri" pitchFamily="34" charset="0"/>
              </a:rPr>
              <a:t>)</a:t>
            </a: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.</a:t>
            </a:r>
            <a:endParaRPr lang="es-ES" sz="2000" b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000" b="1" dirty="0" smtClean="0">
                <a:solidFill>
                  <a:srgbClr val="0070C0"/>
                </a:solidFill>
                <a:latin typeface="Calibri" pitchFamily="34" charset="0"/>
              </a:rPr>
              <a:t>Facultad Ciencias Salud - Universidad </a:t>
            </a:r>
            <a:r>
              <a:rPr lang="es-ES" sz="2000" b="1" dirty="0">
                <a:solidFill>
                  <a:srgbClr val="0070C0"/>
                </a:solidFill>
                <a:latin typeface="Calibri" pitchFamily="34" charset="0"/>
              </a:rPr>
              <a:t>Pública </a:t>
            </a:r>
            <a:r>
              <a:rPr lang="es-ES" sz="2000" b="1" dirty="0" smtClean="0">
                <a:solidFill>
                  <a:srgbClr val="0070C0"/>
                </a:solidFill>
                <a:latin typeface="Calibri" pitchFamily="34" charset="0"/>
              </a:rPr>
              <a:t>Navarra </a:t>
            </a:r>
            <a:r>
              <a:rPr lang="es-ES" sz="2000" b="1" dirty="0">
                <a:solidFill>
                  <a:srgbClr val="0070C0"/>
                </a:solidFill>
                <a:latin typeface="Calibri" pitchFamily="34" charset="0"/>
              </a:rPr>
              <a:t>(España</a:t>
            </a:r>
            <a:r>
              <a:rPr lang="es-ES" sz="2000" b="1" dirty="0" smtClean="0">
                <a:solidFill>
                  <a:srgbClr val="0070C0"/>
                </a:solidFill>
                <a:latin typeface="Calibri" pitchFamily="34" charset="0"/>
              </a:rPr>
              <a:t>).</a:t>
            </a:r>
            <a:endParaRPr lang="es-ES" sz="2000" b="1" dirty="0">
              <a:solidFill>
                <a:srgbClr val="0070C0"/>
              </a:solidFill>
              <a:latin typeface="Calibri" pitchFamily="34" charset="0"/>
            </a:endParaRPr>
          </a:p>
          <a:p>
            <a:pPr>
              <a:buFontTx/>
              <a:buChar char="-"/>
            </a:pPr>
            <a:endParaRPr lang="fr-FR" sz="8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s-ES" sz="2000" dirty="0" smtClean="0">
                <a:latin typeface="Calibri" pitchFamily="34" charset="0"/>
              </a:rPr>
              <a:t>Los 3 Centros del EEES &gt; </a:t>
            </a:r>
            <a:r>
              <a:rPr lang="es-ES" sz="2000" dirty="0">
                <a:latin typeface="Calibri" pitchFamily="34" charset="0"/>
              </a:rPr>
              <a:t>8 Años experiencia </a:t>
            </a:r>
            <a:r>
              <a:rPr lang="es-ES" sz="2000" dirty="0" smtClean="0">
                <a:latin typeface="Calibri" pitchFamily="34" charset="0"/>
              </a:rPr>
              <a:t>educativa simulación </a:t>
            </a:r>
            <a:r>
              <a:rPr lang="es-ES" sz="2000" dirty="0">
                <a:latin typeface="Calibri" pitchFamily="34" charset="0"/>
              </a:rPr>
              <a:t>clínica enseñanza y evaluación </a:t>
            </a:r>
            <a:r>
              <a:rPr lang="es-ES" sz="2000" dirty="0" smtClean="0">
                <a:latin typeface="Calibri" pitchFamily="34" charset="0"/>
              </a:rPr>
              <a:t>estudiantes fisioterapia.</a:t>
            </a:r>
            <a:endParaRPr lang="es-ES" sz="2000" dirty="0">
              <a:latin typeface="Calibri" pitchFamily="34" charset="0"/>
            </a:endParaRPr>
          </a:p>
          <a:p>
            <a:pPr marL="0" indent="0">
              <a:buNone/>
            </a:pPr>
            <a:endParaRPr lang="fr-FR" sz="1600" dirty="0" smtClean="0"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sz="2000" b="1" dirty="0" err="1">
                <a:latin typeface="Calibri" pitchFamily="34" charset="0"/>
              </a:rPr>
              <a:t>Interaction</a:t>
            </a:r>
            <a:r>
              <a:rPr lang="es-ES" sz="2000" b="1" dirty="0">
                <a:latin typeface="Calibri" pitchFamily="34" charset="0"/>
              </a:rPr>
              <a:t> </a:t>
            </a:r>
            <a:r>
              <a:rPr lang="es-ES" sz="2000" b="1" dirty="0" err="1">
                <a:latin typeface="Calibri" pitchFamily="34" charset="0"/>
              </a:rPr>
              <a:t>Healthcare</a:t>
            </a:r>
            <a:r>
              <a:rPr lang="es-ES" sz="2000" b="1" dirty="0">
                <a:latin typeface="Calibri" pitchFamily="34" charset="0"/>
              </a:rPr>
              <a:t>:</a:t>
            </a:r>
            <a:r>
              <a:rPr lang="es-ES" sz="2000" dirty="0">
                <a:latin typeface="Calibri" pitchFamily="34" charset="0"/>
              </a:rPr>
              <a:t> Compañía internacional especializada programación videojuegos simulación sanitaria “</a:t>
            </a:r>
            <a:r>
              <a:rPr lang="es-ES" sz="2000" dirty="0" err="1">
                <a:latin typeface="Calibri" pitchFamily="34" charset="0"/>
              </a:rPr>
              <a:t>Serious</a:t>
            </a:r>
            <a:r>
              <a:rPr lang="es-ES" sz="2000" dirty="0">
                <a:latin typeface="Calibri" pitchFamily="34" charset="0"/>
              </a:rPr>
              <a:t> </a:t>
            </a:r>
            <a:r>
              <a:rPr lang="es-ES" sz="2000" dirty="0" err="1">
                <a:latin typeface="Calibri" pitchFamily="34" charset="0"/>
              </a:rPr>
              <a:t>Games</a:t>
            </a:r>
            <a:r>
              <a:rPr lang="es-ES" sz="2000" dirty="0" smtClean="0">
                <a:latin typeface="Calibri" pitchFamily="34" charset="0"/>
              </a:rPr>
              <a:t>”.</a:t>
            </a:r>
          </a:p>
          <a:p>
            <a:pPr>
              <a:buFont typeface="Wingdings" panose="05000000000000000000" pitchFamily="2" charset="2"/>
              <a:buChar char="Ø"/>
            </a:pPr>
            <a:endParaRPr lang="es-ES" sz="900" dirty="0"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sz="2000" b="1" dirty="0">
                <a:latin typeface="Calibri" pitchFamily="34" charset="0"/>
              </a:rPr>
              <a:t>Ayuntamiento </a:t>
            </a:r>
            <a:r>
              <a:rPr lang="es-ES" sz="2000" b="1" dirty="0" err="1">
                <a:latin typeface="Calibri" pitchFamily="34" charset="0"/>
              </a:rPr>
              <a:t>Begles</a:t>
            </a:r>
            <a:r>
              <a:rPr lang="es-ES" sz="2000" b="1" dirty="0">
                <a:latin typeface="Calibri" pitchFamily="34" charset="0"/>
              </a:rPr>
              <a:t> (Francia):</a:t>
            </a:r>
            <a:r>
              <a:rPr lang="es-ES" sz="2000" dirty="0">
                <a:latin typeface="Calibri" pitchFamily="34" charset="0"/>
              </a:rPr>
              <a:t> Socio-colaborador institucional</a:t>
            </a:r>
            <a:r>
              <a:rPr lang="es-ES" sz="2000" dirty="0" smtClean="0">
                <a:latin typeface="Calibri" pitchFamily="34" charset="0"/>
              </a:rPr>
              <a:t>.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0" name="Comment 3"/>
          <p:cNvSpPr>
            <a:spLocks noChangeArrowheads="1"/>
          </p:cNvSpPr>
          <p:nvPr/>
        </p:nvSpPr>
        <p:spPr bwMode="auto">
          <a:xfrm>
            <a:off x="-2971800" y="228600"/>
            <a:ext cx="2743200" cy="307777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414712" y="-18256"/>
            <a:ext cx="4173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INTRODUCCIÓN</a:t>
            </a:r>
            <a:endParaRPr lang="fr-FR" sz="2800" b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9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mment 3"/>
          <p:cNvSpPr>
            <a:spLocks noChangeArrowheads="1"/>
          </p:cNvSpPr>
          <p:nvPr/>
        </p:nvSpPr>
        <p:spPr bwMode="auto">
          <a:xfrm>
            <a:off x="-2971800" y="228600"/>
            <a:ext cx="2743200" cy="307777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414712" y="125760"/>
            <a:ext cx="4173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>
                <a:solidFill>
                  <a:srgbClr val="0070C0"/>
                </a:solidFill>
                <a:latin typeface="Calibri" pitchFamily="34" charset="0"/>
              </a:rPr>
              <a:t>PRODUCCIÓN 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INTELECTUAL</a:t>
            </a:r>
          </a:p>
          <a:p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OBJETIVOS</a:t>
            </a:r>
            <a:endParaRPr lang="fr-FR" sz="28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611560" y="1700808"/>
            <a:ext cx="7632848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u="sng" dirty="0" smtClean="0"/>
          </a:p>
          <a:p>
            <a:pPr algn="ctr"/>
            <a:r>
              <a:rPr lang="es-ES" b="1" u="sng" dirty="0" smtClean="0"/>
              <a:t>PRODUCCIÓN INTELECTUAL 1:</a:t>
            </a:r>
          </a:p>
          <a:p>
            <a:pPr algn="ctr"/>
            <a:endParaRPr lang="es-ES" sz="800" b="1" u="sng" dirty="0" smtClean="0"/>
          </a:p>
          <a:p>
            <a:pPr algn="ctr"/>
            <a:r>
              <a:rPr lang="es-ES" dirty="0" smtClean="0"/>
              <a:t>Videojuego Simulación 3D Casos Clínicos para Estudiantes Fisioterapia</a:t>
            </a:r>
          </a:p>
          <a:p>
            <a:pPr algn="ctr"/>
            <a:endParaRPr lang="es-ES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643150" y="3232546"/>
            <a:ext cx="5513025" cy="96897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u="sng" dirty="0"/>
              <a:t>PRODUCCIÓN INTELECTUAL</a:t>
            </a:r>
            <a:r>
              <a:rPr lang="es-ES" b="1" u="sng" dirty="0" smtClean="0"/>
              <a:t> 2:</a:t>
            </a:r>
          </a:p>
          <a:p>
            <a:pPr algn="ctr"/>
            <a:endParaRPr lang="es-ES" sz="800" b="1" u="sng" dirty="0" smtClean="0"/>
          </a:p>
          <a:p>
            <a:pPr algn="ctr"/>
            <a:r>
              <a:rPr lang="es-ES" dirty="0" smtClean="0"/>
              <a:t>Desarrollo </a:t>
            </a:r>
            <a:r>
              <a:rPr lang="es-ES" dirty="0"/>
              <a:t>MOOC (</a:t>
            </a:r>
            <a:r>
              <a:rPr lang="es-ES" dirty="0" err="1"/>
              <a:t>Massive</a:t>
            </a:r>
            <a:r>
              <a:rPr lang="es-ES" dirty="0"/>
              <a:t> Open Online </a:t>
            </a:r>
            <a:r>
              <a:rPr lang="es-ES" dirty="0" err="1"/>
              <a:t>Course</a:t>
            </a:r>
            <a:r>
              <a:rPr lang="es-ES" dirty="0"/>
              <a:t>)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611559" y="4653135"/>
            <a:ext cx="4861961" cy="96897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u="sng" dirty="0"/>
              <a:t>PRODUCCIÓN INTELECTUAL</a:t>
            </a:r>
            <a:r>
              <a:rPr lang="es-ES" b="1" u="sng" dirty="0" smtClean="0"/>
              <a:t> 3:</a:t>
            </a:r>
          </a:p>
          <a:p>
            <a:pPr algn="ctr"/>
            <a:endParaRPr lang="es-ES" sz="800" b="1" u="sng" dirty="0" smtClean="0"/>
          </a:p>
          <a:p>
            <a:pPr algn="ctr"/>
            <a:r>
              <a:rPr lang="es-ES" dirty="0" smtClean="0"/>
              <a:t>Desarrollo Libro de Estudio Población Diana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375" y="3085285"/>
            <a:ext cx="2546065" cy="293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62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mment 3"/>
          <p:cNvSpPr>
            <a:spLocks noChangeArrowheads="1"/>
          </p:cNvSpPr>
          <p:nvPr/>
        </p:nvSpPr>
        <p:spPr bwMode="auto">
          <a:xfrm>
            <a:off x="-2971800" y="228600"/>
            <a:ext cx="2743200" cy="307777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414712" y="125760"/>
            <a:ext cx="4173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>
                <a:solidFill>
                  <a:srgbClr val="0070C0"/>
                </a:solidFill>
                <a:latin typeface="Calibri" pitchFamily="34" charset="0"/>
              </a:rPr>
              <a:t>PRODUCCIÓN 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INTELECTUAL</a:t>
            </a:r>
          </a:p>
          <a:p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OBJETIVOS</a:t>
            </a:r>
            <a:endParaRPr lang="fr-FR" sz="28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467544" y="1340768"/>
            <a:ext cx="8208912" cy="1800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u="sng" dirty="0" smtClean="0"/>
              <a:t>PRODUCCIÓN INTELECTUAL 1:</a:t>
            </a:r>
          </a:p>
          <a:p>
            <a:endParaRPr lang="es-ES" sz="800" b="1" u="sng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 smtClean="0"/>
              <a:t>Videojuego Simulación 3D Casos Clínicos Fisioterapia o “</a:t>
            </a:r>
            <a:r>
              <a:rPr lang="es-ES" dirty="0" err="1" smtClean="0"/>
              <a:t>Serious</a:t>
            </a:r>
            <a:r>
              <a:rPr lang="es-ES" dirty="0" smtClean="0"/>
              <a:t> </a:t>
            </a:r>
            <a:r>
              <a:rPr lang="es-ES" dirty="0" err="1" smtClean="0"/>
              <a:t>Game</a:t>
            </a:r>
            <a:r>
              <a:rPr lang="es-ES" dirty="0" smtClean="0"/>
              <a:t>”.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 smtClean="0"/>
              <a:t>Compuesto x módulos diferentes patologías.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 smtClean="0"/>
              <a:t>1ª Población diana elegida: PERSONAS MAYORES - GERIATRÍA.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s-ES" sz="800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dirty="0" smtClean="0"/>
              <a:t>3ª Edad IMPORTANTE política </a:t>
            </a:r>
            <a:r>
              <a:rPr lang="es-ES" dirty="0"/>
              <a:t>sanitaria y </a:t>
            </a:r>
            <a:r>
              <a:rPr lang="es-ES" dirty="0" smtClean="0"/>
              <a:t>social países occidentales.</a:t>
            </a:r>
            <a:endParaRPr lang="es-ES" dirty="0"/>
          </a:p>
        </p:txBody>
      </p:sp>
      <p:sp>
        <p:nvSpPr>
          <p:cNvPr id="5" name="Rectángulo redondeado 4"/>
          <p:cNvSpPr/>
          <p:nvPr/>
        </p:nvSpPr>
        <p:spPr>
          <a:xfrm>
            <a:off x="323528" y="3284984"/>
            <a:ext cx="8496944" cy="28803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u="sng" dirty="0" smtClean="0"/>
              <a:t>Objetivos:</a:t>
            </a:r>
          </a:p>
          <a:p>
            <a:endParaRPr lang="es-ES" sz="800" b="1" dirty="0" smtClean="0"/>
          </a:p>
          <a:p>
            <a:pPr marL="285750" indent="-285750">
              <a:buFontTx/>
              <a:buChar char="-"/>
            </a:pPr>
            <a:r>
              <a:rPr lang="es-ES" dirty="0"/>
              <a:t>Mejorar proceso </a:t>
            </a:r>
            <a:r>
              <a:rPr lang="es-ES" dirty="0" smtClean="0"/>
              <a:t>aprendizaje Europa </a:t>
            </a:r>
            <a:r>
              <a:rPr lang="es-ES" dirty="0"/>
              <a:t>"razonamiento clínico fisioterapia“.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Permitir </a:t>
            </a:r>
            <a:r>
              <a:rPr lang="es-ES" dirty="0"/>
              <a:t>profesores crear numerosos casos clínicos virtuales. </a:t>
            </a:r>
            <a:endParaRPr lang="es-ES" dirty="0" smtClean="0"/>
          </a:p>
          <a:p>
            <a:pPr marL="285750" indent="-285750">
              <a:buFontTx/>
              <a:buChar char="-"/>
            </a:pPr>
            <a:r>
              <a:rPr lang="es-ES" dirty="0" smtClean="0"/>
              <a:t>Permitir alumnos “entrenamiento” + </a:t>
            </a:r>
            <a:r>
              <a:rPr lang="es-ES" dirty="0"/>
              <a:t>intenso y </a:t>
            </a:r>
            <a:r>
              <a:rPr lang="es-ES" dirty="0" smtClean="0"/>
              <a:t>con &gt; Nº casos </a:t>
            </a:r>
            <a:r>
              <a:rPr lang="es-ES" dirty="0"/>
              <a:t>clínicos </a:t>
            </a:r>
            <a:r>
              <a:rPr lang="es-ES" dirty="0" smtClean="0"/>
              <a:t>vs. simulación </a:t>
            </a:r>
            <a:r>
              <a:rPr lang="es-ES" dirty="0"/>
              <a:t>con </a:t>
            </a:r>
            <a:r>
              <a:rPr lang="es-ES" dirty="0" smtClean="0"/>
              <a:t>pacientes ficticios.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Dar alumno puntuación + corrección </a:t>
            </a:r>
            <a:r>
              <a:rPr lang="es-ES" dirty="0"/>
              <a:t>directa </a:t>
            </a:r>
            <a:r>
              <a:rPr lang="es-ES" dirty="0" smtClean="0"/>
              <a:t>aciertos </a:t>
            </a:r>
            <a:r>
              <a:rPr lang="es-ES" dirty="0"/>
              <a:t>y/o errores</a:t>
            </a:r>
            <a:r>
              <a:rPr lang="es-ES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Crear escala puntuación permitirá alumnos-profesores </a:t>
            </a:r>
            <a:r>
              <a:rPr lang="es-ES" dirty="0"/>
              <a:t>evaluar </a:t>
            </a:r>
            <a:r>
              <a:rPr lang="es-ES" dirty="0" smtClean="0"/>
              <a:t>nivel pericia.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s-ES" sz="8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dirty="0" smtClean="0"/>
              <a:t>Escala quiere </a:t>
            </a:r>
            <a:r>
              <a:rPr lang="es-ES" dirty="0"/>
              <a:t>convertirse </a:t>
            </a:r>
            <a:r>
              <a:rPr lang="es-ES" dirty="0" smtClean="0"/>
              <a:t>herramienta </a:t>
            </a:r>
            <a:r>
              <a:rPr lang="es-ES" dirty="0"/>
              <a:t>europea de </a:t>
            </a:r>
            <a:r>
              <a:rPr lang="es-ES" dirty="0" smtClean="0"/>
              <a:t>referencia </a:t>
            </a:r>
            <a:r>
              <a:rPr lang="es-ES" dirty="0" err="1" smtClean="0"/>
              <a:t>xa</a:t>
            </a:r>
            <a:r>
              <a:rPr lang="es-ES" dirty="0" smtClean="0"/>
              <a:t> </a:t>
            </a:r>
            <a:r>
              <a:rPr lang="es-ES" dirty="0"/>
              <a:t>estudiantes y profesionales de </a:t>
            </a:r>
            <a:r>
              <a:rPr lang="es-ES" dirty="0" smtClean="0"/>
              <a:t>fisioterapia.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693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mment 3"/>
          <p:cNvSpPr>
            <a:spLocks noChangeArrowheads="1"/>
          </p:cNvSpPr>
          <p:nvPr/>
        </p:nvSpPr>
        <p:spPr bwMode="auto">
          <a:xfrm>
            <a:off x="-2971800" y="228600"/>
            <a:ext cx="2743200" cy="307777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414712" y="125760"/>
            <a:ext cx="4173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>
                <a:solidFill>
                  <a:srgbClr val="0070C0"/>
                </a:solidFill>
                <a:latin typeface="Calibri" pitchFamily="34" charset="0"/>
              </a:rPr>
              <a:t>PRODUCCIÓN 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INTELECTUAL</a:t>
            </a:r>
          </a:p>
          <a:p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OBJETIVOS</a:t>
            </a:r>
            <a:endParaRPr lang="fr-FR" sz="28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1403648" y="1628800"/>
            <a:ext cx="6264696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u="sng" dirty="0" smtClean="0"/>
              <a:t>PRODUCCIÓN INTELECTUAL 2:</a:t>
            </a:r>
          </a:p>
          <a:p>
            <a:endParaRPr lang="es-ES" sz="800" b="1" u="sng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err="1"/>
              <a:t>C</a:t>
            </a:r>
            <a:r>
              <a:rPr lang="en-US" dirty="0" err="1" smtClean="0"/>
              <a:t>urso</a:t>
            </a:r>
            <a:r>
              <a:rPr lang="en-US" dirty="0" smtClean="0"/>
              <a:t> On-line o MOOC </a:t>
            </a:r>
            <a:r>
              <a:rPr lang="en-US" dirty="0"/>
              <a:t>(Massive Open Online Course)</a:t>
            </a:r>
            <a:r>
              <a:rPr lang="es-ES" dirty="0" smtClean="0"/>
              <a:t>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539552" y="2924944"/>
            <a:ext cx="8136904" cy="23762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u="sng" dirty="0" smtClean="0"/>
              <a:t>Objetivos:</a:t>
            </a:r>
          </a:p>
          <a:p>
            <a:endParaRPr lang="es-ES" sz="800" b="1" dirty="0" smtClean="0"/>
          </a:p>
          <a:p>
            <a:pPr marL="285750" indent="-285750">
              <a:buFontTx/>
              <a:buChar char="-"/>
            </a:pPr>
            <a:r>
              <a:rPr lang="es-ES" dirty="0" smtClean="0"/>
              <a:t>Permitir otros centros EEES desarrollar módulos adicionales: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ES" sz="800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 smtClean="0"/>
              <a:t>Casos </a:t>
            </a:r>
            <a:r>
              <a:rPr lang="es-ES" dirty="0"/>
              <a:t>clínicos </a:t>
            </a:r>
            <a:r>
              <a:rPr lang="es-ES" dirty="0" smtClean="0"/>
              <a:t>diferentes poblaciones.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 smtClean="0"/>
              <a:t>Otras </a:t>
            </a:r>
            <a:r>
              <a:rPr lang="es-ES" dirty="0"/>
              <a:t>especialidades </a:t>
            </a:r>
            <a:r>
              <a:rPr lang="es-ES" dirty="0" smtClean="0"/>
              <a:t>fisioterapia.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 smtClean="0"/>
              <a:t>Aproximación </a:t>
            </a:r>
            <a:r>
              <a:rPr lang="es-ES" dirty="0"/>
              <a:t>clínica de </a:t>
            </a:r>
            <a:r>
              <a:rPr lang="es-ES" dirty="0" smtClean="0"/>
              <a:t>otras profesiones </a:t>
            </a:r>
            <a:r>
              <a:rPr lang="es-ES" dirty="0" err="1"/>
              <a:t>biosanitarias</a:t>
            </a:r>
            <a:r>
              <a:rPr lang="es-ES" dirty="0" smtClean="0"/>
              <a:t>.</a:t>
            </a:r>
          </a:p>
          <a:p>
            <a:pPr marL="285750" indent="-285750">
              <a:buFontTx/>
              <a:buChar char="-"/>
            </a:pPr>
            <a:endParaRPr lang="es-ES" dirty="0" smtClean="0"/>
          </a:p>
          <a:p>
            <a:pPr marL="285750" indent="-285750">
              <a:buFontTx/>
              <a:buChar char="-"/>
            </a:pPr>
            <a:r>
              <a:rPr lang="es-ES" dirty="0" smtClean="0"/>
              <a:t>Crear "</a:t>
            </a:r>
            <a:r>
              <a:rPr lang="es-ES" dirty="0"/>
              <a:t>Living </a:t>
            </a:r>
            <a:r>
              <a:rPr lang="es-ES" dirty="0" err="1"/>
              <a:t>lab</a:t>
            </a:r>
            <a:r>
              <a:rPr lang="es-ES" dirty="0"/>
              <a:t>" </a:t>
            </a:r>
            <a:r>
              <a:rPr lang="es-ES" dirty="0" err="1" smtClean="0"/>
              <a:t>xa</a:t>
            </a:r>
            <a:r>
              <a:rPr lang="es-ES" dirty="0" smtClean="0"/>
              <a:t> asesorar centros EEES desarrollo nuevos módulos.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855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845" y="4509120"/>
            <a:ext cx="1740027" cy="1740027"/>
          </a:xfrm>
          <a:prstGeom prst="rect">
            <a:avLst/>
          </a:prstGeom>
        </p:spPr>
      </p:pic>
      <p:sp>
        <p:nvSpPr>
          <p:cNvPr id="10" name="Comment 3"/>
          <p:cNvSpPr>
            <a:spLocks noChangeArrowheads="1"/>
          </p:cNvSpPr>
          <p:nvPr/>
        </p:nvSpPr>
        <p:spPr bwMode="auto">
          <a:xfrm>
            <a:off x="-2971800" y="228600"/>
            <a:ext cx="2743200" cy="307777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414712" y="125760"/>
            <a:ext cx="4173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>
                <a:solidFill>
                  <a:srgbClr val="0070C0"/>
                </a:solidFill>
                <a:latin typeface="Calibri" pitchFamily="34" charset="0"/>
              </a:rPr>
              <a:t>PRODUCCIÓN 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INTELECTUAL</a:t>
            </a:r>
          </a:p>
          <a:p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OBJETIVOS</a:t>
            </a:r>
            <a:endParaRPr lang="fr-FR" sz="28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899592" y="1700808"/>
            <a:ext cx="734481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u="sng" dirty="0" smtClean="0"/>
              <a:t>PRODUCCIÓN INTELECTUAL 3:</a:t>
            </a:r>
          </a:p>
          <a:p>
            <a:endParaRPr lang="es-ES" sz="800" b="1" u="sng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/>
              <a:t>Desarrollo Libro de Estudio Población </a:t>
            </a:r>
            <a:r>
              <a:rPr lang="es-ES" dirty="0" smtClean="0"/>
              <a:t>Diana “Personas Mayores”.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395536" y="2852936"/>
            <a:ext cx="8352928" cy="1512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u="sng" dirty="0" smtClean="0"/>
              <a:t>Objetivos:</a:t>
            </a:r>
          </a:p>
          <a:p>
            <a:endParaRPr lang="es-ES" sz="800" b="1" dirty="0" smtClean="0"/>
          </a:p>
          <a:p>
            <a:pPr marL="285750" indent="-285750">
              <a:buFontTx/>
              <a:buChar char="-"/>
            </a:pPr>
            <a:r>
              <a:rPr lang="es-ES" dirty="0" smtClean="0"/>
              <a:t>Enriquecer contenido de bases datos “</a:t>
            </a:r>
            <a:r>
              <a:rPr lang="es-ES" dirty="0" err="1" smtClean="0"/>
              <a:t>Serious</a:t>
            </a:r>
            <a:r>
              <a:rPr lang="es-ES" dirty="0" smtClean="0"/>
              <a:t> </a:t>
            </a:r>
            <a:r>
              <a:rPr lang="es-ES" dirty="0" err="1" smtClean="0"/>
              <a:t>Game</a:t>
            </a:r>
            <a:r>
              <a:rPr lang="es-ES" dirty="0" smtClean="0"/>
              <a:t>”.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Permitir mejor comprensión población diana gracias parámetros </a:t>
            </a:r>
            <a:r>
              <a:rPr lang="es-ES" dirty="0"/>
              <a:t>estudiados: </a:t>
            </a:r>
            <a:r>
              <a:rPr lang="es-ES" dirty="0" smtClean="0"/>
              <a:t>patologías, calidad </a:t>
            </a:r>
            <a:r>
              <a:rPr lang="es-ES" dirty="0"/>
              <a:t>v</a:t>
            </a:r>
            <a:r>
              <a:rPr lang="es-ES" dirty="0" smtClean="0"/>
              <a:t>ida</a:t>
            </a:r>
            <a:r>
              <a:rPr lang="es-ES" dirty="0"/>
              <a:t>, </a:t>
            </a:r>
            <a:r>
              <a:rPr lang="es-ES" dirty="0" smtClean="0"/>
              <a:t>asistencia </a:t>
            </a:r>
            <a:r>
              <a:rPr lang="es-ES" dirty="0"/>
              <a:t>médica, </a:t>
            </a:r>
            <a:r>
              <a:rPr lang="es-ES" dirty="0" smtClean="0"/>
              <a:t>tipo </a:t>
            </a:r>
            <a:r>
              <a:rPr lang="es-ES" dirty="0"/>
              <a:t>de </a:t>
            </a:r>
            <a:r>
              <a:rPr lang="es-ES" dirty="0" smtClean="0"/>
              <a:t>rehabilitación...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509120"/>
            <a:ext cx="3038103" cy="164073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500" y="4509120"/>
            <a:ext cx="983940" cy="196788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88" y="5500117"/>
            <a:ext cx="1130168" cy="56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34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mment 3"/>
          <p:cNvSpPr>
            <a:spLocks noChangeArrowheads="1"/>
          </p:cNvSpPr>
          <p:nvPr/>
        </p:nvSpPr>
        <p:spPr bwMode="auto">
          <a:xfrm>
            <a:off x="-2971800" y="228600"/>
            <a:ext cx="2743200" cy="307777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s-ES" alt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414712" y="44624"/>
            <a:ext cx="4173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EJEMPLO SERIOUS GAME </a:t>
            </a:r>
            <a:r>
              <a:rPr lang="fr-FR" sz="2800" i="1" dirty="0" smtClean="0">
                <a:solidFill>
                  <a:srgbClr val="0070C0"/>
                </a:solidFill>
                <a:latin typeface="Calibri" pitchFamily="34" charset="0"/>
              </a:rPr>
              <a:t>INTERACTION HEALTHCARE</a:t>
            </a:r>
            <a:endParaRPr lang="fr-FR" sz="2800" i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7" name="1hPfQC80sOg"/>
          <p:cNvPicPr>
            <a:picLocks noRot="1" noChangeAspect="1"/>
          </p:cNvPicPr>
          <p:nvPr>
            <a:videoFile r:link="rId1"/>
          </p:nvPr>
        </p:nvPicPr>
        <p:blipFill rotWithShape="1">
          <a:blip r:embed="rId3"/>
          <a:srcRect t="9777" b="7822"/>
          <a:stretch/>
        </p:blipFill>
        <p:spPr>
          <a:xfrm>
            <a:off x="275927" y="1412776"/>
            <a:ext cx="8544545" cy="3960440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275927" y="5373216"/>
            <a:ext cx="8544545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70C0"/>
                </a:solidFill>
                <a:latin typeface="Calibri" pitchFamily="34" charset="0"/>
              </a:rPr>
              <a:t>https://www.youtube.com/watch?v=1hPfQC80sOg</a:t>
            </a:r>
          </a:p>
        </p:txBody>
      </p:sp>
    </p:spTree>
    <p:extLst>
      <p:ext uri="{BB962C8B-B14F-4D97-AF65-F5344CB8AC3E}">
        <p14:creationId xmlns:p14="http://schemas.microsoft.com/office/powerpoint/2010/main" val="170308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2686</TotalTime>
  <Words>833</Words>
  <Application>Microsoft Office PowerPoint</Application>
  <PresentationFormat>Presentación en pantalla (4:3)</PresentationFormat>
  <Paragraphs>140</Paragraphs>
  <Slides>12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Thème Office</vt:lpstr>
      <vt:lpstr>  PROYECTO ERASMUS+ PETRHA - Physiotherapy E-Training ReHabilitation  Jornadas Difusión Posibilidades Erasmus+ UPNA - 14 Dic 2015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CROIX-ROUGE FRANCAISE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 Saux Tallier Maryvonne</dc:creator>
  <cp:lastModifiedBy>Josune Urzainki</cp:lastModifiedBy>
  <cp:revision>150</cp:revision>
  <cp:lastPrinted>2015-10-07T13:44:41Z</cp:lastPrinted>
  <dcterms:created xsi:type="dcterms:W3CDTF">2015-09-23T13:52:35Z</dcterms:created>
  <dcterms:modified xsi:type="dcterms:W3CDTF">2015-12-21T11:30:01Z</dcterms:modified>
</cp:coreProperties>
</file>