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08" r:id="rId3"/>
    <p:sldId id="307" r:id="rId4"/>
    <p:sldId id="309" r:id="rId5"/>
    <p:sldId id="259" r:id="rId6"/>
    <p:sldId id="300" r:id="rId7"/>
    <p:sldId id="268" r:id="rId8"/>
    <p:sldId id="294" r:id="rId9"/>
    <p:sldId id="310" r:id="rId10"/>
    <p:sldId id="311" r:id="rId11"/>
    <p:sldId id="269" r:id="rId12"/>
    <p:sldId id="299" r:id="rId13"/>
    <p:sldId id="303" r:id="rId14"/>
    <p:sldId id="302" r:id="rId15"/>
    <p:sldId id="273" r:id="rId16"/>
    <p:sldId id="274" r:id="rId17"/>
    <p:sldId id="282" r:id="rId18"/>
    <p:sldId id="279" r:id="rId19"/>
    <p:sldId id="291" r:id="rId20"/>
    <p:sldId id="292" r:id="rId21"/>
    <p:sldId id="293" r:id="rId22"/>
    <p:sldId id="278" r:id="rId23"/>
    <p:sldId id="298" r:id="rId24"/>
    <p:sldId id="277" r:id="rId25"/>
    <p:sldId id="301" r:id="rId26"/>
    <p:sldId id="312" r:id="rId27"/>
    <p:sldId id="313" r:id="rId28"/>
    <p:sldId id="280" r:id="rId29"/>
    <p:sldId id="270" r:id="rId30"/>
    <p:sldId id="306" r:id="rId31"/>
    <p:sldId id="315" r:id="rId32"/>
    <p:sldId id="271" r:id="rId33"/>
    <p:sldId id="285" r:id="rId34"/>
    <p:sldId id="305" r:id="rId35"/>
    <p:sldId id="286" r:id="rId36"/>
  </p:sldIdLst>
  <p:sldSz cx="9144000" cy="6858000" type="screen4x3"/>
  <p:notesSz cx="7099300" cy="10234613"/>
  <p:custDataLst>
    <p:tags r:id="rId38"/>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2464" autoAdjust="0"/>
  </p:normalViewPr>
  <p:slideViewPr>
    <p:cSldViewPr>
      <p:cViewPr>
        <p:scale>
          <a:sx n="70" d="100"/>
          <a:sy n="70" d="100"/>
        </p:scale>
        <p:origin x="-752" y="-48"/>
      </p:cViewPr>
      <p:guideLst>
        <p:guide orient="horz" pos="2160"/>
        <p:guide pos="2880"/>
      </p:guideLst>
    </p:cSldViewPr>
  </p:slideViewPr>
  <p:outlineViewPr>
    <p:cViewPr>
      <p:scale>
        <a:sx n="33" d="100"/>
        <a:sy n="33" d="100"/>
      </p:scale>
      <p:origin x="0" y="5796"/>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ESPERANZABH\Desktop\IV%20Jornadas%20de%20ense&#241;anza%20de%20las%20matem&#225;ticas_UPNA\Datos_descriptiv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SPERANZABH\Desktop\IV%20Jornadas%20de%20ense&#241;anza%20de%20las%20matem&#225;ticas_UPNA\Datos_descriptiv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03_PUBLICACIONES\IV%20Jornadas%20de%20ense&#241;anza%20de%20las%20matem&#225;ticas_UPNA\Excel\estrategias_aprendizaje_activacion_cognitiv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Rendimiento</a:t>
            </a:r>
            <a:r>
              <a:rPr lang="es-ES" baseline="0"/>
              <a:t> en Matemáticas Pisa 2012</a:t>
            </a:r>
            <a:endParaRPr lang="es-ES"/>
          </a:p>
        </c:rich>
      </c:tx>
      <c:overlay val="0"/>
    </c:title>
    <c:autoTitleDeleted val="0"/>
    <c:plotArea>
      <c:layout>
        <c:manualLayout>
          <c:layoutTarget val="inner"/>
          <c:xMode val="edge"/>
          <c:yMode val="edge"/>
          <c:x val="3.609142607174104E-2"/>
          <c:y val="9.7335156429281713E-2"/>
          <c:w val="0.94168635170603543"/>
          <c:h val="0.78546527193452154"/>
        </c:manualLayout>
      </c:layout>
      <c:lineChart>
        <c:grouping val="standard"/>
        <c:varyColors val="0"/>
        <c:ser>
          <c:idx val="0"/>
          <c:order val="0"/>
          <c:tx>
            <c:strRef>
              <c:f>Hoja5!$D$2</c:f>
              <c:strCache>
                <c:ptCount val="1"/>
                <c:pt idx="0">
                  <c:v>Público</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Hoja5!$C$3:$C$5</c:f>
              <c:strCache>
                <c:ptCount val="3"/>
                <c:pt idx="0">
                  <c:v>No  </c:v>
                </c:pt>
                <c:pt idx="1">
                  <c:v>Yes, for one year or less </c:v>
                </c:pt>
                <c:pt idx="2">
                  <c:v>Yes, for more than one year</c:v>
                </c:pt>
              </c:strCache>
            </c:strRef>
          </c:cat>
          <c:val>
            <c:numRef>
              <c:f>Hoja5!$D$3:$D$5</c:f>
              <c:numCache>
                <c:formatCode>General</c:formatCode>
                <c:ptCount val="3"/>
                <c:pt idx="0">
                  <c:v>485.88</c:v>
                </c:pt>
                <c:pt idx="1">
                  <c:v>484.96999999999969</c:v>
                </c:pt>
                <c:pt idx="2">
                  <c:v>515.39</c:v>
                </c:pt>
              </c:numCache>
            </c:numRef>
          </c:val>
          <c:smooth val="0"/>
        </c:ser>
        <c:ser>
          <c:idx val="1"/>
          <c:order val="1"/>
          <c:tx>
            <c:strRef>
              <c:f>Hoja5!$E$2</c:f>
              <c:strCache>
                <c:ptCount val="1"/>
                <c:pt idx="0">
                  <c:v>Privado</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Hoja5!$C$3:$C$5</c:f>
              <c:strCache>
                <c:ptCount val="3"/>
                <c:pt idx="0">
                  <c:v>No  </c:v>
                </c:pt>
                <c:pt idx="1">
                  <c:v>Yes, for one year or less </c:v>
                </c:pt>
                <c:pt idx="2">
                  <c:v>Yes, for more than one year</c:v>
                </c:pt>
              </c:strCache>
            </c:strRef>
          </c:cat>
          <c:val>
            <c:numRef>
              <c:f>Hoja5!$E$3:$E$5</c:f>
              <c:numCache>
                <c:formatCode>General</c:formatCode>
                <c:ptCount val="3"/>
                <c:pt idx="0">
                  <c:v>491.37</c:v>
                </c:pt>
                <c:pt idx="1">
                  <c:v>496.34000000000032</c:v>
                </c:pt>
                <c:pt idx="2">
                  <c:v>544.98</c:v>
                </c:pt>
              </c:numCache>
            </c:numRef>
          </c:val>
          <c:smooth val="0"/>
        </c:ser>
        <c:dLbls>
          <c:showLegendKey val="0"/>
          <c:showVal val="0"/>
          <c:showCatName val="0"/>
          <c:showSerName val="0"/>
          <c:showPercent val="0"/>
          <c:showBubbleSize val="0"/>
        </c:dLbls>
        <c:marker val="1"/>
        <c:smooth val="0"/>
        <c:axId val="142906496"/>
        <c:axId val="142908416"/>
      </c:lineChart>
      <c:catAx>
        <c:axId val="142906496"/>
        <c:scaling>
          <c:orientation val="minMax"/>
        </c:scaling>
        <c:delete val="0"/>
        <c:axPos val="b"/>
        <c:title>
          <c:tx>
            <c:rich>
              <a:bodyPr/>
              <a:lstStyle/>
              <a:p>
                <a:pPr>
                  <a:defRPr/>
                </a:pPr>
                <a:r>
                  <a:rPr lang="es-ES"/>
                  <a:t>Asistencia a Educación Infantil</a:t>
                </a:r>
              </a:p>
            </c:rich>
          </c:tx>
          <c:overlay val="0"/>
        </c:title>
        <c:numFmt formatCode="General" sourceLinked="0"/>
        <c:majorTickMark val="none"/>
        <c:minorTickMark val="none"/>
        <c:tickLblPos val="nextTo"/>
        <c:crossAx val="142908416"/>
        <c:crosses val="autoZero"/>
        <c:auto val="1"/>
        <c:lblAlgn val="ctr"/>
        <c:lblOffset val="100"/>
        <c:noMultiLvlLbl val="0"/>
      </c:catAx>
      <c:valAx>
        <c:axId val="142908416"/>
        <c:scaling>
          <c:orientation val="minMax"/>
        </c:scaling>
        <c:delete val="0"/>
        <c:axPos val="l"/>
        <c:numFmt formatCode="General" sourceLinked="1"/>
        <c:majorTickMark val="none"/>
        <c:minorTickMark val="none"/>
        <c:tickLblPos val="nextTo"/>
        <c:spPr>
          <a:ln w="9525">
            <a:noFill/>
          </a:ln>
        </c:spPr>
        <c:crossAx val="142906496"/>
        <c:crosses val="autoZero"/>
        <c:crossBetween val="between"/>
      </c:valAx>
    </c:plotArea>
    <c:legend>
      <c:legendPos val="r"/>
      <c:overlay val="1"/>
    </c:legend>
    <c:plotVisOnly val="1"/>
    <c:dispBlanksAs val="gap"/>
    <c:showDLblsOverMax val="0"/>
  </c:chart>
  <c:spPr>
    <a:solidFill>
      <a:schemeClr val="lt1"/>
    </a:solidFill>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sz="1800" b="1" i="0" baseline="0"/>
              <a:t>Rendimiento en Matemáticas Pisa 2012</a:t>
            </a:r>
          </a:p>
        </c:rich>
      </c:tx>
      <c:overlay val="0"/>
    </c:title>
    <c:autoTitleDeleted val="0"/>
    <c:plotArea>
      <c:layout>
        <c:manualLayout>
          <c:layoutTarget val="inner"/>
          <c:xMode val="edge"/>
          <c:yMode val="edge"/>
          <c:x val="3.609142607174104E-2"/>
          <c:y val="9.8694211888950528E-2"/>
          <c:w val="0.73471412948381465"/>
          <c:h val="0.83468891598373685"/>
        </c:manualLayout>
      </c:layout>
      <c:lineChart>
        <c:grouping val="standard"/>
        <c:varyColors val="0"/>
        <c:ser>
          <c:idx val="0"/>
          <c:order val="0"/>
          <c:tx>
            <c:strRef>
              <c:f>Hoja5!$C$3</c:f>
              <c:strCache>
                <c:ptCount val="1"/>
                <c:pt idx="0">
                  <c:v>No  </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Hoja5!$D$2:$E$2</c:f>
              <c:strCache>
                <c:ptCount val="2"/>
                <c:pt idx="0">
                  <c:v>Público</c:v>
                </c:pt>
                <c:pt idx="1">
                  <c:v>Privado</c:v>
                </c:pt>
              </c:strCache>
            </c:strRef>
          </c:cat>
          <c:val>
            <c:numRef>
              <c:f>Hoja5!$D$3:$E$3</c:f>
              <c:numCache>
                <c:formatCode>General</c:formatCode>
                <c:ptCount val="2"/>
                <c:pt idx="0">
                  <c:v>485.88</c:v>
                </c:pt>
                <c:pt idx="1">
                  <c:v>491.37</c:v>
                </c:pt>
              </c:numCache>
            </c:numRef>
          </c:val>
          <c:smooth val="0"/>
        </c:ser>
        <c:ser>
          <c:idx val="1"/>
          <c:order val="1"/>
          <c:tx>
            <c:strRef>
              <c:f>Hoja5!$C$4</c:f>
              <c:strCache>
                <c:ptCount val="1"/>
                <c:pt idx="0">
                  <c:v>Yes, for one year or less </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Hoja5!$D$2:$E$2</c:f>
              <c:strCache>
                <c:ptCount val="2"/>
                <c:pt idx="0">
                  <c:v>Público</c:v>
                </c:pt>
                <c:pt idx="1">
                  <c:v>Privado</c:v>
                </c:pt>
              </c:strCache>
            </c:strRef>
          </c:cat>
          <c:val>
            <c:numRef>
              <c:f>Hoja5!$D$4:$E$4</c:f>
              <c:numCache>
                <c:formatCode>General</c:formatCode>
                <c:ptCount val="2"/>
                <c:pt idx="0">
                  <c:v>484.96999999999969</c:v>
                </c:pt>
                <c:pt idx="1">
                  <c:v>496.34000000000032</c:v>
                </c:pt>
              </c:numCache>
            </c:numRef>
          </c:val>
          <c:smooth val="0"/>
        </c:ser>
        <c:ser>
          <c:idx val="2"/>
          <c:order val="2"/>
          <c:tx>
            <c:strRef>
              <c:f>Hoja5!$C$5</c:f>
              <c:strCache>
                <c:ptCount val="1"/>
                <c:pt idx="0">
                  <c:v>Yes, for more than one year</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Hoja5!$D$2:$E$2</c:f>
              <c:strCache>
                <c:ptCount val="2"/>
                <c:pt idx="0">
                  <c:v>Público</c:v>
                </c:pt>
                <c:pt idx="1">
                  <c:v>Privado</c:v>
                </c:pt>
              </c:strCache>
            </c:strRef>
          </c:cat>
          <c:val>
            <c:numRef>
              <c:f>Hoja5!$D$5:$E$5</c:f>
              <c:numCache>
                <c:formatCode>General</c:formatCode>
                <c:ptCount val="2"/>
                <c:pt idx="0">
                  <c:v>515.39</c:v>
                </c:pt>
                <c:pt idx="1">
                  <c:v>544.98</c:v>
                </c:pt>
              </c:numCache>
            </c:numRef>
          </c:val>
          <c:smooth val="0"/>
        </c:ser>
        <c:dLbls>
          <c:showLegendKey val="0"/>
          <c:showVal val="0"/>
          <c:showCatName val="0"/>
          <c:showSerName val="0"/>
          <c:showPercent val="0"/>
          <c:showBubbleSize val="0"/>
        </c:dLbls>
        <c:marker val="1"/>
        <c:smooth val="0"/>
        <c:axId val="143585280"/>
        <c:axId val="143586816"/>
      </c:lineChart>
      <c:catAx>
        <c:axId val="143585280"/>
        <c:scaling>
          <c:orientation val="minMax"/>
        </c:scaling>
        <c:delete val="0"/>
        <c:axPos val="b"/>
        <c:numFmt formatCode="General" sourceLinked="0"/>
        <c:majorTickMark val="none"/>
        <c:minorTickMark val="none"/>
        <c:tickLblPos val="nextTo"/>
        <c:crossAx val="143586816"/>
        <c:crosses val="autoZero"/>
        <c:auto val="1"/>
        <c:lblAlgn val="ctr"/>
        <c:lblOffset val="100"/>
        <c:noMultiLvlLbl val="0"/>
      </c:catAx>
      <c:valAx>
        <c:axId val="143586816"/>
        <c:scaling>
          <c:orientation val="minMax"/>
        </c:scaling>
        <c:delete val="0"/>
        <c:axPos val="l"/>
        <c:numFmt formatCode="General" sourceLinked="1"/>
        <c:majorTickMark val="none"/>
        <c:minorTickMark val="none"/>
        <c:tickLblPos val="nextTo"/>
        <c:spPr>
          <a:ln w="9525">
            <a:noFill/>
          </a:ln>
        </c:spPr>
        <c:crossAx val="143585280"/>
        <c:crosses val="autoZero"/>
        <c:crossBetween val="between"/>
      </c:valAx>
      <c:spPr>
        <a:noFill/>
        <a:ln w="25400">
          <a:noFill/>
        </a:ln>
      </c:spPr>
    </c:plotArea>
    <c:legend>
      <c:legendPos val="r"/>
      <c:overlay val="0"/>
    </c:legend>
    <c:plotVisOnly val="1"/>
    <c:dispBlanksAs val="gap"/>
    <c:showDLblsOverMax val="0"/>
  </c:chart>
  <c:spPr>
    <a:solidFill>
      <a:prstClr val="white"/>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93647090743569E-2"/>
          <c:y val="1.509275083699315E-2"/>
          <c:w val="0.90200635290925646"/>
          <c:h val="0.7526953983682364"/>
        </c:manualLayout>
      </c:layout>
      <c:barChart>
        <c:barDir val="col"/>
        <c:grouping val="clustered"/>
        <c:varyColors val="0"/>
        <c:ser>
          <c:idx val="0"/>
          <c:order val="0"/>
          <c:tx>
            <c:strRef>
              <c:f>Hoja5!$D$5</c:f>
              <c:strCache>
                <c:ptCount val="1"/>
                <c:pt idx="0">
                  <c:v>ACTIVACIÓN_COGNITIVA</c:v>
                </c:pt>
              </c:strCache>
            </c:strRef>
          </c:tx>
          <c:spPr>
            <a:pattFill prst="plaid">
              <a:fgClr>
                <a:schemeClr val="accent4">
                  <a:lumMod val="60000"/>
                  <a:lumOff val="40000"/>
                </a:schemeClr>
              </a:fgClr>
              <a:bgClr>
                <a:schemeClr val="bg1"/>
              </a:bgClr>
            </a:pattFill>
            <a:ln>
              <a:solidFill>
                <a:srgbClr val="7030A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Hoja5!$E$3:$H$4</c:f>
              <c:multiLvlStrCache>
                <c:ptCount val="4"/>
                <c:lvl>
                  <c:pt idx="0">
                    <c:v>HOMBRE</c:v>
                  </c:pt>
                  <c:pt idx="1">
                    <c:v>MUJER</c:v>
                  </c:pt>
                  <c:pt idx="2">
                    <c:v>HOMBRE</c:v>
                  </c:pt>
                  <c:pt idx="3">
                    <c:v>MUJER</c:v>
                  </c:pt>
                </c:lvl>
                <c:lvl>
                  <c:pt idx="0">
                    <c:v>SI_PREESCOLAR</c:v>
                  </c:pt>
                  <c:pt idx="2">
                    <c:v>NO_PREESCOLAR</c:v>
                  </c:pt>
                </c:lvl>
              </c:multiLvlStrCache>
            </c:multiLvlStrRef>
          </c:cat>
          <c:val>
            <c:numRef>
              <c:f>Hoja5!$E$5:$H$5</c:f>
              <c:numCache>
                <c:formatCode>0.00</c:formatCode>
                <c:ptCount val="4"/>
                <c:pt idx="0">
                  <c:v>15.962780451094106</c:v>
                </c:pt>
                <c:pt idx="1">
                  <c:v>17.784742096302448</c:v>
                </c:pt>
                <c:pt idx="2">
                  <c:v>33.225580263828022</c:v>
                </c:pt>
                <c:pt idx="3">
                  <c:v>36.16984423707563</c:v>
                </c:pt>
              </c:numCache>
            </c:numRef>
          </c:val>
        </c:ser>
        <c:ser>
          <c:idx val="1"/>
          <c:order val="1"/>
          <c:tx>
            <c:strRef>
              <c:f>Hoja5!$D$6</c:f>
              <c:strCache>
                <c:ptCount val="1"/>
                <c:pt idx="0">
                  <c:v>ESTRATEGIAS_DE_APRENDIZAJE</c:v>
                </c:pt>
              </c:strCache>
            </c:strRef>
          </c:tx>
          <c:spPr>
            <a:pattFill prst="wdDnDiag">
              <a:fgClr>
                <a:schemeClr val="accent4">
                  <a:lumMod val="40000"/>
                  <a:lumOff val="60000"/>
                </a:schemeClr>
              </a:fgClr>
              <a:bgClr>
                <a:schemeClr val="bg1"/>
              </a:bgClr>
            </a:pattFill>
            <a:ln>
              <a:solidFill>
                <a:srgbClr val="7030A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Hoja5!$E$3:$H$4</c:f>
              <c:multiLvlStrCache>
                <c:ptCount val="4"/>
                <c:lvl>
                  <c:pt idx="0">
                    <c:v>HOMBRE</c:v>
                  </c:pt>
                  <c:pt idx="1">
                    <c:v>MUJER</c:v>
                  </c:pt>
                  <c:pt idx="2">
                    <c:v>HOMBRE</c:v>
                  </c:pt>
                  <c:pt idx="3">
                    <c:v>MUJER</c:v>
                  </c:pt>
                </c:lvl>
                <c:lvl>
                  <c:pt idx="0">
                    <c:v>SI_PREESCOLAR</c:v>
                  </c:pt>
                  <c:pt idx="2">
                    <c:v>NO_PREESCOLAR</c:v>
                  </c:pt>
                </c:lvl>
              </c:multiLvlStrCache>
            </c:multiLvlStrRef>
          </c:cat>
          <c:val>
            <c:numRef>
              <c:f>Hoja5!$E$6:$H$6</c:f>
              <c:numCache>
                <c:formatCode>0.00</c:formatCode>
                <c:ptCount val="4"/>
                <c:pt idx="0">
                  <c:v>39.055021637167343</c:v>
                </c:pt>
                <c:pt idx="1">
                  <c:v>43.462638527407584</c:v>
                </c:pt>
                <c:pt idx="2">
                  <c:v>62.504086853892709</c:v>
                </c:pt>
                <c:pt idx="3">
                  <c:v>66.663395907330653</c:v>
                </c:pt>
              </c:numCache>
            </c:numRef>
          </c:val>
        </c:ser>
        <c:ser>
          <c:idx val="2"/>
          <c:order val="2"/>
          <c:tx>
            <c:strRef>
              <c:f>Hoja5!$D$7</c:f>
              <c:strCache>
                <c:ptCount val="1"/>
                <c:pt idx="0">
                  <c:v>SIMPLE</c:v>
                </c:pt>
              </c:strCache>
            </c:strRef>
          </c:tx>
          <c:spPr>
            <a:pattFill prst="dashDnDiag">
              <a:fgClr>
                <a:srgbClr val="7030A0"/>
              </a:fgClr>
              <a:bgClr>
                <a:schemeClr val="bg1"/>
              </a:bgClr>
            </a:pattFill>
            <a:ln>
              <a:solidFill>
                <a:srgbClr val="7030A0"/>
              </a:solidFill>
            </a:ln>
          </c:spPr>
          <c:invertIfNegative val="0"/>
          <c:dLbls>
            <c:spPr>
              <a:noFill/>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Hoja5!$E$3:$H$4</c:f>
              <c:multiLvlStrCache>
                <c:ptCount val="4"/>
                <c:lvl>
                  <c:pt idx="0">
                    <c:v>HOMBRE</c:v>
                  </c:pt>
                  <c:pt idx="1">
                    <c:v>MUJER</c:v>
                  </c:pt>
                  <c:pt idx="2">
                    <c:v>HOMBRE</c:v>
                  </c:pt>
                  <c:pt idx="3">
                    <c:v>MUJER</c:v>
                  </c:pt>
                </c:lvl>
                <c:lvl>
                  <c:pt idx="0">
                    <c:v>SI_PREESCOLAR</c:v>
                  </c:pt>
                  <c:pt idx="2">
                    <c:v>NO_PREESCOLAR</c:v>
                  </c:pt>
                </c:lvl>
              </c:multiLvlStrCache>
            </c:multiLvlStrRef>
          </c:cat>
          <c:val>
            <c:numRef>
              <c:f>Hoja5!$E$7:$H$7</c:f>
              <c:numCache>
                <c:formatCode>0.00</c:formatCode>
                <c:ptCount val="4"/>
                <c:pt idx="0">
                  <c:v>16.644982301397658</c:v>
                </c:pt>
                <c:pt idx="1">
                  <c:v>18.377168033302951</c:v>
                </c:pt>
                <c:pt idx="2">
                  <c:v>34.411715879218463</c:v>
                </c:pt>
                <c:pt idx="3">
                  <c:v>37.16838117046337</c:v>
                </c:pt>
              </c:numCache>
            </c:numRef>
          </c:val>
        </c:ser>
        <c:dLbls>
          <c:showLegendKey val="0"/>
          <c:showVal val="0"/>
          <c:showCatName val="0"/>
          <c:showSerName val="0"/>
          <c:showPercent val="0"/>
          <c:showBubbleSize val="0"/>
        </c:dLbls>
        <c:gapWidth val="150"/>
        <c:axId val="142732672"/>
        <c:axId val="142734848"/>
      </c:barChart>
      <c:catAx>
        <c:axId val="142732672"/>
        <c:scaling>
          <c:orientation val="minMax"/>
        </c:scaling>
        <c:delete val="0"/>
        <c:axPos val="b"/>
        <c:title>
          <c:tx>
            <c:rich>
              <a:bodyPr/>
              <a:lstStyle/>
              <a:p>
                <a:pPr>
                  <a:defRPr/>
                </a:pPr>
                <a:r>
                  <a:rPr lang="es-ES"/>
                  <a:t>Sexo/Asistencia a EI</a:t>
                </a:r>
              </a:p>
            </c:rich>
          </c:tx>
          <c:overlay val="0"/>
        </c:title>
        <c:numFmt formatCode="General" sourceLinked="0"/>
        <c:majorTickMark val="out"/>
        <c:minorTickMark val="none"/>
        <c:tickLblPos val="nextTo"/>
        <c:crossAx val="142734848"/>
        <c:crosses val="autoZero"/>
        <c:auto val="1"/>
        <c:lblAlgn val="ctr"/>
        <c:lblOffset val="100"/>
        <c:noMultiLvlLbl val="0"/>
      </c:catAx>
      <c:valAx>
        <c:axId val="142734848"/>
        <c:scaling>
          <c:orientation val="minMax"/>
        </c:scaling>
        <c:delete val="0"/>
        <c:axPos val="l"/>
        <c:title>
          <c:tx>
            <c:rich>
              <a:bodyPr rot="-5400000" vert="horz"/>
              <a:lstStyle/>
              <a:p>
                <a:pPr>
                  <a:defRPr/>
                </a:pPr>
                <a:r>
                  <a:rPr lang="es-ES"/>
                  <a:t>Riesgo de tener bajo rendimiento</a:t>
                </a:r>
              </a:p>
            </c:rich>
          </c:tx>
          <c:overlay val="0"/>
        </c:title>
        <c:numFmt formatCode="0.00" sourceLinked="1"/>
        <c:majorTickMark val="out"/>
        <c:minorTickMark val="none"/>
        <c:tickLblPos val="nextTo"/>
        <c:crossAx val="142732672"/>
        <c:crosses val="autoZero"/>
        <c:crossBetween val="between"/>
      </c:valAx>
    </c:plotArea>
    <c:legend>
      <c:legendPos val="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796BF2-2F5A-470C-A0FA-E981F35DA098}" type="doc">
      <dgm:prSet loTypeId="urn:microsoft.com/office/officeart/2005/8/layout/chevron2" loCatId="list" qsTypeId="urn:microsoft.com/office/officeart/2005/8/quickstyle/3d1" qsCatId="3D" csTypeId="urn:microsoft.com/office/officeart/2005/8/colors/accent4_2" csCatId="accent4" phldr="1"/>
      <dgm:spPr/>
      <dgm:t>
        <a:bodyPr/>
        <a:lstStyle/>
        <a:p>
          <a:endParaRPr lang="es-ES"/>
        </a:p>
      </dgm:t>
    </dgm:pt>
    <dgm:pt modelId="{924ED7DC-0F63-4C68-AD3D-426CCBB95BE2}">
      <dgm:prSet phldrT="[Texto]" custT="1"/>
      <dgm:spPr/>
      <dgm:t>
        <a:bodyPr/>
        <a:lstStyle/>
        <a:p>
          <a:r>
            <a:rPr lang="es-ES" sz="1800" b="1" dirty="0" smtClean="0"/>
            <a:t>0</a:t>
          </a:r>
          <a:endParaRPr lang="es-ES" sz="1800" b="1" dirty="0"/>
        </a:p>
      </dgm:t>
    </dgm:pt>
    <dgm:pt modelId="{9D681F80-A661-4F78-91EB-2E822FE5F686}" type="parTrans" cxnId="{17273DD0-07B4-4FFA-A13B-31B24FD1C044}">
      <dgm:prSet/>
      <dgm:spPr/>
      <dgm:t>
        <a:bodyPr/>
        <a:lstStyle/>
        <a:p>
          <a:endParaRPr lang="es-ES" sz="1800" b="1"/>
        </a:p>
      </dgm:t>
    </dgm:pt>
    <dgm:pt modelId="{D2E8A0E1-0AC9-4731-92E7-BDDB46A2A45D}" type="sibTrans" cxnId="{17273DD0-07B4-4FFA-A13B-31B24FD1C044}">
      <dgm:prSet/>
      <dgm:spPr/>
      <dgm:t>
        <a:bodyPr/>
        <a:lstStyle/>
        <a:p>
          <a:endParaRPr lang="es-ES" sz="1800" b="1"/>
        </a:p>
      </dgm:t>
    </dgm:pt>
    <dgm:pt modelId="{7CFBACF9-4F74-4DE0-A89E-565498028A82}">
      <dgm:prSet phldrT="[Texto]" custT="1"/>
      <dgm:spPr/>
      <dgm:t>
        <a:bodyPr/>
        <a:lstStyle/>
        <a:p>
          <a:r>
            <a:rPr lang="es-ES" sz="1800" b="1" dirty="0" smtClean="0"/>
            <a:t>Justificación</a:t>
          </a:r>
          <a:endParaRPr lang="es-ES" sz="1800" b="1" dirty="0"/>
        </a:p>
      </dgm:t>
    </dgm:pt>
    <dgm:pt modelId="{D6E05282-C263-4CBA-88A5-D062CEA51818}" type="parTrans" cxnId="{57BF4A97-C048-4458-A536-2ACECD9CF4D9}">
      <dgm:prSet/>
      <dgm:spPr/>
      <dgm:t>
        <a:bodyPr/>
        <a:lstStyle/>
        <a:p>
          <a:endParaRPr lang="es-ES" sz="1800" b="1"/>
        </a:p>
      </dgm:t>
    </dgm:pt>
    <dgm:pt modelId="{4CBA3C96-5E82-4499-AD71-B0A726CA7005}" type="sibTrans" cxnId="{57BF4A97-C048-4458-A536-2ACECD9CF4D9}">
      <dgm:prSet/>
      <dgm:spPr/>
      <dgm:t>
        <a:bodyPr/>
        <a:lstStyle/>
        <a:p>
          <a:endParaRPr lang="es-ES" sz="1800" b="1"/>
        </a:p>
      </dgm:t>
    </dgm:pt>
    <dgm:pt modelId="{09F4B72E-5834-492E-A664-1FDCDDD4355F}">
      <dgm:prSet phldrT="[Texto]" custT="1"/>
      <dgm:spPr/>
      <dgm:t>
        <a:bodyPr/>
        <a:lstStyle/>
        <a:p>
          <a:r>
            <a:rPr lang="es-ES" sz="1800" b="1" dirty="0" smtClean="0"/>
            <a:t>1</a:t>
          </a:r>
          <a:endParaRPr lang="es-ES" sz="1800" b="1" dirty="0"/>
        </a:p>
      </dgm:t>
    </dgm:pt>
    <dgm:pt modelId="{62EACCA3-9968-4A5A-92F7-DE5262BCA903}" type="parTrans" cxnId="{BB91F808-F63E-4C95-92EA-2D94E720AF03}">
      <dgm:prSet/>
      <dgm:spPr/>
      <dgm:t>
        <a:bodyPr/>
        <a:lstStyle/>
        <a:p>
          <a:endParaRPr lang="es-ES" sz="1800" b="1"/>
        </a:p>
      </dgm:t>
    </dgm:pt>
    <dgm:pt modelId="{D0BA3312-8590-4F32-9DCA-2FD8288309B9}" type="sibTrans" cxnId="{BB91F808-F63E-4C95-92EA-2D94E720AF03}">
      <dgm:prSet/>
      <dgm:spPr/>
      <dgm:t>
        <a:bodyPr/>
        <a:lstStyle/>
        <a:p>
          <a:endParaRPr lang="es-ES" sz="1800" b="1"/>
        </a:p>
      </dgm:t>
    </dgm:pt>
    <dgm:pt modelId="{AAB99FFD-762A-42D1-8659-A6D71EF86477}">
      <dgm:prSet phldrT="[Texto]" custT="1"/>
      <dgm:spPr/>
      <dgm:t>
        <a:bodyPr/>
        <a:lstStyle/>
        <a:p>
          <a:r>
            <a:rPr lang="es-ES" sz="1800" b="1" dirty="0" smtClean="0"/>
            <a:t>Introducción: Matemáticas, Educación Infantil y Matemáticas y asistencia a Educación Infantil</a:t>
          </a:r>
          <a:endParaRPr lang="es-ES" sz="1800" b="1" dirty="0"/>
        </a:p>
      </dgm:t>
    </dgm:pt>
    <dgm:pt modelId="{3CAE8750-5743-4797-A082-7317102801AA}" type="parTrans" cxnId="{6463A91B-9C65-40D3-8D5C-52D698BBE74C}">
      <dgm:prSet/>
      <dgm:spPr/>
      <dgm:t>
        <a:bodyPr/>
        <a:lstStyle/>
        <a:p>
          <a:endParaRPr lang="es-ES" sz="1800" b="1"/>
        </a:p>
      </dgm:t>
    </dgm:pt>
    <dgm:pt modelId="{0705BBAF-0557-447D-AD84-1A77E813E0F4}" type="sibTrans" cxnId="{6463A91B-9C65-40D3-8D5C-52D698BBE74C}">
      <dgm:prSet/>
      <dgm:spPr/>
      <dgm:t>
        <a:bodyPr/>
        <a:lstStyle/>
        <a:p>
          <a:endParaRPr lang="es-ES" sz="1800" b="1"/>
        </a:p>
      </dgm:t>
    </dgm:pt>
    <dgm:pt modelId="{D502CB77-108F-4C41-8E92-5F31277A9FB6}">
      <dgm:prSet custT="1"/>
      <dgm:spPr/>
      <dgm:t>
        <a:bodyPr/>
        <a:lstStyle/>
        <a:p>
          <a:r>
            <a:rPr lang="es-ES" sz="1800" b="1" dirty="0" smtClean="0"/>
            <a:t>5</a:t>
          </a:r>
          <a:endParaRPr lang="es-ES" sz="1800" b="1" dirty="0"/>
        </a:p>
      </dgm:t>
    </dgm:pt>
    <dgm:pt modelId="{69AB3B86-FF89-4C42-8F5E-7888A57275EF}" type="parTrans" cxnId="{D2743BEA-D3CD-48D3-A71A-431DB30AD0B5}">
      <dgm:prSet/>
      <dgm:spPr/>
      <dgm:t>
        <a:bodyPr/>
        <a:lstStyle/>
        <a:p>
          <a:endParaRPr lang="es-ES" sz="1800" b="1"/>
        </a:p>
      </dgm:t>
    </dgm:pt>
    <dgm:pt modelId="{01EDC2BE-1900-4432-8C0D-664478E5E8B7}" type="sibTrans" cxnId="{D2743BEA-D3CD-48D3-A71A-431DB30AD0B5}">
      <dgm:prSet/>
      <dgm:spPr/>
      <dgm:t>
        <a:bodyPr/>
        <a:lstStyle/>
        <a:p>
          <a:endParaRPr lang="es-ES" sz="1800" b="1"/>
        </a:p>
      </dgm:t>
    </dgm:pt>
    <dgm:pt modelId="{C069A285-8170-4347-8CD7-5E911F652B41}">
      <dgm:prSet custT="1"/>
      <dgm:spPr/>
      <dgm:t>
        <a:bodyPr/>
        <a:lstStyle/>
        <a:p>
          <a:r>
            <a:rPr lang="es-ES" sz="1800" b="1" dirty="0" smtClean="0"/>
            <a:t>2</a:t>
          </a:r>
          <a:endParaRPr lang="es-ES" sz="1800" b="1" dirty="0"/>
        </a:p>
      </dgm:t>
    </dgm:pt>
    <dgm:pt modelId="{A0740C04-83AD-4E6C-A7B2-D7D5A1FDB78F}" type="parTrans" cxnId="{655F42E7-4EA4-499B-8197-A75D5E145F86}">
      <dgm:prSet/>
      <dgm:spPr/>
      <dgm:t>
        <a:bodyPr/>
        <a:lstStyle/>
        <a:p>
          <a:endParaRPr lang="es-ES" sz="1800" b="1"/>
        </a:p>
      </dgm:t>
    </dgm:pt>
    <dgm:pt modelId="{DD126DE3-565C-4B3E-B699-6BD49856C56C}" type="sibTrans" cxnId="{655F42E7-4EA4-499B-8197-A75D5E145F86}">
      <dgm:prSet/>
      <dgm:spPr/>
      <dgm:t>
        <a:bodyPr/>
        <a:lstStyle/>
        <a:p>
          <a:endParaRPr lang="es-ES" sz="1800" b="1"/>
        </a:p>
      </dgm:t>
    </dgm:pt>
    <dgm:pt modelId="{68699727-8001-4923-BE12-A02689C5082E}">
      <dgm:prSet custT="1"/>
      <dgm:spPr/>
      <dgm:t>
        <a:bodyPr/>
        <a:lstStyle/>
        <a:p>
          <a:r>
            <a:rPr lang="es-ES" sz="1800" b="1" dirty="0" smtClean="0"/>
            <a:t>Objetivos</a:t>
          </a:r>
          <a:endParaRPr lang="es-ES" sz="1800" b="1" dirty="0"/>
        </a:p>
      </dgm:t>
    </dgm:pt>
    <dgm:pt modelId="{675A9E18-D64F-43EA-B67D-95F30969763C}" type="parTrans" cxnId="{589302EE-7E59-44FD-9950-3CC2F1F8B784}">
      <dgm:prSet/>
      <dgm:spPr/>
      <dgm:t>
        <a:bodyPr/>
        <a:lstStyle/>
        <a:p>
          <a:endParaRPr lang="es-ES" sz="1800" b="1"/>
        </a:p>
      </dgm:t>
    </dgm:pt>
    <dgm:pt modelId="{944F35F3-CAD1-4DCB-8705-EC1E254B1D13}" type="sibTrans" cxnId="{589302EE-7E59-44FD-9950-3CC2F1F8B784}">
      <dgm:prSet/>
      <dgm:spPr/>
      <dgm:t>
        <a:bodyPr/>
        <a:lstStyle/>
        <a:p>
          <a:endParaRPr lang="es-ES" sz="1800" b="1"/>
        </a:p>
      </dgm:t>
    </dgm:pt>
    <dgm:pt modelId="{21054D16-9FF3-43CE-88E4-10C3E7CD2ED0}">
      <dgm:prSet custT="1"/>
      <dgm:spPr/>
      <dgm:t>
        <a:bodyPr/>
        <a:lstStyle/>
        <a:p>
          <a:r>
            <a:rPr lang="es-ES" sz="1800" b="1" dirty="0" smtClean="0"/>
            <a:t>3</a:t>
          </a:r>
          <a:endParaRPr lang="es-ES" sz="1800" b="1" dirty="0"/>
        </a:p>
      </dgm:t>
    </dgm:pt>
    <dgm:pt modelId="{398DA5E4-1E86-4E27-B49A-718F15C17429}" type="parTrans" cxnId="{3E2B72E9-5D3A-4CDF-A550-88328F682DAF}">
      <dgm:prSet/>
      <dgm:spPr/>
      <dgm:t>
        <a:bodyPr/>
        <a:lstStyle/>
        <a:p>
          <a:endParaRPr lang="es-ES" sz="1800" b="1"/>
        </a:p>
      </dgm:t>
    </dgm:pt>
    <dgm:pt modelId="{975E5617-F999-48D7-9A6E-7DE02951DCBC}" type="sibTrans" cxnId="{3E2B72E9-5D3A-4CDF-A550-88328F682DAF}">
      <dgm:prSet/>
      <dgm:spPr/>
      <dgm:t>
        <a:bodyPr/>
        <a:lstStyle/>
        <a:p>
          <a:endParaRPr lang="es-ES" sz="1800" b="1"/>
        </a:p>
      </dgm:t>
    </dgm:pt>
    <dgm:pt modelId="{9EB38128-4478-405C-8E54-9D21CAF83D2C}">
      <dgm:prSet custT="1"/>
      <dgm:spPr/>
      <dgm:t>
        <a:bodyPr/>
        <a:lstStyle/>
        <a:p>
          <a:r>
            <a:rPr lang="es-ES" sz="1800" b="1" dirty="0" smtClean="0"/>
            <a:t>Hipótesis y variables de investigación</a:t>
          </a:r>
          <a:endParaRPr lang="es-ES" sz="1800" b="1" dirty="0"/>
        </a:p>
      </dgm:t>
    </dgm:pt>
    <dgm:pt modelId="{D2AF4BEA-A675-4721-A5B1-44D35AEBBE96}" type="parTrans" cxnId="{E0186C59-A105-4377-87E2-F5CDCF06DDDC}">
      <dgm:prSet/>
      <dgm:spPr/>
      <dgm:t>
        <a:bodyPr/>
        <a:lstStyle/>
        <a:p>
          <a:endParaRPr lang="es-ES" sz="1800" b="1"/>
        </a:p>
      </dgm:t>
    </dgm:pt>
    <dgm:pt modelId="{3F1BF2FB-6FF1-4E3B-B9D0-1130E0C2C40C}" type="sibTrans" cxnId="{E0186C59-A105-4377-87E2-F5CDCF06DDDC}">
      <dgm:prSet/>
      <dgm:spPr/>
      <dgm:t>
        <a:bodyPr/>
        <a:lstStyle/>
        <a:p>
          <a:endParaRPr lang="es-ES" sz="1800" b="1"/>
        </a:p>
      </dgm:t>
    </dgm:pt>
    <dgm:pt modelId="{A63DF120-F915-47FA-9A3A-5257DBFA12B9}">
      <dgm:prSet custT="1"/>
      <dgm:spPr/>
      <dgm:t>
        <a:bodyPr/>
        <a:lstStyle/>
        <a:p>
          <a:r>
            <a:rPr lang="es-ES" sz="1800" b="1" dirty="0" smtClean="0"/>
            <a:t>4</a:t>
          </a:r>
          <a:endParaRPr lang="es-ES" sz="1800" b="1" dirty="0"/>
        </a:p>
      </dgm:t>
    </dgm:pt>
    <dgm:pt modelId="{D3CE3621-39D7-4A6F-B795-34E210898ED3}" type="parTrans" cxnId="{696E6CC2-9FFB-4D3B-B047-AA710B199F9D}">
      <dgm:prSet/>
      <dgm:spPr/>
      <dgm:t>
        <a:bodyPr/>
        <a:lstStyle/>
        <a:p>
          <a:endParaRPr lang="es-ES" sz="1800" b="1"/>
        </a:p>
      </dgm:t>
    </dgm:pt>
    <dgm:pt modelId="{747CDFDC-1C86-42D2-8AEB-0BFB64AA079D}" type="sibTrans" cxnId="{696E6CC2-9FFB-4D3B-B047-AA710B199F9D}">
      <dgm:prSet/>
      <dgm:spPr/>
      <dgm:t>
        <a:bodyPr/>
        <a:lstStyle/>
        <a:p>
          <a:endParaRPr lang="es-ES" sz="1800" b="1"/>
        </a:p>
      </dgm:t>
    </dgm:pt>
    <dgm:pt modelId="{077110D7-CC23-4E5C-90D5-74D7D673E872}">
      <dgm:prSet custT="1"/>
      <dgm:spPr/>
      <dgm:t>
        <a:bodyPr/>
        <a:lstStyle/>
        <a:p>
          <a:r>
            <a:rPr lang="es-ES" sz="1800" b="1" dirty="0" smtClean="0"/>
            <a:t>Metodología</a:t>
          </a:r>
          <a:endParaRPr lang="es-ES" sz="1800" b="1" dirty="0"/>
        </a:p>
      </dgm:t>
    </dgm:pt>
    <dgm:pt modelId="{97AD4338-523B-4D22-B950-A780EF6A838B}" type="parTrans" cxnId="{7E7F2B0C-0944-4805-9963-1DDF07EF9B2D}">
      <dgm:prSet/>
      <dgm:spPr/>
      <dgm:t>
        <a:bodyPr/>
        <a:lstStyle/>
        <a:p>
          <a:endParaRPr lang="es-ES" sz="1800" b="1"/>
        </a:p>
      </dgm:t>
    </dgm:pt>
    <dgm:pt modelId="{828A4508-302F-4870-AEA7-D0826B6C6DC7}" type="sibTrans" cxnId="{7E7F2B0C-0944-4805-9963-1DDF07EF9B2D}">
      <dgm:prSet/>
      <dgm:spPr/>
      <dgm:t>
        <a:bodyPr/>
        <a:lstStyle/>
        <a:p>
          <a:endParaRPr lang="es-ES" sz="1800" b="1"/>
        </a:p>
      </dgm:t>
    </dgm:pt>
    <dgm:pt modelId="{D8B1741E-1407-4CAD-8647-97A419FC27A3}">
      <dgm:prSet custT="1"/>
      <dgm:spPr/>
      <dgm:t>
        <a:bodyPr/>
        <a:lstStyle/>
        <a:p>
          <a:r>
            <a:rPr lang="es-ES" sz="1800" b="1" dirty="0" smtClean="0"/>
            <a:t>Análisis de datos</a:t>
          </a:r>
          <a:endParaRPr lang="es-ES" sz="1800" b="1" dirty="0"/>
        </a:p>
      </dgm:t>
    </dgm:pt>
    <dgm:pt modelId="{CEA9473E-5903-42ED-98DA-83200939170D}" type="parTrans" cxnId="{6AF336AB-8F00-442D-B932-2BA73D101426}">
      <dgm:prSet/>
      <dgm:spPr/>
      <dgm:t>
        <a:bodyPr/>
        <a:lstStyle/>
        <a:p>
          <a:endParaRPr lang="es-ES" sz="1800" b="1"/>
        </a:p>
      </dgm:t>
    </dgm:pt>
    <dgm:pt modelId="{1C3A514B-3072-4BD7-A800-2992B17440AC}" type="sibTrans" cxnId="{6AF336AB-8F00-442D-B932-2BA73D101426}">
      <dgm:prSet/>
      <dgm:spPr/>
      <dgm:t>
        <a:bodyPr/>
        <a:lstStyle/>
        <a:p>
          <a:endParaRPr lang="es-ES" sz="1800" b="1"/>
        </a:p>
      </dgm:t>
    </dgm:pt>
    <dgm:pt modelId="{BFD7B693-CF9B-458D-B593-F15D1E69F061}">
      <dgm:prSet custT="1"/>
      <dgm:spPr/>
      <dgm:t>
        <a:bodyPr/>
        <a:lstStyle/>
        <a:p>
          <a:r>
            <a:rPr lang="es-ES" sz="1800" b="1" dirty="0" smtClean="0"/>
            <a:t>6</a:t>
          </a:r>
          <a:endParaRPr lang="es-ES" sz="1800" b="1" dirty="0"/>
        </a:p>
      </dgm:t>
    </dgm:pt>
    <dgm:pt modelId="{8189E016-E147-4914-9CFE-5D59B2C990B5}" type="parTrans" cxnId="{71154E29-34C2-42BD-8209-C5DB988512A4}">
      <dgm:prSet/>
      <dgm:spPr/>
      <dgm:t>
        <a:bodyPr/>
        <a:lstStyle/>
        <a:p>
          <a:endParaRPr lang="es-ES" sz="1800" b="1"/>
        </a:p>
      </dgm:t>
    </dgm:pt>
    <dgm:pt modelId="{9844147F-B2DE-44EF-A463-90887F88096C}" type="sibTrans" cxnId="{71154E29-34C2-42BD-8209-C5DB988512A4}">
      <dgm:prSet/>
      <dgm:spPr/>
      <dgm:t>
        <a:bodyPr/>
        <a:lstStyle/>
        <a:p>
          <a:endParaRPr lang="es-ES" sz="1800" b="1"/>
        </a:p>
      </dgm:t>
    </dgm:pt>
    <dgm:pt modelId="{ABC02D0D-E8A9-412F-868E-8899FFB3879D}">
      <dgm:prSet custT="1"/>
      <dgm:spPr/>
      <dgm:t>
        <a:bodyPr/>
        <a:lstStyle/>
        <a:p>
          <a:r>
            <a:rPr lang="es-ES" sz="1800" b="1" dirty="0" smtClean="0"/>
            <a:t>Resultados </a:t>
          </a:r>
          <a:endParaRPr lang="es-ES" sz="1800" b="1" dirty="0"/>
        </a:p>
      </dgm:t>
    </dgm:pt>
    <dgm:pt modelId="{AE1204B9-7617-464E-A9D8-028AAA07A001}" type="parTrans" cxnId="{9C6683C5-C047-47B2-94CE-9C767F8F1A33}">
      <dgm:prSet/>
      <dgm:spPr/>
      <dgm:t>
        <a:bodyPr/>
        <a:lstStyle/>
        <a:p>
          <a:endParaRPr lang="es-ES" sz="1800" b="1"/>
        </a:p>
      </dgm:t>
    </dgm:pt>
    <dgm:pt modelId="{D9B87537-3AF5-41CD-B090-01A0340446D0}" type="sibTrans" cxnId="{9C6683C5-C047-47B2-94CE-9C767F8F1A33}">
      <dgm:prSet/>
      <dgm:spPr/>
      <dgm:t>
        <a:bodyPr/>
        <a:lstStyle/>
        <a:p>
          <a:endParaRPr lang="es-ES" sz="1800" b="1"/>
        </a:p>
      </dgm:t>
    </dgm:pt>
    <dgm:pt modelId="{30B06C6C-EAEC-415B-95F4-E37F7F410EBA}">
      <dgm:prSet custT="1"/>
      <dgm:spPr/>
      <dgm:t>
        <a:bodyPr/>
        <a:lstStyle/>
        <a:p>
          <a:r>
            <a:rPr lang="es-ES" sz="1800" b="1" dirty="0" smtClean="0"/>
            <a:t>7</a:t>
          </a:r>
          <a:endParaRPr lang="es-ES" sz="1800" b="1" dirty="0"/>
        </a:p>
      </dgm:t>
    </dgm:pt>
    <dgm:pt modelId="{32837B38-5BB9-4385-A90A-94264E4F9272}" type="parTrans" cxnId="{61F8B745-5C94-45F6-8B2C-D98847548D73}">
      <dgm:prSet/>
      <dgm:spPr/>
      <dgm:t>
        <a:bodyPr/>
        <a:lstStyle/>
        <a:p>
          <a:endParaRPr lang="es-ES" sz="1800" b="1"/>
        </a:p>
      </dgm:t>
    </dgm:pt>
    <dgm:pt modelId="{D544AF50-3279-461F-A38F-30EF1446171B}" type="sibTrans" cxnId="{61F8B745-5C94-45F6-8B2C-D98847548D73}">
      <dgm:prSet/>
      <dgm:spPr/>
      <dgm:t>
        <a:bodyPr/>
        <a:lstStyle/>
        <a:p>
          <a:endParaRPr lang="es-ES" sz="1800" b="1"/>
        </a:p>
      </dgm:t>
    </dgm:pt>
    <dgm:pt modelId="{046D6671-4804-40D0-91B8-1C4332175BA4}">
      <dgm:prSet custT="1"/>
      <dgm:spPr/>
      <dgm:t>
        <a:bodyPr/>
        <a:lstStyle/>
        <a:p>
          <a:r>
            <a:rPr lang="es-ES" sz="1800" b="1" dirty="0" smtClean="0"/>
            <a:t>Conclusiones y discusiones</a:t>
          </a:r>
          <a:endParaRPr lang="es-ES" sz="1800" b="1" dirty="0"/>
        </a:p>
      </dgm:t>
    </dgm:pt>
    <dgm:pt modelId="{5BAA051E-BC3B-4FEA-B4DF-DDF02C346037}" type="parTrans" cxnId="{2D048E98-F559-4BD3-BB54-04AE8B2AE534}">
      <dgm:prSet/>
      <dgm:spPr/>
      <dgm:t>
        <a:bodyPr/>
        <a:lstStyle/>
        <a:p>
          <a:endParaRPr lang="es-ES" sz="1800" b="1"/>
        </a:p>
      </dgm:t>
    </dgm:pt>
    <dgm:pt modelId="{758B5CA3-E5CF-460D-8D51-B6B79A6B0C23}" type="sibTrans" cxnId="{2D048E98-F559-4BD3-BB54-04AE8B2AE534}">
      <dgm:prSet/>
      <dgm:spPr/>
      <dgm:t>
        <a:bodyPr/>
        <a:lstStyle/>
        <a:p>
          <a:endParaRPr lang="es-ES" sz="1800" b="1"/>
        </a:p>
      </dgm:t>
    </dgm:pt>
    <dgm:pt modelId="{2AC43362-FC2F-456D-8589-5732391257D3}">
      <dgm:prSet custT="1"/>
      <dgm:spPr/>
      <dgm:t>
        <a:bodyPr/>
        <a:lstStyle/>
        <a:p>
          <a:r>
            <a:rPr lang="es-ES" sz="1800" b="1" dirty="0" smtClean="0"/>
            <a:t>8</a:t>
          </a:r>
          <a:endParaRPr lang="es-ES" sz="1800" b="1" dirty="0"/>
        </a:p>
      </dgm:t>
    </dgm:pt>
    <dgm:pt modelId="{5A9BDD0F-4D6A-4033-97F4-C0F3D334813D}" type="parTrans" cxnId="{B802CB4F-D323-48C1-BD09-796AD864193D}">
      <dgm:prSet/>
      <dgm:spPr/>
      <dgm:t>
        <a:bodyPr/>
        <a:lstStyle/>
        <a:p>
          <a:endParaRPr lang="es-ES" sz="1800" b="1"/>
        </a:p>
      </dgm:t>
    </dgm:pt>
    <dgm:pt modelId="{A87958E6-9856-4009-A837-AD073339C0AC}" type="sibTrans" cxnId="{B802CB4F-D323-48C1-BD09-796AD864193D}">
      <dgm:prSet/>
      <dgm:spPr/>
      <dgm:t>
        <a:bodyPr/>
        <a:lstStyle/>
        <a:p>
          <a:endParaRPr lang="es-ES" sz="1800" b="1"/>
        </a:p>
      </dgm:t>
    </dgm:pt>
    <dgm:pt modelId="{ED506CB2-3DB6-4C52-81FA-7BA865DE0716}">
      <dgm:prSet custT="1"/>
      <dgm:spPr/>
      <dgm:t>
        <a:bodyPr/>
        <a:lstStyle/>
        <a:p>
          <a:r>
            <a:rPr lang="es-ES" sz="1800" b="1" dirty="0" smtClean="0"/>
            <a:t>Referencias bibliográficas y bibliografía</a:t>
          </a:r>
          <a:endParaRPr lang="es-ES" sz="1800" b="1" dirty="0"/>
        </a:p>
      </dgm:t>
    </dgm:pt>
    <dgm:pt modelId="{A07EA7B7-61AB-48B2-A079-D6E5D6B1F8D9}" type="parTrans" cxnId="{27E1512D-32EF-4585-A1BE-86D981AFC001}">
      <dgm:prSet/>
      <dgm:spPr/>
      <dgm:t>
        <a:bodyPr/>
        <a:lstStyle/>
        <a:p>
          <a:endParaRPr lang="es-ES" sz="1800" b="1"/>
        </a:p>
      </dgm:t>
    </dgm:pt>
    <dgm:pt modelId="{7AD2F17A-13E5-4829-977C-5932B85CF88B}" type="sibTrans" cxnId="{27E1512D-32EF-4585-A1BE-86D981AFC001}">
      <dgm:prSet/>
      <dgm:spPr/>
      <dgm:t>
        <a:bodyPr/>
        <a:lstStyle/>
        <a:p>
          <a:endParaRPr lang="es-ES" sz="1800" b="1"/>
        </a:p>
      </dgm:t>
    </dgm:pt>
    <dgm:pt modelId="{BDBCA57E-C5F1-4797-9FCE-0D0DA7C76CC8}" type="pres">
      <dgm:prSet presAssocID="{CC796BF2-2F5A-470C-A0FA-E981F35DA098}" presName="linearFlow" presStyleCnt="0">
        <dgm:presLayoutVars>
          <dgm:dir/>
          <dgm:animLvl val="lvl"/>
          <dgm:resizeHandles val="exact"/>
        </dgm:presLayoutVars>
      </dgm:prSet>
      <dgm:spPr/>
      <dgm:t>
        <a:bodyPr/>
        <a:lstStyle/>
        <a:p>
          <a:endParaRPr lang="es-ES"/>
        </a:p>
      </dgm:t>
    </dgm:pt>
    <dgm:pt modelId="{66127608-CA6A-432D-869E-06B10D560D7C}" type="pres">
      <dgm:prSet presAssocID="{924ED7DC-0F63-4C68-AD3D-426CCBB95BE2}" presName="composite" presStyleCnt="0"/>
      <dgm:spPr/>
      <dgm:t>
        <a:bodyPr/>
        <a:lstStyle/>
        <a:p>
          <a:endParaRPr lang="es-ES"/>
        </a:p>
      </dgm:t>
    </dgm:pt>
    <dgm:pt modelId="{6BB5E9F7-ECA2-4510-AA15-8E7566C37716}" type="pres">
      <dgm:prSet presAssocID="{924ED7DC-0F63-4C68-AD3D-426CCBB95BE2}" presName="parentText" presStyleLbl="alignNode1" presStyleIdx="0" presStyleCnt="9">
        <dgm:presLayoutVars>
          <dgm:chMax val="1"/>
          <dgm:bulletEnabled val="1"/>
        </dgm:presLayoutVars>
      </dgm:prSet>
      <dgm:spPr/>
      <dgm:t>
        <a:bodyPr/>
        <a:lstStyle/>
        <a:p>
          <a:endParaRPr lang="es-ES"/>
        </a:p>
      </dgm:t>
    </dgm:pt>
    <dgm:pt modelId="{BA2FD5D7-92C4-4A72-8878-4E8CC25D4A82}" type="pres">
      <dgm:prSet presAssocID="{924ED7DC-0F63-4C68-AD3D-426CCBB95BE2}" presName="descendantText" presStyleLbl="alignAcc1" presStyleIdx="0" presStyleCnt="9">
        <dgm:presLayoutVars>
          <dgm:bulletEnabled val="1"/>
        </dgm:presLayoutVars>
      </dgm:prSet>
      <dgm:spPr/>
      <dgm:t>
        <a:bodyPr/>
        <a:lstStyle/>
        <a:p>
          <a:endParaRPr lang="es-ES"/>
        </a:p>
      </dgm:t>
    </dgm:pt>
    <dgm:pt modelId="{4C459F18-4B45-4651-BBD7-C058B263C2AE}" type="pres">
      <dgm:prSet presAssocID="{D2E8A0E1-0AC9-4731-92E7-BDDB46A2A45D}" presName="sp" presStyleCnt="0"/>
      <dgm:spPr/>
      <dgm:t>
        <a:bodyPr/>
        <a:lstStyle/>
        <a:p>
          <a:endParaRPr lang="es-ES"/>
        </a:p>
      </dgm:t>
    </dgm:pt>
    <dgm:pt modelId="{29EBC092-E712-4C5E-BA6F-D4822108957F}" type="pres">
      <dgm:prSet presAssocID="{09F4B72E-5834-492E-A664-1FDCDDD4355F}" presName="composite" presStyleCnt="0"/>
      <dgm:spPr/>
      <dgm:t>
        <a:bodyPr/>
        <a:lstStyle/>
        <a:p>
          <a:endParaRPr lang="es-ES"/>
        </a:p>
      </dgm:t>
    </dgm:pt>
    <dgm:pt modelId="{E38BAE8C-8C5D-423E-8646-29ABA3D311CC}" type="pres">
      <dgm:prSet presAssocID="{09F4B72E-5834-492E-A664-1FDCDDD4355F}" presName="parentText" presStyleLbl="alignNode1" presStyleIdx="1" presStyleCnt="9">
        <dgm:presLayoutVars>
          <dgm:chMax val="1"/>
          <dgm:bulletEnabled val="1"/>
        </dgm:presLayoutVars>
      </dgm:prSet>
      <dgm:spPr/>
      <dgm:t>
        <a:bodyPr/>
        <a:lstStyle/>
        <a:p>
          <a:endParaRPr lang="es-ES"/>
        </a:p>
      </dgm:t>
    </dgm:pt>
    <dgm:pt modelId="{18103BC6-EE62-4DED-9B99-D26F23AC47D8}" type="pres">
      <dgm:prSet presAssocID="{09F4B72E-5834-492E-A664-1FDCDDD4355F}" presName="descendantText" presStyleLbl="alignAcc1" presStyleIdx="1" presStyleCnt="9">
        <dgm:presLayoutVars>
          <dgm:bulletEnabled val="1"/>
        </dgm:presLayoutVars>
      </dgm:prSet>
      <dgm:spPr/>
      <dgm:t>
        <a:bodyPr/>
        <a:lstStyle/>
        <a:p>
          <a:endParaRPr lang="es-ES"/>
        </a:p>
      </dgm:t>
    </dgm:pt>
    <dgm:pt modelId="{49BC4419-6763-4F89-A06F-DC33D804EC30}" type="pres">
      <dgm:prSet presAssocID="{D0BA3312-8590-4F32-9DCA-2FD8288309B9}" presName="sp" presStyleCnt="0"/>
      <dgm:spPr/>
      <dgm:t>
        <a:bodyPr/>
        <a:lstStyle/>
        <a:p>
          <a:endParaRPr lang="es-ES"/>
        </a:p>
      </dgm:t>
    </dgm:pt>
    <dgm:pt modelId="{E4B765A5-B25C-4B53-B99A-EF32382B8BA4}" type="pres">
      <dgm:prSet presAssocID="{C069A285-8170-4347-8CD7-5E911F652B41}" presName="composite" presStyleCnt="0"/>
      <dgm:spPr/>
      <dgm:t>
        <a:bodyPr/>
        <a:lstStyle/>
        <a:p>
          <a:endParaRPr lang="es-ES"/>
        </a:p>
      </dgm:t>
    </dgm:pt>
    <dgm:pt modelId="{552A2776-F452-47F6-BC67-0FF3E2EAA47F}" type="pres">
      <dgm:prSet presAssocID="{C069A285-8170-4347-8CD7-5E911F652B41}" presName="parentText" presStyleLbl="alignNode1" presStyleIdx="2" presStyleCnt="9">
        <dgm:presLayoutVars>
          <dgm:chMax val="1"/>
          <dgm:bulletEnabled val="1"/>
        </dgm:presLayoutVars>
      </dgm:prSet>
      <dgm:spPr/>
      <dgm:t>
        <a:bodyPr/>
        <a:lstStyle/>
        <a:p>
          <a:endParaRPr lang="es-ES"/>
        </a:p>
      </dgm:t>
    </dgm:pt>
    <dgm:pt modelId="{581E4D4E-40F7-4D56-A998-2C39A46055A2}" type="pres">
      <dgm:prSet presAssocID="{C069A285-8170-4347-8CD7-5E911F652B41}" presName="descendantText" presStyleLbl="alignAcc1" presStyleIdx="2" presStyleCnt="9">
        <dgm:presLayoutVars>
          <dgm:bulletEnabled val="1"/>
        </dgm:presLayoutVars>
      </dgm:prSet>
      <dgm:spPr/>
      <dgm:t>
        <a:bodyPr/>
        <a:lstStyle/>
        <a:p>
          <a:endParaRPr lang="es-ES"/>
        </a:p>
      </dgm:t>
    </dgm:pt>
    <dgm:pt modelId="{714A749E-97C6-4DE2-A05C-84617F36AEC0}" type="pres">
      <dgm:prSet presAssocID="{DD126DE3-565C-4B3E-B699-6BD49856C56C}" presName="sp" presStyleCnt="0"/>
      <dgm:spPr/>
      <dgm:t>
        <a:bodyPr/>
        <a:lstStyle/>
        <a:p>
          <a:endParaRPr lang="es-ES"/>
        </a:p>
      </dgm:t>
    </dgm:pt>
    <dgm:pt modelId="{5AE755A7-7A56-4740-BDD9-77A5BA62F2D3}" type="pres">
      <dgm:prSet presAssocID="{21054D16-9FF3-43CE-88E4-10C3E7CD2ED0}" presName="composite" presStyleCnt="0"/>
      <dgm:spPr/>
      <dgm:t>
        <a:bodyPr/>
        <a:lstStyle/>
        <a:p>
          <a:endParaRPr lang="es-ES"/>
        </a:p>
      </dgm:t>
    </dgm:pt>
    <dgm:pt modelId="{E2B02ED0-2393-467D-9381-A4559AB4BFC7}" type="pres">
      <dgm:prSet presAssocID="{21054D16-9FF3-43CE-88E4-10C3E7CD2ED0}" presName="parentText" presStyleLbl="alignNode1" presStyleIdx="3" presStyleCnt="9">
        <dgm:presLayoutVars>
          <dgm:chMax val="1"/>
          <dgm:bulletEnabled val="1"/>
        </dgm:presLayoutVars>
      </dgm:prSet>
      <dgm:spPr/>
      <dgm:t>
        <a:bodyPr/>
        <a:lstStyle/>
        <a:p>
          <a:endParaRPr lang="es-ES"/>
        </a:p>
      </dgm:t>
    </dgm:pt>
    <dgm:pt modelId="{6487B792-9F87-4BF9-8A46-A181D7A72C45}" type="pres">
      <dgm:prSet presAssocID="{21054D16-9FF3-43CE-88E4-10C3E7CD2ED0}" presName="descendantText" presStyleLbl="alignAcc1" presStyleIdx="3" presStyleCnt="9">
        <dgm:presLayoutVars>
          <dgm:bulletEnabled val="1"/>
        </dgm:presLayoutVars>
      </dgm:prSet>
      <dgm:spPr/>
      <dgm:t>
        <a:bodyPr/>
        <a:lstStyle/>
        <a:p>
          <a:endParaRPr lang="es-ES"/>
        </a:p>
      </dgm:t>
    </dgm:pt>
    <dgm:pt modelId="{628845D9-91F1-4B1A-B943-1938C6FAFEE2}" type="pres">
      <dgm:prSet presAssocID="{975E5617-F999-48D7-9A6E-7DE02951DCBC}" presName="sp" presStyleCnt="0"/>
      <dgm:spPr/>
      <dgm:t>
        <a:bodyPr/>
        <a:lstStyle/>
        <a:p>
          <a:endParaRPr lang="es-ES"/>
        </a:p>
      </dgm:t>
    </dgm:pt>
    <dgm:pt modelId="{A97AFB2C-04F7-4C74-890B-1A4ACAB25B7C}" type="pres">
      <dgm:prSet presAssocID="{A63DF120-F915-47FA-9A3A-5257DBFA12B9}" presName="composite" presStyleCnt="0"/>
      <dgm:spPr/>
      <dgm:t>
        <a:bodyPr/>
        <a:lstStyle/>
        <a:p>
          <a:endParaRPr lang="es-ES"/>
        </a:p>
      </dgm:t>
    </dgm:pt>
    <dgm:pt modelId="{60979FCE-E834-4E25-B88B-815082371D99}" type="pres">
      <dgm:prSet presAssocID="{A63DF120-F915-47FA-9A3A-5257DBFA12B9}" presName="parentText" presStyleLbl="alignNode1" presStyleIdx="4" presStyleCnt="9">
        <dgm:presLayoutVars>
          <dgm:chMax val="1"/>
          <dgm:bulletEnabled val="1"/>
        </dgm:presLayoutVars>
      </dgm:prSet>
      <dgm:spPr/>
      <dgm:t>
        <a:bodyPr/>
        <a:lstStyle/>
        <a:p>
          <a:endParaRPr lang="es-ES"/>
        </a:p>
      </dgm:t>
    </dgm:pt>
    <dgm:pt modelId="{F2DDD85F-D49D-4146-A013-2DAE2199E5B0}" type="pres">
      <dgm:prSet presAssocID="{A63DF120-F915-47FA-9A3A-5257DBFA12B9}" presName="descendantText" presStyleLbl="alignAcc1" presStyleIdx="4" presStyleCnt="9">
        <dgm:presLayoutVars>
          <dgm:bulletEnabled val="1"/>
        </dgm:presLayoutVars>
      </dgm:prSet>
      <dgm:spPr/>
      <dgm:t>
        <a:bodyPr/>
        <a:lstStyle/>
        <a:p>
          <a:endParaRPr lang="es-ES"/>
        </a:p>
      </dgm:t>
    </dgm:pt>
    <dgm:pt modelId="{6BE6FBFE-6EBF-4AAD-82B1-C2F0260B4AE1}" type="pres">
      <dgm:prSet presAssocID="{747CDFDC-1C86-42D2-8AEB-0BFB64AA079D}" presName="sp" presStyleCnt="0"/>
      <dgm:spPr/>
      <dgm:t>
        <a:bodyPr/>
        <a:lstStyle/>
        <a:p>
          <a:endParaRPr lang="es-ES"/>
        </a:p>
      </dgm:t>
    </dgm:pt>
    <dgm:pt modelId="{A3A0AA11-FE52-470A-B878-F20A84EC12EE}" type="pres">
      <dgm:prSet presAssocID="{D502CB77-108F-4C41-8E92-5F31277A9FB6}" presName="composite" presStyleCnt="0"/>
      <dgm:spPr/>
      <dgm:t>
        <a:bodyPr/>
        <a:lstStyle/>
        <a:p>
          <a:endParaRPr lang="es-ES"/>
        </a:p>
      </dgm:t>
    </dgm:pt>
    <dgm:pt modelId="{EDFC7C5F-67D9-4C9B-B9FD-454AE26378E6}" type="pres">
      <dgm:prSet presAssocID="{D502CB77-108F-4C41-8E92-5F31277A9FB6}" presName="parentText" presStyleLbl="alignNode1" presStyleIdx="5" presStyleCnt="9">
        <dgm:presLayoutVars>
          <dgm:chMax val="1"/>
          <dgm:bulletEnabled val="1"/>
        </dgm:presLayoutVars>
      </dgm:prSet>
      <dgm:spPr/>
      <dgm:t>
        <a:bodyPr/>
        <a:lstStyle/>
        <a:p>
          <a:endParaRPr lang="es-ES"/>
        </a:p>
      </dgm:t>
    </dgm:pt>
    <dgm:pt modelId="{D454911C-AEE9-4BB1-B551-45CE02DE6392}" type="pres">
      <dgm:prSet presAssocID="{D502CB77-108F-4C41-8E92-5F31277A9FB6}" presName="descendantText" presStyleLbl="alignAcc1" presStyleIdx="5" presStyleCnt="9">
        <dgm:presLayoutVars>
          <dgm:bulletEnabled val="1"/>
        </dgm:presLayoutVars>
      </dgm:prSet>
      <dgm:spPr/>
      <dgm:t>
        <a:bodyPr/>
        <a:lstStyle/>
        <a:p>
          <a:endParaRPr lang="es-ES"/>
        </a:p>
      </dgm:t>
    </dgm:pt>
    <dgm:pt modelId="{0C5C2618-66E0-4213-93EC-69FF52A181A1}" type="pres">
      <dgm:prSet presAssocID="{01EDC2BE-1900-4432-8C0D-664478E5E8B7}" presName="sp" presStyleCnt="0"/>
      <dgm:spPr/>
      <dgm:t>
        <a:bodyPr/>
        <a:lstStyle/>
        <a:p>
          <a:endParaRPr lang="es-ES"/>
        </a:p>
      </dgm:t>
    </dgm:pt>
    <dgm:pt modelId="{6FD0093D-7751-4D66-BF02-7DA34D0722A0}" type="pres">
      <dgm:prSet presAssocID="{BFD7B693-CF9B-458D-B593-F15D1E69F061}" presName="composite" presStyleCnt="0"/>
      <dgm:spPr/>
      <dgm:t>
        <a:bodyPr/>
        <a:lstStyle/>
        <a:p>
          <a:endParaRPr lang="es-ES"/>
        </a:p>
      </dgm:t>
    </dgm:pt>
    <dgm:pt modelId="{69886C08-2FB7-43C4-802E-DC8C3C4F5979}" type="pres">
      <dgm:prSet presAssocID="{BFD7B693-CF9B-458D-B593-F15D1E69F061}" presName="parentText" presStyleLbl="alignNode1" presStyleIdx="6" presStyleCnt="9">
        <dgm:presLayoutVars>
          <dgm:chMax val="1"/>
          <dgm:bulletEnabled val="1"/>
        </dgm:presLayoutVars>
      </dgm:prSet>
      <dgm:spPr/>
      <dgm:t>
        <a:bodyPr/>
        <a:lstStyle/>
        <a:p>
          <a:endParaRPr lang="es-ES"/>
        </a:p>
      </dgm:t>
    </dgm:pt>
    <dgm:pt modelId="{8B40768F-E719-4E97-A0D7-74052867E675}" type="pres">
      <dgm:prSet presAssocID="{BFD7B693-CF9B-458D-B593-F15D1E69F061}" presName="descendantText" presStyleLbl="alignAcc1" presStyleIdx="6" presStyleCnt="9">
        <dgm:presLayoutVars>
          <dgm:bulletEnabled val="1"/>
        </dgm:presLayoutVars>
      </dgm:prSet>
      <dgm:spPr/>
      <dgm:t>
        <a:bodyPr/>
        <a:lstStyle/>
        <a:p>
          <a:endParaRPr lang="es-ES"/>
        </a:p>
      </dgm:t>
    </dgm:pt>
    <dgm:pt modelId="{AB26B1BB-BF73-4112-8BC2-930E37B21285}" type="pres">
      <dgm:prSet presAssocID="{9844147F-B2DE-44EF-A463-90887F88096C}" presName="sp" presStyleCnt="0"/>
      <dgm:spPr/>
      <dgm:t>
        <a:bodyPr/>
        <a:lstStyle/>
        <a:p>
          <a:endParaRPr lang="es-ES"/>
        </a:p>
      </dgm:t>
    </dgm:pt>
    <dgm:pt modelId="{BC2A5AF7-8422-4E16-B35C-67831A74C60F}" type="pres">
      <dgm:prSet presAssocID="{30B06C6C-EAEC-415B-95F4-E37F7F410EBA}" presName="composite" presStyleCnt="0"/>
      <dgm:spPr/>
      <dgm:t>
        <a:bodyPr/>
        <a:lstStyle/>
        <a:p>
          <a:endParaRPr lang="es-ES"/>
        </a:p>
      </dgm:t>
    </dgm:pt>
    <dgm:pt modelId="{24CE5CC4-5320-4ECC-9537-3812A8CA647F}" type="pres">
      <dgm:prSet presAssocID="{30B06C6C-EAEC-415B-95F4-E37F7F410EBA}" presName="parentText" presStyleLbl="alignNode1" presStyleIdx="7" presStyleCnt="9">
        <dgm:presLayoutVars>
          <dgm:chMax val="1"/>
          <dgm:bulletEnabled val="1"/>
        </dgm:presLayoutVars>
      </dgm:prSet>
      <dgm:spPr/>
      <dgm:t>
        <a:bodyPr/>
        <a:lstStyle/>
        <a:p>
          <a:endParaRPr lang="es-ES"/>
        </a:p>
      </dgm:t>
    </dgm:pt>
    <dgm:pt modelId="{30DD3D71-4F6C-43CE-A2DC-D65AFCDF86FA}" type="pres">
      <dgm:prSet presAssocID="{30B06C6C-EAEC-415B-95F4-E37F7F410EBA}" presName="descendantText" presStyleLbl="alignAcc1" presStyleIdx="7" presStyleCnt="9">
        <dgm:presLayoutVars>
          <dgm:bulletEnabled val="1"/>
        </dgm:presLayoutVars>
      </dgm:prSet>
      <dgm:spPr/>
      <dgm:t>
        <a:bodyPr/>
        <a:lstStyle/>
        <a:p>
          <a:endParaRPr lang="es-ES"/>
        </a:p>
      </dgm:t>
    </dgm:pt>
    <dgm:pt modelId="{35F6307D-31F0-44CB-BA62-06A1D8749700}" type="pres">
      <dgm:prSet presAssocID="{D544AF50-3279-461F-A38F-30EF1446171B}" presName="sp" presStyleCnt="0"/>
      <dgm:spPr/>
      <dgm:t>
        <a:bodyPr/>
        <a:lstStyle/>
        <a:p>
          <a:endParaRPr lang="es-ES"/>
        </a:p>
      </dgm:t>
    </dgm:pt>
    <dgm:pt modelId="{79BC74AA-DDA8-4906-B8F6-9DE74B42AF5E}" type="pres">
      <dgm:prSet presAssocID="{2AC43362-FC2F-456D-8589-5732391257D3}" presName="composite" presStyleCnt="0"/>
      <dgm:spPr/>
      <dgm:t>
        <a:bodyPr/>
        <a:lstStyle/>
        <a:p>
          <a:endParaRPr lang="es-ES"/>
        </a:p>
      </dgm:t>
    </dgm:pt>
    <dgm:pt modelId="{D464BF9B-586F-4CD6-915A-46F356DA4FA9}" type="pres">
      <dgm:prSet presAssocID="{2AC43362-FC2F-456D-8589-5732391257D3}" presName="parentText" presStyleLbl="alignNode1" presStyleIdx="8" presStyleCnt="9">
        <dgm:presLayoutVars>
          <dgm:chMax val="1"/>
          <dgm:bulletEnabled val="1"/>
        </dgm:presLayoutVars>
      </dgm:prSet>
      <dgm:spPr/>
      <dgm:t>
        <a:bodyPr/>
        <a:lstStyle/>
        <a:p>
          <a:endParaRPr lang="es-ES"/>
        </a:p>
      </dgm:t>
    </dgm:pt>
    <dgm:pt modelId="{25819E48-0BCF-4212-BD96-7E2765C35AAF}" type="pres">
      <dgm:prSet presAssocID="{2AC43362-FC2F-456D-8589-5732391257D3}" presName="descendantText" presStyleLbl="alignAcc1" presStyleIdx="8" presStyleCnt="9">
        <dgm:presLayoutVars>
          <dgm:bulletEnabled val="1"/>
        </dgm:presLayoutVars>
      </dgm:prSet>
      <dgm:spPr/>
      <dgm:t>
        <a:bodyPr/>
        <a:lstStyle/>
        <a:p>
          <a:endParaRPr lang="es-ES"/>
        </a:p>
      </dgm:t>
    </dgm:pt>
  </dgm:ptLst>
  <dgm:cxnLst>
    <dgm:cxn modelId="{E0186C59-A105-4377-87E2-F5CDCF06DDDC}" srcId="{21054D16-9FF3-43CE-88E4-10C3E7CD2ED0}" destId="{9EB38128-4478-405C-8E54-9D21CAF83D2C}" srcOrd="0" destOrd="0" parTransId="{D2AF4BEA-A675-4721-A5B1-44D35AEBBE96}" sibTransId="{3F1BF2FB-6FF1-4E3B-B9D0-1130E0C2C40C}"/>
    <dgm:cxn modelId="{B802CB4F-D323-48C1-BD09-796AD864193D}" srcId="{CC796BF2-2F5A-470C-A0FA-E981F35DA098}" destId="{2AC43362-FC2F-456D-8589-5732391257D3}" srcOrd="8" destOrd="0" parTransId="{5A9BDD0F-4D6A-4033-97F4-C0F3D334813D}" sibTransId="{A87958E6-9856-4009-A837-AD073339C0AC}"/>
    <dgm:cxn modelId="{57BF4A97-C048-4458-A536-2ACECD9CF4D9}" srcId="{924ED7DC-0F63-4C68-AD3D-426CCBB95BE2}" destId="{7CFBACF9-4F74-4DE0-A89E-565498028A82}" srcOrd="0" destOrd="0" parTransId="{D6E05282-C263-4CBA-88A5-D062CEA51818}" sibTransId="{4CBA3C96-5E82-4499-AD71-B0A726CA7005}"/>
    <dgm:cxn modelId="{D2743BEA-D3CD-48D3-A71A-431DB30AD0B5}" srcId="{CC796BF2-2F5A-470C-A0FA-E981F35DA098}" destId="{D502CB77-108F-4C41-8E92-5F31277A9FB6}" srcOrd="5" destOrd="0" parTransId="{69AB3B86-FF89-4C42-8F5E-7888A57275EF}" sibTransId="{01EDC2BE-1900-4432-8C0D-664478E5E8B7}"/>
    <dgm:cxn modelId="{247AF5C4-4401-4007-80C3-2F890781CB30}" type="presOf" srcId="{ABC02D0D-E8A9-412F-868E-8899FFB3879D}" destId="{8B40768F-E719-4E97-A0D7-74052867E675}" srcOrd="0" destOrd="0" presId="urn:microsoft.com/office/officeart/2005/8/layout/chevron2"/>
    <dgm:cxn modelId="{16C02F1F-7B49-4816-ADCF-A44DA46B5995}" type="presOf" srcId="{2AC43362-FC2F-456D-8589-5732391257D3}" destId="{D464BF9B-586F-4CD6-915A-46F356DA4FA9}" srcOrd="0" destOrd="0" presId="urn:microsoft.com/office/officeart/2005/8/layout/chevron2"/>
    <dgm:cxn modelId="{006F0229-03C8-4CAF-BB14-46F49AD2BEF3}" type="presOf" srcId="{A63DF120-F915-47FA-9A3A-5257DBFA12B9}" destId="{60979FCE-E834-4E25-B88B-815082371D99}" srcOrd="0" destOrd="0" presId="urn:microsoft.com/office/officeart/2005/8/layout/chevron2"/>
    <dgm:cxn modelId="{2C9CEC44-B10A-4FD9-99A1-F0C014E10311}" type="presOf" srcId="{30B06C6C-EAEC-415B-95F4-E37F7F410EBA}" destId="{24CE5CC4-5320-4ECC-9537-3812A8CA647F}" srcOrd="0" destOrd="0" presId="urn:microsoft.com/office/officeart/2005/8/layout/chevron2"/>
    <dgm:cxn modelId="{D2938011-3281-4957-BAC5-6FA5D57610D2}" type="presOf" srcId="{7CFBACF9-4F74-4DE0-A89E-565498028A82}" destId="{BA2FD5D7-92C4-4A72-8878-4E8CC25D4A82}" srcOrd="0" destOrd="0" presId="urn:microsoft.com/office/officeart/2005/8/layout/chevron2"/>
    <dgm:cxn modelId="{D273B84F-A4F0-4D7F-827F-BBDC68A47985}" type="presOf" srcId="{924ED7DC-0F63-4C68-AD3D-426CCBB95BE2}" destId="{6BB5E9F7-ECA2-4510-AA15-8E7566C37716}" srcOrd="0" destOrd="0" presId="urn:microsoft.com/office/officeart/2005/8/layout/chevron2"/>
    <dgm:cxn modelId="{D99E71C5-F9F6-4BA3-9A18-0A90E86DBE46}" type="presOf" srcId="{046D6671-4804-40D0-91B8-1C4332175BA4}" destId="{30DD3D71-4F6C-43CE-A2DC-D65AFCDF86FA}" srcOrd="0" destOrd="0" presId="urn:microsoft.com/office/officeart/2005/8/layout/chevron2"/>
    <dgm:cxn modelId="{069D8304-A42B-49DA-853D-7C16304E170D}" type="presOf" srcId="{D8B1741E-1407-4CAD-8647-97A419FC27A3}" destId="{D454911C-AEE9-4BB1-B551-45CE02DE6392}" srcOrd="0" destOrd="0" presId="urn:microsoft.com/office/officeart/2005/8/layout/chevron2"/>
    <dgm:cxn modelId="{40AB6E44-FB4D-4B07-9F45-182896292281}" type="presOf" srcId="{077110D7-CC23-4E5C-90D5-74D7D673E872}" destId="{F2DDD85F-D49D-4146-A013-2DAE2199E5B0}" srcOrd="0" destOrd="0" presId="urn:microsoft.com/office/officeart/2005/8/layout/chevron2"/>
    <dgm:cxn modelId="{688EC0E5-F68A-495D-90BA-3A3CEF88E9A1}" type="presOf" srcId="{21054D16-9FF3-43CE-88E4-10C3E7CD2ED0}" destId="{E2B02ED0-2393-467D-9381-A4559AB4BFC7}" srcOrd="0" destOrd="0" presId="urn:microsoft.com/office/officeart/2005/8/layout/chevron2"/>
    <dgm:cxn modelId="{17273DD0-07B4-4FFA-A13B-31B24FD1C044}" srcId="{CC796BF2-2F5A-470C-A0FA-E981F35DA098}" destId="{924ED7DC-0F63-4C68-AD3D-426CCBB95BE2}" srcOrd="0" destOrd="0" parTransId="{9D681F80-A661-4F78-91EB-2E822FE5F686}" sibTransId="{D2E8A0E1-0AC9-4731-92E7-BDDB46A2A45D}"/>
    <dgm:cxn modelId="{3E2B72E9-5D3A-4CDF-A550-88328F682DAF}" srcId="{CC796BF2-2F5A-470C-A0FA-E981F35DA098}" destId="{21054D16-9FF3-43CE-88E4-10C3E7CD2ED0}" srcOrd="3" destOrd="0" parTransId="{398DA5E4-1E86-4E27-B49A-718F15C17429}" sibTransId="{975E5617-F999-48D7-9A6E-7DE02951DCBC}"/>
    <dgm:cxn modelId="{21AD9BC8-19F2-4D12-96F9-23F8DCC61F47}" type="presOf" srcId="{C069A285-8170-4347-8CD7-5E911F652B41}" destId="{552A2776-F452-47F6-BC67-0FF3E2EAA47F}" srcOrd="0" destOrd="0" presId="urn:microsoft.com/office/officeart/2005/8/layout/chevron2"/>
    <dgm:cxn modelId="{C22728D0-CA22-4E92-BF65-081C6DD841D9}" type="presOf" srcId="{CC796BF2-2F5A-470C-A0FA-E981F35DA098}" destId="{BDBCA57E-C5F1-4797-9FCE-0D0DA7C76CC8}" srcOrd="0" destOrd="0" presId="urn:microsoft.com/office/officeart/2005/8/layout/chevron2"/>
    <dgm:cxn modelId="{13CAF1C2-0662-4292-A397-F964CE5BDD0C}" type="presOf" srcId="{ED506CB2-3DB6-4C52-81FA-7BA865DE0716}" destId="{25819E48-0BCF-4212-BD96-7E2765C35AAF}" srcOrd="0" destOrd="0" presId="urn:microsoft.com/office/officeart/2005/8/layout/chevron2"/>
    <dgm:cxn modelId="{6BB032F8-7FFE-40A7-AA83-42D146C80C2D}" type="presOf" srcId="{9EB38128-4478-405C-8E54-9D21CAF83D2C}" destId="{6487B792-9F87-4BF9-8A46-A181D7A72C45}" srcOrd="0" destOrd="0" presId="urn:microsoft.com/office/officeart/2005/8/layout/chevron2"/>
    <dgm:cxn modelId="{6AF336AB-8F00-442D-B932-2BA73D101426}" srcId="{D502CB77-108F-4C41-8E92-5F31277A9FB6}" destId="{D8B1741E-1407-4CAD-8647-97A419FC27A3}" srcOrd="0" destOrd="0" parTransId="{CEA9473E-5903-42ED-98DA-83200939170D}" sibTransId="{1C3A514B-3072-4BD7-A800-2992B17440AC}"/>
    <dgm:cxn modelId="{FEC572A9-451B-417D-A35A-FB2A34CC4176}" type="presOf" srcId="{09F4B72E-5834-492E-A664-1FDCDDD4355F}" destId="{E38BAE8C-8C5D-423E-8646-29ABA3D311CC}" srcOrd="0" destOrd="0" presId="urn:microsoft.com/office/officeart/2005/8/layout/chevron2"/>
    <dgm:cxn modelId="{7E7F2B0C-0944-4805-9963-1DDF07EF9B2D}" srcId="{A63DF120-F915-47FA-9A3A-5257DBFA12B9}" destId="{077110D7-CC23-4E5C-90D5-74D7D673E872}" srcOrd="0" destOrd="0" parTransId="{97AD4338-523B-4D22-B950-A780EF6A838B}" sibTransId="{828A4508-302F-4870-AEA7-D0826B6C6DC7}"/>
    <dgm:cxn modelId="{27E1512D-32EF-4585-A1BE-86D981AFC001}" srcId="{2AC43362-FC2F-456D-8589-5732391257D3}" destId="{ED506CB2-3DB6-4C52-81FA-7BA865DE0716}" srcOrd="0" destOrd="0" parTransId="{A07EA7B7-61AB-48B2-A079-D6E5D6B1F8D9}" sibTransId="{7AD2F17A-13E5-4829-977C-5932B85CF88B}"/>
    <dgm:cxn modelId="{2D048E98-F559-4BD3-BB54-04AE8B2AE534}" srcId="{30B06C6C-EAEC-415B-95F4-E37F7F410EBA}" destId="{046D6671-4804-40D0-91B8-1C4332175BA4}" srcOrd="0" destOrd="0" parTransId="{5BAA051E-BC3B-4FEA-B4DF-DDF02C346037}" sibTransId="{758B5CA3-E5CF-460D-8D51-B6B79A6B0C23}"/>
    <dgm:cxn modelId="{934738B3-08F5-47B9-A830-C53DB70B6452}" type="presOf" srcId="{AAB99FFD-762A-42D1-8659-A6D71EF86477}" destId="{18103BC6-EE62-4DED-9B99-D26F23AC47D8}" srcOrd="0" destOrd="0" presId="urn:microsoft.com/office/officeart/2005/8/layout/chevron2"/>
    <dgm:cxn modelId="{589302EE-7E59-44FD-9950-3CC2F1F8B784}" srcId="{C069A285-8170-4347-8CD7-5E911F652B41}" destId="{68699727-8001-4923-BE12-A02689C5082E}" srcOrd="0" destOrd="0" parTransId="{675A9E18-D64F-43EA-B67D-95F30969763C}" sibTransId="{944F35F3-CAD1-4DCB-8705-EC1E254B1D13}"/>
    <dgm:cxn modelId="{71154E29-34C2-42BD-8209-C5DB988512A4}" srcId="{CC796BF2-2F5A-470C-A0FA-E981F35DA098}" destId="{BFD7B693-CF9B-458D-B593-F15D1E69F061}" srcOrd="6" destOrd="0" parTransId="{8189E016-E147-4914-9CFE-5D59B2C990B5}" sibTransId="{9844147F-B2DE-44EF-A463-90887F88096C}"/>
    <dgm:cxn modelId="{38670C67-F31F-46F8-8A1F-ECEB3B9C83C2}" type="presOf" srcId="{BFD7B693-CF9B-458D-B593-F15D1E69F061}" destId="{69886C08-2FB7-43C4-802E-DC8C3C4F5979}" srcOrd="0" destOrd="0" presId="urn:microsoft.com/office/officeart/2005/8/layout/chevron2"/>
    <dgm:cxn modelId="{655F42E7-4EA4-499B-8197-A75D5E145F86}" srcId="{CC796BF2-2F5A-470C-A0FA-E981F35DA098}" destId="{C069A285-8170-4347-8CD7-5E911F652B41}" srcOrd="2" destOrd="0" parTransId="{A0740C04-83AD-4E6C-A7B2-D7D5A1FDB78F}" sibTransId="{DD126DE3-565C-4B3E-B699-6BD49856C56C}"/>
    <dgm:cxn modelId="{BB91F808-F63E-4C95-92EA-2D94E720AF03}" srcId="{CC796BF2-2F5A-470C-A0FA-E981F35DA098}" destId="{09F4B72E-5834-492E-A664-1FDCDDD4355F}" srcOrd="1" destOrd="0" parTransId="{62EACCA3-9968-4A5A-92F7-DE5262BCA903}" sibTransId="{D0BA3312-8590-4F32-9DCA-2FD8288309B9}"/>
    <dgm:cxn modelId="{9310F9C7-F278-4255-AA6B-E98B040A6BD2}" type="presOf" srcId="{D502CB77-108F-4C41-8E92-5F31277A9FB6}" destId="{EDFC7C5F-67D9-4C9B-B9FD-454AE26378E6}" srcOrd="0" destOrd="0" presId="urn:microsoft.com/office/officeart/2005/8/layout/chevron2"/>
    <dgm:cxn modelId="{6463A91B-9C65-40D3-8D5C-52D698BBE74C}" srcId="{09F4B72E-5834-492E-A664-1FDCDDD4355F}" destId="{AAB99FFD-762A-42D1-8659-A6D71EF86477}" srcOrd="0" destOrd="0" parTransId="{3CAE8750-5743-4797-A082-7317102801AA}" sibTransId="{0705BBAF-0557-447D-AD84-1A77E813E0F4}"/>
    <dgm:cxn modelId="{696E6CC2-9FFB-4D3B-B047-AA710B199F9D}" srcId="{CC796BF2-2F5A-470C-A0FA-E981F35DA098}" destId="{A63DF120-F915-47FA-9A3A-5257DBFA12B9}" srcOrd="4" destOrd="0" parTransId="{D3CE3621-39D7-4A6F-B795-34E210898ED3}" sibTransId="{747CDFDC-1C86-42D2-8AEB-0BFB64AA079D}"/>
    <dgm:cxn modelId="{837C2870-DB06-4702-B653-CB65F45EF166}" type="presOf" srcId="{68699727-8001-4923-BE12-A02689C5082E}" destId="{581E4D4E-40F7-4D56-A998-2C39A46055A2}" srcOrd="0" destOrd="0" presId="urn:microsoft.com/office/officeart/2005/8/layout/chevron2"/>
    <dgm:cxn modelId="{61F8B745-5C94-45F6-8B2C-D98847548D73}" srcId="{CC796BF2-2F5A-470C-A0FA-E981F35DA098}" destId="{30B06C6C-EAEC-415B-95F4-E37F7F410EBA}" srcOrd="7" destOrd="0" parTransId="{32837B38-5BB9-4385-A90A-94264E4F9272}" sibTransId="{D544AF50-3279-461F-A38F-30EF1446171B}"/>
    <dgm:cxn modelId="{9C6683C5-C047-47B2-94CE-9C767F8F1A33}" srcId="{BFD7B693-CF9B-458D-B593-F15D1E69F061}" destId="{ABC02D0D-E8A9-412F-868E-8899FFB3879D}" srcOrd="0" destOrd="0" parTransId="{AE1204B9-7617-464E-A9D8-028AAA07A001}" sibTransId="{D9B87537-3AF5-41CD-B090-01A0340446D0}"/>
    <dgm:cxn modelId="{AAF3DB89-1790-45DF-9839-A07E4EA7F7FF}" type="presParOf" srcId="{BDBCA57E-C5F1-4797-9FCE-0D0DA7C76CC8}" destId="{66127608-CA6A-432D-869E-06B10D560D7C}" srcOrd="0" destOrd="0" presId="urn:microsoft.com/office/officeart/2005/8/layout/chevron2"/>
    <dgm:cxn modelId="{361668B3-538D-4319-A5EB-57BB75CB2B58}" type="presParOf" srcId="{66127608-CA6A-432D-869E-06B10D560D7C}" destId="{6BB5E9F7-ECA2-4510-AA15-8E7566C37716}" srcOrd="0" destOrd="0" presId="urn:microsoft.com/office/officeart/2005/8/layout/chevron2"/>
    <dgm:cxn modelId="{BAEF7506-50B1-4CD9-8AFA-468BCA57C15C}" type="presParOf" srcId="{66127608-CA6A-432D-869E-06B10D560D7C}" destId="{BA2FD5D7-92C4-4A72-8878-4E8CC25D4A82}" srcOrd="1" destOrd="0" presId="urn:microsoft.com/office/officeart/2005/8/layout/chevron2"/>
    <dgm:cxn modelId="{A4F6E723-EC5C-4BD3-97C1-3015FD00D1B9}" type="presParOf" srcId="{BDBCA57E-C5F1-4797-9FCE-0D0DA7C76CC8}" destId="{4C459F18-4B45-4651-BBD7-C058B263C2AE}" srcOrd="1" destOrd="0" presId="urn:microsoft.com/office/officeart/2005/8/layout/chevron2"/>
    <dgm:cxn modelId="{0192DD56-C83E-4793-9CC5-5019E8DE093E}" type="presParOf" srcId="{BDBCA57E-C5F1-4797-9FCE-0D0DA7C76CC8}" destId="{29EBC092-E712-4C5E-BA6F-D4822108957F}" srcOrd="2" destOrd="0" presId="urn:microsoft.com/office/officeart/2005/8/layout/chevron2"/>
    <dgm:cxn modelId="{E6CABC6A-D433-496E-97F7-277206870E75}" type="presParOf" srcId="{29EBC092-E712-4C5E-BA6F-D4822108957F}" destId="{E38BAE8C-8C5D-423E-8646-29ABA3D311CC}" srcOrd="0" destOrd="0" presId="urn:microsoft.com/office/officeart/2005/8/layout/chevron2"/>
    <dgm:cxn modelId="{F5EBAE25-D020-41FD-95DA-A03719D88290}" type="presParOf" srcId="{29EBC092-E712-4C5E-BA6F-D4822108957F}" destId="{18103BC6-EE62-4DED-9B99-D26F23AC47D8}" srcOrd="1" destOrd="0" presId="urn:microsoft.com/office/officeart/2005/8/layout/chevron2"/>
    <dgm:cxn modelId="{A6004C67-DFB0-4B7F-8FF4-A7D52C5ED25A}" type="presParOf" srcId="{BDBCA57E-C5F1-4797-9FCE-0D0DA7C76CC8}" destId="{49BC4419-6763-4F89-A06F-DC33D804EC30}" srcOrd="3" destOrd="0" presId="urn:microsoft.com/office/officeart/2005/8/layout/chevron2"/>
    <dgm:cxn modelId="{76AD0FC8-AC46-441A-9DD8-E6CD0F9F5BB6}" type="presParOf" srcId="{BDBCA57E-C5F1-4797-9FCE-0D0DA7C76CC8}" destId="{E4B765A5-B25C-4B53-B99A-EF32382B8BA4}" srcOrd="4" destOrd="0" presId="urn:microsoft.com/office/officeart/2005/8/layout/chevron2"/>
    <dgm:cxn modelId="{4A5E1FEA-458A-4F31-A8CD-498DBB9F2F81}" type="presParOf" srcId="{E4B765A5-B25C-4B53-B99A-EF32382B8BA4}" destId="{552A2776-F452-47F6-BC67-0FF3E2EAA47F}" srcOrd="0" destOrd="0" presId="urn:microsoft.com/office/officeart/2005/8/layout/chevron2"/>
    <dgm:cxn modelId="{78E61832-31A0-45F7-8563-70EFD73C7A8B}" type="presParOf" srcId="{E4B765A5-B25C-4B53-B99A-EF32382B8BA4}" destId="{581E4D4E-40F7-4D56-A998-2C39A46055A2}" srcOrd="1" destOrd="0" presId="urn:microsoft.com/office/officeart/2005/8/layout/chevron2"/>
    <dgm:cxn modelId="{135FBCE1-277A-4227-9E14-0479C4C89ED6}" type="presParOf" srcId="{BDBCA57E-C5F1-4797-9FCE-0D0DA7C76CC8}" destId="{714A749E-97C6-4DE2-A05C-84617F36AEC0}" srcOrd="5" destOrd="0" presId="urn:microsoft.com/office/officeart/2005/8/layout/chevron2"/>
    <dgm:cxn modelId="{5CCCBE0F-B423-482A-BE1C-044910DE467C}" type="presParOf" srcId="{BDBCA57E-C5F1-4797-9FCE-0D0DA7C76CC8}" destId="{5AE755A7-7A56-4740-BDD9-77A5BA62F2D3}" srcOrd="6" destOrd="0" presId="urn:microsoft.com/office/officeart/2005/8/layout/chevron2"/>
    <dgm:cxn modelId="{09805DA6-EDDA-4AFC-A34A-CB725A13E4E5}" type="presParOf" srcId="{5AE755A7-7A56-4740-BDD9-77A5BA62F2D3}" destId="{E2B02ED0-2393-467D-9381-A4559AB4BFC7}" srcOrd="0" destOrd="0" presId="urn:microsoft.com/office/officeart/2005/8/layout/chevron2"/>
    <dgm:cxn modelId="{0ABFBCD9-8E9D-428C-8DAD-1A3388EE68D8}" type="presParOf" srcId="{5AE755A7-7A56-4740-BDD9-77A5BA62F2D3}" destId="{6487B792-9F87-4BF9-8A46-A181D7A72C45}" srcOrd="1" destOrd="0" presId="urn:microsoft.com/office/officeart/2005/8/layout/chevron2"/>
    <dgm:cxn modelId="{5A4C9743-4D31-41A0-8948-8E7486054D0D}" type="presParOf" srcId="{BDBCA57E-C5F1-4797-9FCE-0D0DA7C76CC8}" destId="{628845D9-91F1-4B1A-B943-1938C6FAFEE2}" srcOrd="7" destOrd="0" presId="urn:microsoft.com/office/officeart/2005/8/layout/chevron2"/>
    <dgm:cxn modelId="{B7DDB3C9-1117-461A-8E2C-81EAD9D453E8}" type="presParOf" srcId="{BDBCA57E-C5F1-4797-9FCE-0D0DA7C76CC8}" destId="{A97AFB2C-04F7-4C74-890B-1A4ACAB25B7C}" srcOrd="8" destOrd="0" presId="urn:microsoft.com/office/officeart/2005/8/layout/chevron2"/>
    <dgm:cxn modelId="{65BEA7F5-54E9-4CA1-A613-B800520E1A8A}" type="presParOf" srcId="{A97AFB2C-04F7-4C74-890B-1A4ACAB25B7C}" destId="{60979FCE-E834-4E25-B88B-815082371D99}" srcOrd="0" destOrd="0" presId="urn:microsoft.com/office/officeart/2005/8/layout/chevron2"/>
    <dgm:cxn modelId="{FED33A4F-9365-4B8E-A4F1-C3EB0EFFE66F}" type="presParOf" srcId="{A97AFB2C-04F7-4C74-890B-1A4ACAB25B7C}" destId="{F2DDD85F-D49D-4146-A013-2DAE2199E5B0}" srcOrd="1" destOrd="0" presId="urn:microsoft.com/office/officeart/2005/8/layout/chevron2"/>
    <dgm:cxn modelId="{9DC4E9C0-D39E-4253-A033-609DB31D51E5}" type="presParOf" srcId="{BDBCA57E-C5F1-4797-9FCE-0D0DA7C76CC8}" destId="{6BE6FBFE-6EBF-4AAD-82B1-C2F0260B4AE1}" srcOrd="9" destOrd="0" presId="urn:microsoft.com/office/officeart/2005/8/layout/chevron2"/>
    <dgm:cxn modelId="{E2143406-ADC4-442C-A0DF-10F2E951A6DE}" type="presParOf" srcId="{BDBCA57E-C5F1-4797-9FCE-0D0DA7C76CC8}" destId="{A3A0AA11-FE52-470A-B878-F20A84EC12EE}" srcOrd="10" destOrd="0" presId="urn:microsoft.com/office/officeart/2005/8/layout/chevron2"/>
    <dgm:cxn modelId="{AFA9140D-3B41-4095-8673-9CCB05E46AE4}" type="presParOf" srcId="{A3A0AA11-FE52-470A-B878-F20A84EC12EE}" destId="{EDFC7C5F-67D9-4C9B-B9FD-454AE26378E6}" srcOrd="0" destOrd="0" presId="urn:microsoft.com/office/officeart/2005/8/layout/chevron2"/>
    <dgm:cxn modelId="{8BBC1E58-B44F-447F-878E-5267FF089378}" type="presParOf" srcId="{A3A0AA11-FE52-470A-B878-F20A84EC12EE}" destId="{D454911C-AEE9-4BB1-B551-45CE02DE6392}" srcOrd="1" destOrd="0" presId="urn:microsoft.com/office/officeart/2005/8/layout/chevron2"/>
    <dgm:cxn modelId="{F9D1BA96-2DD7-475F-B892-45953CD5683B}" type="presParOf" srcId="{BDBCA57E-C5F1-4797-9FCE-0D0DA7C76CC8}" destId="{0C5C2618-66E0-4213-93EC-69FF52A181A1}" srcOrd="11" destOrd="0" presId="urn:microsoft.com/office/officeart/2005/8/layout/chevron2"/>
    <dgm:cxn modelId="{27F3E506-EA15-44A1-9F1A-EFAAC36B5202}" type="presParOf" srcId="{BDBCA57E-C5F1-4797-9FCE-0D0DA7C76CC8}" destId="{6FD0093D-7751-4D66-BF02-7DA34D0722A0}" srcOrd="12" destOrd="0" presId="urn:microsoft.com/office/officeart/2005/8/layout/chevron2"/>
    <dgm:cxn modelId="{F23293A4-2A2B-430D-BD47-8CB35CDC2467}" type="presParOf" srcId="{6FD0093D-7751-4D66-BF02-7DA34D0722A0}" destId="{69886C08-2FB7-43C4-802E-DC8C3C4F5979}" srcOrd="0" destOrd="0" presId="urn:microsoft.com/office/officeart/2005/8/layout/chevron2"/>
    <dgm:cxn modelId="{6DE7D4A9-B8AA-465A-B96B-623EBB116778}" type="presParOf" srcId="{6FD0093D-7751-4D66-BF02-7DA34D0722A0}" destId="{8B40768F-E719-4E97-A0D7-74052867E675}" srcOrd="1" destOrd="0" presId="urn:microsoft.com/office/officeart/2005/8/layout/chevron2"/>
    <dgm:cxn modelId="{0308BC61-E7D2-437F-BB5C-5BAF5B45BD8A}" type="presParOf" srcId="{BDBCA57E-C5F1-4797-9FCE-0D0DA7C76CC8}" destId="{AB26B1BB-BF73-4112-8BC2-930E37B21285}" srcOrd="13" destOrd="0" presId="urn:microsoft.com/office/officeart/2005/8/layout/chevron2"/>
    <dgm:cxn modelId="{67E7CE3A-6876-4388-970D-0D5317371132}" type="presParOf" srcId="{BDBCA57E-C5F1-4797-9FCE-0D0DA7C76CC8}" destId="{BC2A5AF7-8422-4E16-B35C-67831A74C60F}" srcOrd="14" destOrd="0" presId="urn:microsoft.com/office/officeart/2005/8/layout/chevron2"/>
    <dgm:cxn modelId="{88205BDA-02FB-484B-8780-7649222CDA9F}" type="presParOf" srcId="{BC2A5AF7-8422-4E16-B35C-67831A74C60F}" destId="{24CE5CC4-5320-4ECC-9537-3812A8CA647F}" srcOrd="0" destOrd="0" presId="urn:microsoft.com/office/officeart/2005/8/layout/chevron2"/>
    <dgm:cxn modelId="{8C78D90C-FA2D-430C-BC58-9305CB2133A1}" type="presParOf" srcId="{BC2A5AF7-8422-4E16-B35C-67831A74C60F}" destId="{30DD3D71-4F6C-43CE-A2DC-D65AFCDF86FA}" srcOrd="1" destOrd="0" presId="urn:microsoft.com/office/officeart/2005/8/layout/chevron2"/>
    <dgm:cxn modelId="{02DACAF0-3476-4A17-84BC-95910E27FD9A}" type="presParOf" srcId="{BDBCA57E-C5F1-4797-9FCE-0D0DA7C76CC8}" destId="{35F6307D-31F0-44CB-BA62-06A1D8749700}" srcOrd="15" destOrd="0" presId="urn:microsoft.com/office/officeart/2005/8/layout/chevron2"/>
    <dgm:cxn modelId="{4D43A021-06F3-4D07-AE91-6783E1A13439}" type="presParOf" srcId="{BDBCA57E-C5F1-4797-9FCE-0D0DA7C76CC8}" destId="{79BC74AA-DDA8-4906-B8F6-9DE74B42AF5E}" srcOrd="16" destOrd="0" presId="urn:microsoft.com/office/officeart/2005/8/layout/chevron2"/>
    <dgm:cxn modelId="{1A7F8B52-95F3-45AE-BA7B-0FA6360A7A14}" type="presParOf" srcId="{79BC74AA-DDA8-4906-B8F6-9DE74B42AF5E}" destId="{D464BF9B-586F-4CD6-915A-46F356DA4FA9}" srcOrd="0" destOrd="0" presId="urn:microsoft.com/office/officeart/2005/8/layout/chevron2"/>
    <dgm:cxn modelId="{42B26DF1-8F58-4226-9AA8-962E56DC27AC}" type="presParOf" srcId="{79BC74AA-DDA8-4906-B8F6-9DE74B42AF5E}" destId="{25819E48-0BCF-4212-BD96-7E2765C35AA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49DB61-5D1E-4934-8001-067D7EDBA1DB}" type="doc">
      <dgm:prSet loTypeId="urn:microsoft.com/office/officeart/2005/8/layout/hChevron3" loCatId="process" qsTypeId="urn:microsoft.com/office/officeart/2005/8/quickstyle/3d2" qsCatId="3D" csTypeId="urn:microsoft.com/office/officeart/2005/8/colors/accent4_2" csCatId="accent4" phldr="1"/>
      <dgm:spPr/>
      <dgm:t>
        <a:bodyPr/>
        <a:lstStyle/>
        <a:p>
          <a:endParaRPr lang="es-ES"/>
        </a:p>
      </dgm:t>
    </dgm:pt>
    <dgm:pt modelId="{777E4F72-CEB6-4AE3-9118-3A3AC7CF0CF8}">
      <dgm:prSet phldrT="[Texto]" custT="1"/>
      <dgm:spPr/>
      <dgm:t>
        <a:bodyPr/>
        <a:lstStyle/>
        <a:p>
          <a:r>
            <a:rPr lang="es-ES" sz="1600" b="1" dirty="0" smtClean="0"/>
            <a:t>3 bloques de enlace</a:t>
          </a:r>
          <a:endParaRPr lang="es-ES" sz="1600" b="1" dirty="0"/>
        </a:p>
      </dgm:t>
    </dgm:pt>
    <dgm:pt modelId="{E8FDCF6C-019D-4487-A1FF-0CA3EC711BD2}" type="parTrans" cxnId="{069DB998-F757-4508-B3C5-E526A920951D}">
      <dgm:prSet/>
      <dgm:spPr/>
      <dgm:t>
        <a:bodyPr/>
        <a:lstStyle/>
        <a:p>
          <a:endParaRPr lang="es-ES" sz="1600" b="1"/>
        </a:p>
      </dgm:t>
    </dgm:pt>
    <dgm:pt modelId="{52EF784A-7627-44B6-BBDF-5D77418125FA}" type="sibTrans" cxnId="{069DB998-F757-4508-B3C5-E526A920951D}">
      <dgm:prSet/>
      <dgm:spPr/>
      <dgm:t>
        <a:bodyPr/>
        <a:lstStyle/>
        <a:p>
          <a:endParaRPr lang="es-ES" sz="1600" b="1"/>
        </a:p>
      </dgm:t>
    </dgm:pt>
    <dgm:pt modelId="{CFDDFAF7-2101-42A4-A722-52D9361F78A0}">
      <dgm:prSet custT="1"/>
      <dgm:spPr/>
      <dgm:t>
        <a:bodyPr/>
        <a:lstStyle/>
        <a:p>
          <a:r>
            <a:rPr lang="es-ES" sz="1600" b="1" dirty="0" smtClean="0"/>
            <a:t>4 bloques estándar (con diferente nivel de dificultad)</a:t>
          </a:r>
        </a:p>
      </dgm:t>
    </dgm:pt>
    <dgm:pt modelId="{3792C7C2-0B30-4D70-BF32-266828AEB242}" type="parTrans" cxnId="{0C0F6F70-78F4-48DE-A446-BB26444065D8}">
      <dgm:prSet/>
      <dgm:spPr/>
      <dgm:t>
        <a:bodyPr/>
        <a:lstStyle/>
        <a:p>
          <a:endParaRPr lang="es-ES" sz="1600" b="1"/>
        </a:p>
      </dgm:t>
    </dgm:pt>
    <dgm:pt modelId="{9E21247A-D981-45E8-B20F-E9196180145C}" type="sibTrans" cxnId="{0C0F6F70-78F4-48DE-A446-BB26444065D8}">
      <dgm:prSet/>
      <dgm:spPr/>
      <dgm:t>
        <a:bodyPr/>
        <a:lstStyle/>
        <a:p>
          <a:endParaRPr lang="es-ES" sz="1600" b="1"/>
        </a:p>
      </dgm:t>
    </dgm:pt>
    <dgm:pt modelId="{4AA78461-5D76-437B-9D4D-6F5A02ED9C0E}">
      <dgm:prSet custT="1"/>
      <dgm:spPr/>
      <dgm:t>
        <a:bodyPr/>
        <a:lstStyle/>
        <a:p>
          <a:r>
            <a:rPr lang="es-ES" sz="1600" b="1" dirty="0" smtClean="0"/>
            <a:t>2 bloques fáciles</a:t>
          </a:r>
        </a:p>
      </dgm:t>
    </dgm:pt>
    <dgm:pt modelId="{9B85459B-4B1E-4A9E-BC6A-DAD5B5F155C2}" type="parTrans" cxnId="{6FDCB1F6-2B66-43A4-8940-AF7D6B279B8B}">
      <dgm:prSet/>
      <dgm:spPr/>
      <dgm:t>
        <a:bodyPr/>
        <a:lstStyle/>
        <a:p>
          <a:endParaRPr lang="es-ES" sz="1600" b="1"/>
        </a:p>
      </dgm:t>
    </dgm:pt>
    <dgm:pt modelId="{D58D488F-C5C2-415F-B8DF-006092847675}" type="sibTrans" cxnId="{6FDCB1F6-2B66-43A4-8940-AF7D6B279B8B}">
      <dgm:prSet/>
      <dgm:spPr/>
      <dgm:t>
        <a:bodyPr/>
        <a:lstStyle/>
        <a:p>
          <a:endParaRPr lang="es-ES" sz="1600" b="1"/>
        </a:p>
      </dgm:t>
    </dgm:pt>
    <dgm:pt modelId="{A35C9662-008B-45AB-8C22-F2A7D2A9A26B}" type="pres">
      <dgm:prSet presAssocID="{C249DB61-5D1E-4934-8001-067D7EDBA1DB}" presName="Name0" presStyleCnt="0">
        <dgm:presLayoutVars>
          <dgm:dir/>
          <dgm:resizeHandles val="exact"/>
        </dgm:presLayoutVars>
      </dgm:prSet>
      <dgm:spPr/>
      <dgm:t>
        <a:bodyPr/>
        <a:lstStyle/>
        <a:p>
          <a:endParaRPr lang="es-ES"/>
        </a:p>
      </dgm:t>
    </dgm:pt>
    <dgm:pt modelId="{CDE52A0B-4905-4F3C-9074-1CE1063FAF6E}" type="pres">
      <dgm:prSet presAssocID="{777E4F72-CEB6-4AE3-9118-3A3AC7CF0CF8}" presName="parTxOnly" presStyleLbl="node1" presStyleIdx="0" presStyleCnt="3">
        <dgm:presLayoutVars>
          <dgm:bulletEnabled val="1"/>
        </dgm:presLayoutVars>
      </dgm:prSet>
      <dgm:spPr/>
      <dgm:t>
        <a:bodyPr/>
        <a:lstStyle/>
        <a:p>
          <a:endParaRPr lang="es-ES"/>
        </a:p>
      </dgm:t>
    </dgm:pt>
    <dgm:pt modelId="{9DEC84BC-9E44-459F-9D80-D70DA8E5632B}" type="pres">
      <dgm:prSet presAssocID="{52EF784A-7627-44B6-BBDF-5D77418125FA}" presName="parSpace" presStyleCnt="0"/>
      <dgm:spPr/>
    </dgm:pt>
    <dgm:pt modelId="{3B813821-0BE9-4A70-894B-C3F95EDDF453}" type="pres">
      <dgm:prSet presAssocID="{CFDDFAF7-2101-42A4-A722-52D9361F78A0}" presName="parTxOnly" presStyleLbl="node1" presStyleIdx="1" presStyleCnt="3">
        <dgm:presLayoutVars>
          <dgm:bulletEnabled val="1"/>
        </dgm:presLayoutVars>
      </dgm:prSet>
      <dgm:spPr/>
      <dgm:t>
        <a:bodyPr/>
        <a:lstStyle/>
        <a:p>
          <a:endParaRPr lang="es-ES"/>
        </a:p>
      </dgm:t>
    </dgm:pt>
    <dgm:pt modelId="{993F28AB-E462-4933-A032-713D0CBE7554}" type="pres">
      <dgm:prSet presAssocID="{9E21247A-D981-45E8-B20F-E9196180145C}" presName="parSpace" presStyleCnt="0"/>
      <dgm:spPr/>
    </dgm:pt>
    <dgm:pt modelId="{B1F9BFB5-760F-4298-8E8F-F292AC88B0A9}" type="pres">
      <dgm:prSet presAssocID="{4AA78461-5D76-437B-9D4D-6F5A02ED9C0E}" presName="parTxOnly" presStyleLbl="node1" presStyleIdx="2" presStyleCnt="3">
        <dgm:presLayoutVars>
          <dgm:bulletEnabled val="1"/>
        </dgm:presLayoutVars>
      </dgm:prSet>
      <dgm:spPr/>
      <dgm:t>
        <a:bodyPr/>
        <a:lstStyle/>
        <a:p>
          <a:endParaRPr lang="es-ES"/>
        </a:p>
      </dgm:t>
    </dgm:pt>
  </dgm:ptLst>
  <dgm:cxnLst>
    <dgm:cxn modelId="{6FDCB1F6-2B66-43A4-8940-AF7D6B279B8B}" srcId="{C249DB61-5D1E-4934-8001-067D7EDBA1DB}" destId="{4AA78461-5D76-437B-9D4D-6F5A02ED9C0E}" srcOrd="2" destOrd="0" parTransId="{9B85459B-4B1E-4A9E-BC6A-DAD5B5F155C2}" sibTransId="{D58D488F-C5C2-415F-B8DF-006092847675}"/>
    <dgm:cxn modelId="{8564627F-8227-4656-9B64-5DA61D6F8E3C}" type="presOf" srcId="{777E4F72-CEB6-4AE3-9118-3A3AC7CF0CF8}" destId="{CDE52A0B-4905-4F3C-9074-1CE1063FAF6E}" srcOrd="0" destOrd="0" presId="urn:microsoft.com/office/officeart/2005/8/layout/hChevron3"/>
    <dgm:cxn modelId="{E57AF06E-ABA7-448D-90C0-28DC88DE0A21}" type="presOf" srcId="{C249DB61-5D1E-4934-8001-067D7EDBA1DB}" destId="{A35C9662-008B-45AB-8C22-F2A7D2A9A26B}" srcOrd="0" destOrd="0" presId="urn:microsoft.com/office/officeart/2005/8/layout/hChevron3"/>
    <dgm:cxn modelId="{A6AA5EE0-5271-4D99-8187-2C8FB484D1D4}" type="presOf" srcId="{4AA78461-5D76-437B-9D4D-6F5A02ED9C0E}" destId="{B1F9BFB5-760F-4298-8E8F-F292AC88B0A9}" srcOrd="0" destOrd="0" presId="urn:microsoft.com/office/officeart/2005/8/layout/hChevron3"/>
    <dgm:cxn modelId="{C6F31A3D-3EC7-424E-8AF2-2E053791BA50}" type="presOf" srcId="{CFDDFAF7-2101-42A4-A722-52D9361F78A0}" destId="{3B813821-0BE9-4A70-894B-C3F95EDDF453}" srcOrd="0" destOrd="0" presId="urn:microsoft.com/office/officeart/2005/8/layout/hChevron3"/>
    <dgm:cxn modelId="{069DB998-F757-4508-B3C5-E526A920951D}" srcId="{C249DB61-5D1E-4934-8001-067D7EDBA1DB}" destId="{777E4F72-CEB6-4AE3-9118-3A3AC7CF0CF8}" srcOrd="0" destOrd="0" parTransId="{E8FDCF6C-019D-4487-A1FF-0CA3EC711BD2}" sibTransId="{52EF784A-7627-44B6-BBDF-5D77418125FA}"/>
    <dgm:cxn modelId="{0C0F6F70-78F4-48DE-A446-BB26444065D8}" srcId="{C249DB61-5D1E-4934-8001-067D7EDBA1DB}" destId="{CFDDFAF7-2101-42A4-A722-52D9361F78A0}" srcOrd="1" destOrd="0" parTransId="{3792C7C2-0B30-4D70-BF32-266828AEB242}" sibTransId="{9E21247A-D981-45E8-B20F-E9196180145C}"/>
    <dgm:cxn modelId="{4BA20EAA-D3CE-4B0B-BBE5-306CE094BBC5}" type="presParOf" srcId="{A35C9662-008B-45AB-8C22-F2A7D2A9A26B}" destId="{CDE52A0B-4905-4F3C-9074-1CE1063FAF6E}" srcOrd="0" destOrd="0" presId="urn:microsoft.com/office/officeart/2005/8/layout/hChevron3"/>
    <dgm:cxn modelId="{2084AF2A-690D-4391-B7D8-1196145FE32F}" type="presParOf" srcId="{A35C9662-008B-45AB-8C22-F2A7D2A9A26B}" destId="{9DEC84BC-9E44-459F-9D80-D70DA8E5632B}" srcOrd="1" destOrd="0" presId="urn:microsoft.com/office/officeart/2005/8/layout/hChevron3"/>
    <dgm:cxn modelId="{4A0ABD26-6CB2-44A4-9D33-FE5B2C27125D}" type="presParOf" srcId="{A35C9662-008B-45AB-8C22-F2A7D2A9A26B}" destId="{3B813821-0BE9-4A70-894B-C3F95EDDF453}" srcOrd="2" destOrd="0" presId="urn:microsoft.com/office/officeart/2005/8/layout/hChevron3"/>
    <dgm:cxn modelId="{EF80C21A-7A54-4F8F-B688-C4D73F596809}" type="presParOf" srcId="{A35C9662-008B-45AB-8C22-F2A7D2A9A26B}" destId="{993F28AB-E462-4933-A032-713D0CBE7554}" srcOrd="3" destOrd="0" presId="urn:microsoft.com/office/officeart/2005/8/layout/hChevron3"/>
    <dgm:cxn modelId="{3987F6F6-0644-477A-B509-F20410D416A3}" type="presParOf" srcId="{A35C9662-008B-45AB-8C22-F2A7D2A9A26B}" destId="{B1F9BFB5-760F-4298-8E8F-F292AC88B0A9}"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ADF5DC-D975-4794-88BD-63837AF78989}" type="doc">
      <dgm:prSet loTypeId="urn:microsoft.com/office/officeart/2005/8/layout/hierarchy6" loCatId="hierarchy" qsTypeId="urn:microsoft.com/office/officeart/2005/8/quickstyle/3d1" qsCatId="3D" csTypeId="urn:microsoft.com/office/officeart/2005/8/colors/accent4_3" csCatId="accent4" phldr="1"/>
      <dgm:spPr/>
      <dgm:t>
        <a:bodyPr/>
        <a:lstStyle/>
        <a:p>
          <a:endParaRPr lang="es-ES"/>
        </a:p>
      </dgm:t>
    </dgm:pt>
    <dgm:pt modelId="{C2EA8E9C-5B4E-4437-826C-5AE8BC3DA921}">
      <dgm:prSet phldrT="[Texto]" custT="1"/>
      <dgm:spPr/>
      <dgm:t>
        <a:bodyPr/>
        <a:lstStyle/>
        <a:p>
          <a:r>
            <a:rPr lang="es-ES" sz="1400" b="1" dirty="0"/>
            <a:t>MATEMÁTICAS</a:t>
          </a:r>
        </a:p>
      </dgm:t>
    </dgm:pt>
    <dgm:pt modelId="{65D2B0F4-2A2C-4732-B96D-33DBADFC4994}" type="parTrans" cxnId="{9E15CB16-C3EC-41FF-88C7-C91EC7D1059E}">
      <dgm:prSet/>
      <dgm:spPr/>
      <dgm:t>
        <a:bodyPr/>
        <a:lstStyle/>
        <a:p>
          <a:endParaRPr lang="es-ES" sz="1400"/>
        </a:p>
      </dgm:t>
    </dgm:pt>
    <dgm:pt modelId="{9AB54C86-6687-4E68-A08C-2D33492B230E}" type="sibTrans" cxnId="{9E15CB16-C3EC-41FF-88C7-C91EC7D1059E}">
      <dgm:prSet/>
      <dgm:spPr/>
      <dgm:t>
        <a:bodyPr/>
        <a:lstStyle/>
        <a:p>
          <a:endParaRPr lang="es-ES" sz="1400"/>
        </a:p>
      </dgm:t>
    </dgm:pt>
    <dgm:pt modelId="{6F9D26F0-C237-4693-BF52-5CD0376223F6}" type="asst">
      <dgm:prSet phldrT="[Texto]" custT="1"/>
      <dgm:spPr/>
      <dgm:t>
        <a:bodyPr/>
        <a:lstStyle/>
        <a:p>
          <a:r>
            <a:rPr lang="es-ES" sz="1400" b="1" dirty="0"/>
            <a:t>Contenidos (conceptuales)</a:t>
          </a:r>
        </a:p>
      </dgm:t>
    </dgm:pt>
    <dgm:pt modelId="{D78B257E-229B-4821-ADDE-3340911F1FA8}" type="parTrans" cxnId="{B9290669-0C03-4BDA-92F5-BFD1D896CB5B}">
      <dgm:prSet/>
      <dgm:spPr/>
      <dgm:t>
        <a:bodyPr/>
        <a:lstStyle/>
        <a:p>
          <a:endParaRPr lang="es-ES" sz="1400"/>
        </a:p>
      </dgm:t>
    </dgm:pt>
    <dgm:pt modelId="{D69034C2-5D6F-47ED-B9B2-926152AA6DB5}" type="sibTrans" cxnId="{B9290669-0C03-4BDA-92F5-BFD1D896CB5B}">
      <dgm:prSet/>
      <dgm:spPr/>
      <dgm:t>
        <a:bodyPr/>
        <a:lstStyle/>
        <a:p>
          <a:endParaRPr lang="es-ES" sz="1400"/>
        </a:p>
      </dgm:t>
    </dgm:pt>
    <dgm:pt modelId="{9B44300E-9EF2-4673-9199-C8350A8A89DB}" type="asst">
      <dgm:prSet phldrT="[Texto]" custT="1"/>
      <dgm:spPr/>
      <dgm:t>
        <a:bodyPr/>
        <a:lstStyle/>
        <a:p>
          <a:r>
            <a:rPr lang="es-ES" sz="1400" b="1" dirty="0"/>
            <a:t>Procesos (procedimientos)</a:t>
          </a:r>
        </a:p>
      </dgm:t>
    </dgm:pt>
    <dgm:pt modelId="{6C57AD44-B495-44A1-9B96-B193152E4E9B}" type="parTrans" cxnId="{2B302F96-1350-4B3E-A1FF-9ADD505749F1}">
      <dgm:prSet/>
      <dgm:spPr/>
      <dgm:t>
        <a:bodyPr/>
        <a:lstStyle/>
        <a:p>
          <a:endParaRPr lang="es-ES" sz="1400"/>
        </a:p>
      </dgm:t>
    </dgm:pt>
    <dgm:pt modelId="{2A7B4F98-302A-4EAC-9BB7-78E86DAF93E4}" type="sibTrans" cxnId="{2B302F96-1350-4B3E-A1FF-9ADD505749F1}">
      <dgm:prSet/>
      <dgm:spPr/>
      <dgm:t>
        <a:bodyPr/>
        <a:lstStyle/>
        <a:p>
          <a:endParaRPr lang="es-ES" sz="1400"/>
        </a:p>
      </dgm:t>
    </dgm:pt>
    <dgm:pt modelId="{F49B5383-BA0F-4CDA-8F9F-C2C13930EED2}" type="asst">
      <dgm:prSet phldrT="[Texto]" custT="1"/>
      <dgm:spPr/>
      <dgm:t>
        <a:bodyPr/>
        <a:lstStyle/>
        <a:p>
          <a:r>
            <a:rPr lang="es-ES" sz="1400"/>
            <a:t>Cantidad</a:t>
          </a:r>
        </a:p>
      </dgm:t>
    </dgm:pt>
    <dgm:pt modelId="{0A6E6871-7FF2-44E9-8E1E-193708F32E92}" type="parTrans" cxnId="{49CB4565-E8B0-4BD7-B780-13B463B6C5B7}">
      <dgm:prSet/>
      <dgm:spPr/>
      <dgm:t>
        <a:bodyPr/>
        <a:lstStyle/>
        <a:p>
          <a:endParaRPr lang="es-ES" sz="1400"/>
        </a:p>
      </dgm:t>
    </dgm:pt>
    <dgm:pt modelId="{C6E658F6-EBC3-429C-89CA-962F6868D02B}" type="sibTrans" cxnId="{49CB4565-E8B0-4BD7-B780-13B463B6C5B7}">
      <dgm:prSet/>
      <dgm:spPr/>
      <dgm:t>
        <a:bodyPr/>
        <a:lstStyle/>
        <a:p>
          <a:endParaRPr lang="es-ES" sz="1400"/>
        </a:p>
      </dgm:t>
    </dgm:pt>
    <dgm:pt modelId="{D81D84A1-57C7-489A-B6D0-119B2CC4A66D}" type="asst">
      <dgm:prSet phldrT="[Texto]" custT="1"/>
      <dgm:spPr/>
      <dgm:t>
        <a:bodyPr/>
        <a:lstStyle/>
        <a:p>
          <a:r>
            <a:rPr lang="es-ES" sz="1400"/>
            <a:t>Espacio</a:t>
          </a:r>
        </a:p>
      </dgm:t>
    </dgm:pt>
    <dgm:pt modelId="{95815131-AD06-420F-B943-2A081C59B707}" type="parTrans" cxnId="{01387EF3-F110-4F2D-BE96-C9D74B346D1F}">
      <dgm:prSet/>
      <dgm:spPr/>
      <dgm:t>
        <a:bodyPr/>
        <a:lstStyle/>
        <a:p>
          <a:endParaRPr lang="es-ES" sz="1400"/>
        </a:p>
      </dgm:t>
    </dgm:pt>
    <dgm:pt modelId="{9EBFEB9D-2279-4F50-AB54-0B634AC43062}" type="sibTrans" cxnId="{01387EF3-F110-4F2D-BE96-C9D74B346D1F}">
      <dgm:prSet/>
      <dgm:spPr/>
      <dgm:t>
        <a:bodyPr/>
        <a:lstStyle/>
        <a:p>
          <a:endParaRPr lang="es-ES" sz="1400"/>
        </a:p>
      </dgm:t>
    </dgm:pt>
    <dgm:pt modelId="{AD919B93-B591-4DBA-AA10-C16E46E3F6C4}" type="asst">
      <dgm:prSet phldrT="[Texto]" custT="1"/>
      <dgm:spPr/>
      <dgm:t>
        <a:bodyPr/>
        <a:lstStyle/>
        <a:p>
          <a:r>
            <a:rPr lang="es-ES" sz="1400"/>
            <a:t>Cambio y relaciones</a:t>
          </a:r>
        </a:p>
      </dgm:t>
    </dgm:pt>
    <dgm:pt modelId="{1385AA9C-9CC9-42B1-B476-944E0E6C0383}" type="parTrans" cxnId="{5B011C8B-6D6F-45CA-B758-0EC0D722B340}">
      <dgm:prSet/>
      <dgm:spPr/>
      <dgm:t>
        <a:bodyPr/>
        <a:lstStyle/>
        <a:p>
          <a:endParaRPr lang="es-ES" sz="1400"/>
        </a:p>
      </dgm:t>
    </dgm:pt>
    <dgm:pt modelId="{54CF6E76-44B4-4D4B-A28F-1869D4D9EABB}" type="sibTrans" cxnId="{5B011C8B-6D6F-45CA-B758-0EC0D722B340}">
      <dgm:prSet/>
      <dgm:spPr/>
      <dgm:t>
        <a:bodyPr/>
        <a:lstStyle/>
        <a:p>
          <a:endParaRPr lang="es-ES" sz="1400"/>
        </a:p>
      </dgm:t>
    </dgm:pt>
    <dgm:pt modelId="{222E8536-0AF2-4942-A186-DCB61C3B726C}" type="asst">
      <dgm:prSet phldrT="[Texto]" custT="1"/>
      <dgm:spPr/>
      <dgm:t>
        <a:bodyPr/>
        <a:lstStyle/>
        <a:p>
          <a:r>
            <a:rPr lang="es-ES" sz="1400" dirty="0" err="1" smtClean="0"/>
            <a:t>Incerti-dumbre</a:t>
          </a:r>
          <a:r>
            <a:rPr lang="es-ES" sz="1400" dirty="0" smtClean="0"/>
            <a:t> </a:t>
          </a:r>
          <a:r>
            <a:rPr lang="es-ES" sz="1400" dirty="0"/>
            <a:t>y datos</a:t>
          </a:r>
        </a:p>
      </dgm:t>
    </dgm:pt>
    <dgm:pt modelId="{FFFD97CE-201D-4ECD-A0D1-B27E6DDAFDF0}" type="parTrans" cxnId="{A9F1D479-9209-4411-B66C-FBF87C36CA5A}">
      <dgm:prSet/>
      <dgm:spPr/>
      <dgm:t>
        <a:bodyPr/>
        <a:lstStyle/>
        <a:p>
          <a:endParaRPr lang="es-ES" sz="1400"/>
        </a:p>
      </dgm:t>
    </dgm:pt>
    <dgm:pt modelId="{37A184C3-A8EC-4A09-B0B0-D8DBDC581EBB}" type="sibTrans" cxnId="{A9F1D479-9209-4411-B66C-FBF87C36CA5A}">
      <dgm:prSet/>
      <dgm:spPr/>
      <dgm:t>
        <a:bodyPr/>
        <a:lstStyle/>
        <a:p>
          <a:endParaRPr lang="es-ES" sz="1400"/>
        </a:p>
      </dgm:t>
    </dgm:pt>
    <dgm:pt modelId="{4F60222D-F55A-4584-82B7-23629DF10801}" type="asst">
      <dgm:prSet phldrT="[Texto]" custT="1"/>
      <dgm:spPr/>
      <dgm:t>
        <a:bodyPr/>
        <a:lstStyle/>
        <a:p>
          <a:r>
            <a:rPr lang="es-ES" sz="1400"/>
            <a:t>Formular</a:t>
          </a:r>
        </a:p>
      </dgm:t>
    </dgm:pt>
    <dgm:pt modelId="{A86F690F-D1B8-4D36-90A1-0D2CD797EB21}" type="parTrans" cxnId="{DB5BC50E-429C-4CE1-9810-EA79FA646EAC}">
      <dgm:prSet/>
      <dgm:spPr/>
      <dgm:t>
        <a:bodyPr/>
        <a:lstStyle/>
        <a:p>
          <a:endParaRPr lang="es-ES" sz="1400"/>
        </a:p>
      </dgm:t>
    </dgm:pt>
    <dgm:pt modelId="{C282435C-50BA-4094-A6F7-80F030CE9C5B}" type="sibTrans" cxnId="{DB5BC50E-429C-4CE1-9810-EA79FA646EAC}">
      <dgm:prSet/>
      <dgm:spPr/>
      <dgm:t>
        <a:bodyPr/>
        <a:lstStyle/>
        <a:p>
          <a:endParaRPr lang="es-ES" sz="1400"/>
        </a:p>
      </dgm:t>
    </dgm:pt>
    <dgm:pt modelId="{47EA5C2A-7D58-4B2B-B728-23C6B7A67A22}" type="asst">
      <dgm:prSet phldrT="[Texto]" custT="1"/>
      <dgm:spPr/>
      <dgm:t>
        <a:bodyPr/>
        <a:lstStyle/>
        <a:p>
          <a:r>
            <a:rPr lang="es-ES" sz="1400"/>
            <a:t>Emplear</a:t>
          </a:r>
        </a:p>
      </dgm:t>
    </dgm:pt>
    <dgm:pt modelId="{77882858-60E8-47E5-88D1-2E8999E037FC}" type="parTrans" cxnId="{EF3758FF-C065-40C7-B611-5429C2323F44}">
      <dgm:prSet/>
      <dgm:spPr/>
      <dgm:t>
        <a:bodyPr/>
        <a:lstStyle/>
        <a:p>
          <a:endParaRPr lang="es-ES" sz="1400"/>
        </a:p>
      </dgm:t>
    </dgm:pt>
    <dgm:pt modelId="{FAF6D4CD-B712-4130-B05E-6C03F76DACB3}" type="sibTrans" cxnId="{EF3758FF-C065-40C7-B611-5429C2323F44}">
      <dgm:prSet/>
      <dgm:spPr/>
      <dgm:t>
        <a:bodyPr/>
        <a:lstStyle/>
        <a:p>
          <a:endParaRPr lang="es-ES" sz="1400"/>
        </a:p>
      </dgm:t>
    </dgm:pt>
    <dgm:pt modelId="{B50B0C9F-8FC7-4C7F-BB89-B9454207812E}" type="asst">
      <dgm:prSet phldrT="[Texto]" custT="1"/>
      <dgm:spPr/>
      <dgm:t>
        <a:bodyPr/>
        <a:lstStyle/>
        <a:p>
          <a:r>
            <a:rPr lang="es-ES" sz="1400" dirty="0" err="1" smtClean="0"/>
            <a:t>Interpre-tar</a:t>
          </a:r>
          <a:endParaRPr lang="es-ES" sz="1400" dirty="0"/>
        </a:p>
      </dgm:t>
    </dgm:pt>
    <dgm:pt modelId="{0B9D52D1-E2CB-4700-BB8C-68FD0139270E}" type="parTrans" cxnId="{0B90145D-3F9B-48D7-B632-DFA26B846212}">
      <dgm:prSet/>
      <dgm:spPr/>
      <dgm:t>
        <a:bodyPr/>
        <a:lstStyle/>
        <a:p>
          <a:endParaRPr lang="es-ES" sz="1400"/>
        </a:p>
      </dgm:t>
    </dgm:pt>
    <dgm:pt modelId="{330F8BB9-011F-483C-89DD-2C4E0E88EF8D}" type="sibTrans" cxnId="{0B90145D-3F9B-48D7-B632-DFA26B846212}">
      <dgm:prSet/>
      <dgm:spPr/>
      <dgm:t>
        <a:bodyPr/>
        <a:lstStyle/>
        <a:p>
          <a:endParaRPr lang="es-ES" sz="1400"/>
        </a:p>
      </dgm:t>
    </dgm:pt>
    <dgm:pt modelId="{14E7CA9B-D72B-4E43-B91E-8D6D90A5C8FC}" type="pres">
      <dgm:prSet presAssocID="{D5ADF5DC-D975-4794-88BD-63837AF78989}" presName="mainComposite" presStyleCnt="0">
        <dgm:presLayoutVars>
          <dgm:chPref val="1"/>
          <dgm:dir/>
          <dgm:animOne val="branch"/>
          <dgm:animLvl val="lvl"/>
          <dgm:resizeHandles val="exact"/>
        </dgm:presLayoutVars>
      </dgm:prSet>
      <dgm:spPr/>
      <dgm:t>
        <a:bodyPr/>
        <a:lstStyle/>
        <a:p>
          <a:endParaRPr lang="es-ES"/>
        </a:p>
      </dgm:t>
    </dgm:pt>
    <dgm:pt modelId="{9F223785-7243-4370-BCE7-2CBB6B47F68D}" type="pres">
      <dgm:prSet presAssocID="{D5ADF5DC-D975-4794-88BD-63837AF78989}" presName="hierFlow" presStyleCnt="0"/>
      <dgm:spPr/>
      <dgm:t>
        <a:bodyPr/>
        <a:lstStyle/>
        <a:p>
          <a:endParaRPr lang="es-ES"/>
        </a:p>
      </dgm:t>
    </dgm:pt>
    <dgm:pt modelId="{6B98E7DE-DA89-4C3D-940C-95A0C2C0007D}" type="pres">
      <dgm:prSet presAssocID="{D5ADF5DC-D975-4794-88BD-63837AF78989}" presName="hierChild1" presStyleCnt="0">
        <dgm:presLayoutVars>
          <dgm:chPref val="1"/>
          <dgm:animOne val="branch"/>
          <dgm:animLvl val="lvl"/>
        </dgm:presLayoutVars>
      </dgm:prSet>
      <dgm:spPr/>
      <dgm:t>
        <a:bodyPr/>
        <a:lstStyle/>
        <a:p>
          <a:endParaRPr lang="es-ES"/>
        </a:p>
      </dgm:t>
    </dgm:pt>
    <dgm:pt modelId="{769640C5-4F97-47C8-9469-2CCEAAC0EB7D}" type="pres">
      <dgm:prSet presAssocID="{C2EA8E9C-5B4E-4437-826C-5AE8BC3DA921}" presName="Name14" presStyleCnt="0"/>
      <dgm:spPr/>
      <dgm:t>
        <a:bodyPr/>
        <a:lstStyle/>
        <a:p>
          <a:endParaRPr lang="es-ES"/>
        </a:p>
      </dgm:t>
    </dgm:pt>
    <dgm:pt modelId="{BE09EEA8-2B8D-4C99-9B3D-368C35140E69}" type="pres">
      <dgm:prSet presAssocID="{C2EA8E9C-5B4E-4437-826C-5AE8BC3DA921}" presName="level1Shape" presStyleLbl="node0" presStyleIdx="0" presStyleCnt="1" custScaleX="215703">
        <dgm:presLayoutVars>
          <dgm:chPref val="3"/>
        </dgm:presLayoutVars>
      </dgm:prSet>
      <dgm:spPr/>
      <dgm:t>
        <a:bodyPr/>
        <a:lstStyle/>
        <a:p>
          <a:endParaRPr lang="es-ES"/>
        </a:p>
      </dgm:t>
    </dgm:pt>
    <dgm:pt modelId="{C8210E92-EA27-4345-88D7-107669875387}" type="pres">
      <dgm:prSet presAssocID="{C2EA8E9C-5B4E-4437-826C-5AE8BC3DA921}" presName="hierChild2" presStyleCnt="0"/>
      <dgm:spPr/>
      <dgm:t>
        <a:bodyPr/>
        <a:lstStyle/>
        <a:p>
          <a:endParaRPr lang="es-ES"/>
        </a:p>
      </dgm:t>
    </dgm:pt>
    <dgm:pt modelId="{6CC4A332-D1C0-464A-84D9-9108558F0585}" type="pres">
      <dgm:prSet presAssocID="{6C57AD44-B495-44A1-9B96-B193152E4E9B}" presName="Name19" presStyleLbl="parChTrans1D2" presStyleIdx="0" presStyleCnt="2"/>
      <dgm:spPr/>
      <dgm:t>
        <a:bodyPr/>
        <a:lstStyle/>
        <a:p>
          <a:endParaRPr lang="es-ES"/>
        </a:p>
      </dgm:t>
    </dgm:pt>
    <dgm:pt modelId="{4A4E2718-7F5F-4182-B79F-B6EF29770061}" type="pres">
      <dgm:prSet presAssocID="{9B44300E-9EF2-4673-9199-C8350A8A89DB}" presName="Name21" presStyleCnt="0"/>
      <dgm:spPr/>
      <dgm:t>
        <a:bodyPr/>
        <a:lstStyle/>
        <a:p>
          <a:endParaRPr lang="es-ES"/>
        </a:p>
      </dgm:t>
    </dgm:pt>
    <dgm:pt modelId="{3F9E47AE-6BAF-4400-91B7-7F13DC8847A3}" type="pres">
      <dgm:prSet presAssocID="{9B44300E-9EF2-4673-9199-C8350A8A89DB}" presName="level2Shape" presStyleLbl="asst1" presStyleIdx="0" presStyleCnt="9" custScaleX="263750"/>
      <dgm:spPr/>
      <dgm:t>
        <a:bodyPr/>
        <a:lstStyle/>
        <a:p>
          <a:endParaRPr lang="es-ES"/>
        </a:p>
      </dgm:t>
    </dgm:pt>
    <dgm:pt modelId="{3CF05A5C-2DCC-4DBD-BE78-F90A86D8B975}" type="pres">
      <dgm:prSet presAssocID="{9B44300E-9EF2-4673-9199-C8350A8A89DB}" presName="hierChild3" presStyleCnt="0"/>
      <dgm:spPr/>
      <dgm:t>
        <a:bodyPr/>
        <a:lstStyle/>
        <a:p>
          <a:endParaRPr lang="es-ES"/>
        </a:p>
      </dgm:t>
    </dgm:pt>
    <dgm:pt modelId="{FB9ADC05-8AE4-4213-9389-1829A68353FA}" type="pres">
      <dgm:prSet presAssocID="{A86F690F-D1B8-4D36-90A1-0D2CD797EB21}" presName="Name19" presStyleLbl="parChTrans1D3" presStyleIdx="0" presStyleCnt="7"/>
      <dgm:spPr/>
      <dgm:t>
        <a:bodyPr/>
        <a:lstStyle/>
        <a:p>
          <a:endParaRPr lang="es-ES"/>
        </a:p>
      </dgm:t>
    </dgm:pt>
    <dgm:pt modelId="{6925A870-3570-4E7C-A0E7-3265D9653ABF}" type="pres">
      <dgm:prSet presAssocID="{4F60222D-F55A-4584-82B7-23629DF10801}" presName="Name21" presStyleCnt="0"/>
      <dgm:spPr/>
      <dgm:t>
        <a:bodyPr/>
        <a:lstStyle/>
        <a:p>
          <a:endParaRPr lang="es-ES"/>
        </a:p>
      </dgm:t>
    </dgm:pt>
    <dgm:pt modelId="{62CA8699-6A54-440E-8E2B-25B5FA5B0200}" type="pres">
      <dgm:prSet presAssocID="{4F60222D-F55A-4584-82B7-23629DF10801}" presName="level2Shape" presStyleLbl="asst1" presStyleIdx="1" presStyleCnt="9"/>
      <dgm:spPr/>
      <dgm:t>
        <a:bodyPr/>
        <a:lstStyle/>
        <a:p>
          <a:endParaRPr lang="es-ES"/>
        </a:p>
      </dgm:t>
    </dgm:pt>
    <dgm:pt modelId="{169940D4-A1BA-4951-A2A4-6F9EF183D037}" type="pres">
      <dgm:prSet presAssocID="{4F60222D-F55A-4584-82B7-23629DF10801}" presName="hierChild3" presStyleCnt="0"/>
      <dgm:spPr/>
      <dgm:t>
        <a:bodyPr/>
        <a:lstStyle/>
        <a:p>
          <a:endParaRPr lang="es-ES"/>
        </a:p>
      </dgm:t>
    </dgm:pt>
    <dgm:pt modelId="{6377D792-6C51-4F6F-AAA6-39A38A743D58}" type="pres">
      <dgm:prSet presAssocID="{77882858-60E8-47E5-88D1-2E8999E037FC}" presName="Name19" presStyleLbl="parChTrans1D3" presStyleIdx="1" presStyleCnt="7"/>
      <dgm:spPr/>
      <dgm:t>
        <a:bodyPr/>
        <a:lstStyle/>
        <a:p>
          <a:endParaRPr lang="es-ES"/>
        </a:p>
      </dgm:t>
    </dgm:pt>
    <dgm:pt modelId="{275FF2D9-DB91-4ABD-9759-F94C7B9EC86A}" type="pres">
      <dgm:prSet presAssocID="{47EA5C2A-7D58-4B2B-B728-23C6B7A67A22}" presName="Name21" presStyleCnt="0"/>
      <dgm:spPr/>
      <dgm:t>
        <a:bodyPr/>
        <a:lstStyle/>
        <a:p>
          <a:endParaRPr lang="es-ES"/>
        </a:p>
      </dgm:t>
    </dgm:pt>
    <dgm:pt modelId="{90AFF4B4-D236-44E1-B9E2-4BFD487FC02E}" type="pres">
      <dgm:prSet presAssocID="{47EA5C2A-7D58-4B2B-B728-23C6B7A67A22}" presName="level2Shape" presStyleLbl="asst1" presStyleIdx="2" presStyleCnt="9"/>
      <dgm:spPr/>
      <dgm:t>
        <a:bodyPr/>
        <a:lstStyle/>
        <a:p>
          <a:endParaRPr lang="es-ES"/>
        </a:p>
      </dgm:t>
    </dgm:pt>
    <dgm:pt modelId="{1FD6A3C2-5592-4CEA-B163-6FBE6F2FD5B1}" type="pres">
      <dgm:prSet presAssocID="{47EA5C2A-7D58-4B2B-B728-23C6B7A67A22}" presName="hierChild3" presStyleCnt="0"/>
      <dgm:spPr/>
      <dgm:t>
        <a:bodyPr/>
        <a:lstStyle/>
        <a:p>
          <a:endParaRPr lang="es-ES"/>
        </a:p>
      </dgm:t>
    </dgm:pt>
    <dgm:pt modelId="{14A6D3C7-B561-4194-B5E0-A4D130731459}" type="pres">
      <dgm:prSet presAssocID="{0B9D52D1-E2CB-4700-BB8C-68FD0139270E}" presName="Name19" presStyleLbl="parChTrans1D3" presStyleIdx="2" presStyleCnt="7"/>
      <dgm:spPr/>
      <dgm:t>
        <a:bodyPr/>
        <a:lstStyle/>
        <a:p>
          <a:endParaRPr lang="es-ES"/>
        </a:p>
      </dgm:t>
    </dgm:pt>
    <dgm:pt modelId="{CEBD4149-0AF1-4023-A4EF-1887F9DAF0AE}" type="pres">
      <dgm:prSet presAssocID="{B50B0C9F-8FC7-4C7F-BB89-B9454207812E}" presName="Name21" presStyleCnt="0"/>
      <dgm:spPr/>
      <dgm:t>
        <a:bodyPr/>
        <a:lstStyle/>
        <a:p>
          <a:endParaRPr lang="es-ES"/>
        </a:p>
      </dgm:t>
    </dgm:pt>
    <dgm:pt modelId="{EC8F10DD-1655-4CCD-A08C-59B57DCBBCA9}" type="pres">
      <dgm:prSet presAssocID="{B50B0C9F-8FC7-4C7F-BB89-B9454207812E}" presName="level2Shape" presStyleLbl="asst1" presStyleIdx="3" presStyleCnt="9"/>
      <dgm:spPr/>
      <dgm:t>
        <a:bodyPr/>
        <a:lstStyle/>
        <a:p>
          <a:endParaRPr lang="es-ES"/>
        </a:p>
      </dgm:t>
    </dgm:pt>
    <dgm:pt modelId="{6F45CC1F-FF5F-49A5-B0FD-B8EFB66F1055}" type="pres">
      <dgm:prSet presAssocID="{B50B0C9F-8FC7-4C7F-BB89-B9454207812E}" presName="hierChild3" presStyleCnt="0"/>
      <dgm:spPr/>
      <dgm:t>
        <a:bodyPr/>
        <a:lstStyle/>
        <a:p>
          <a:endParaRPr lang="es-ES"/>
        </a:p>
      </dgm:t>
    </dgm:pt>
    <dgm:pt modelId="{AC719969-9E18-4383-A406-2F134E602267}" type="pres">
      <dgm:prSet presAssocID="{D78B257E-229B-4821-ADDE-3340911F1FA8}" presName="Name19" presStyleLbl="parChTrans1D2" presStyleIdx="1" presStyleCnt="2"/>
      <dgm:spPr/>
      <dgm:t>
        <a:bodyPr/>
        <a:lstStyle/>
        <a:p>
          <a:endParaRPr lang="es-ES"/>
        </a:p>
      </dgm:t>
    </dgm:pt>
    <dgm:pt modelId="{798ACAFB-413E-44B8-8C7C-D535CC1B37CF}" type="pres">
      <dgm:prSet presAssocID="{6F9D26F0-C237-4693-BF52-5CD0376223F6}" presName="Name21" presStyleCnt="0"/>
      <dgm:spPr/>
      <dgm:t>
        <a:bodyPr/>
        <a:lstStyle/>
        <a:p>
          <a:endParaRPr lang="es-ES"/>
        </a:p>
      </dgm:t>
    </dgm:pt>
    <dgm:pt modelId="{E5F4ED5D-30C1-4016-A24D-E43FEE5D7D0E}" type="pres">
      <dgm:prSet presAssocID="{6F9D26F0-C237-4693-BF52-5CD0376223F6}" presName="level2Shape" presStyleLbl="asst1" presStyleIdx="4" presStyleCnt="9" custScaleX="186563"/>
      <dgm:spPr/>
      <dgm:t>
        <a:bodyPr/>
        <a:lstStyle/>
        <a:p>
          <a:endParaRPr lang="es-ES"/>
        </a:p>
      </dgm:t>
    </dgm:pt>
    <dgm:pt modelId="{0D79E51C-7B25-4651-B879-3FC54ECD801F}" type="pres">
      <dgm:prSet presAssocID="{6F9D26F0-C237-4693-BF52-5CD0376223F6}" presName="hierChild3" presStyleCnt="0"/>
      <dgm:spPr/>
      <dgm:t>
        <a:bodyPr/>
        <a:lstStyle/>
        <a:p>
          <a:endParaRPr lang="es-ES"/>
        </a:p>
      </dgm:t>
    </dgm:pt>
    <dgm:pt modelId="{4C370BA8-79AD-4DFC-9793-A6A1F22FECB2}" type="pres">
      <dgm:prSet presAssocID="{0A6E6871-7FF2-44E9-8E1E-193708F32E92}" presName="Name19" presStyleLbl="parChTrans1D3" presStyleIdx="3" presStyleCnt="7"/>
      <dgm:spPr/>
      <dgm:t>
        <a:bodyPr/>
        <a:lstStyle/>
        <a:p>
          <a:endParaRPr lang="es-ES"/>
        </a:p>
      </dgm:t>
    </dgm:pt>
    <dgm:pt modelId="{71D546A3-65B7-4729-B0EC-F41537A49424}" type="pres">
      <dgm:prSet presAssocID="{F49B5383-BA0F-4CDA-8F9F-C2C13930EED2}" presName="Name21" presStyleCnt="0"/>
      <dgm:spPr/>
      <dgm:t>
        <a:bodyPr/>
        <a:lstStyle/>
        <a:p>
          <a:endParaRPr lang="es-ES"/>
        </a:p>
      </dgm:t>
    </dgm:pt>
    <dgm:pt modelId="{C32EA328-4456-4183-98B0-7F38598DAB60}" type="pres">
      <dgm:prSet presAssocID="{F49B5383-BA0F-4CDA-8F9F-C2C13930EED2}" presName="level2Shape" presStyleLbl="asst1" presStyleIdx="5" presStyleCnt="9"/>
      <dgm:spPr/>
      <dgm:t>
        <a:bodyPr/>
        <a:lstStyle/>
        <a:p>
          <a:endParaRPr lang="es-ES"/>
        </a:p>
      </dgm:t>
    </dgm:pt>
    <dgm:pt modelId="{31CBA84F-72CB-47AC-BD5C-9C0F0CDF9DC2}" type="pres">
      <dgm:prSet presAssocID="{F49B5383-BA0F-4CDA-8F9F-C2C13930EED2}" presName="hierChild3" presStyleCnt="0"/>
      <dgm:spPr/>
      <dgm:t>
        <a:bodyPr/>
        <a:lstStyle/>
        <a:p>
          <a:endParaRPr lang="es-ES"/>
        </a:p>
      </dgm:t>
    </dgm:pt>
    <dgm:pt modelId="{2AAE28BF-CE99-412F-9DB2-7C4966C3C476}" type="pres">
      <dgm:prSet presAssocID="{95815131-AD06-420F-B943-2A081C59B707}" presName="Name19" presStyleLbl="parChTrans1D3" presStyleIdx="4" presStyleCnt="7"/>
      <dgm:spPr/>
      <dgm:t>
        <a:bodyPr/>
        <a:lstStyle/>
        <a:p>
          <a:endParaRPr lang="es-ES"/>
        </a:p>
      </dgm:t>
    </dgm:pt>
    <dgm:pt modelId="{A852DC5F-D89D-417D-9785-BB4B2E63A3FD}" type="pres">
      <dgm:prSet presAssocID="{D81D84A1-57C7-489A-B6D0-119B2CC4A66D}" presName="Name21" presStyleCnt="0"/>
      <dgm:spPr/>
      <dgm:t>
        <a:bodyPr/>
        <a:lstStyle/>
        <a:p>
          <a:endParaRPr lang="es-ES"/>
        </a:p>
      </dgm:t>
    </dgm:pt>
    <dgm:pt modelId="{E1B44C3D-696F-43C5-9A4F-73C39DAB6231}" type="pres">
      <dgm:prSet presAssocID="{D81D84A1-57C7-489A-B6D0-119B2CC4A66D}" presName="level2Shape" presStyleLbl="asst1" presStyleIdx="6" presStyleCnt="9" custScaleY="86071"/>
      <dgm:spPr/>
      <dgm:t>
        <a:bodyPr/>
        <a:lstStyle/>
        <a:p>
          <a:endParaRPr lang="es-ES"/>
        </a:p>
      </dgm:t>
    </dgm:pt>
    <dgm:pt modelId="{442CCEAD-A332-4EF8-BB48-A6B4DADDC9A0}" type="pres">
      <dgm:prSet presAssocID="{D81D84A1-57C7-489A-B6D0-119B2CC4A66D}" presName="hierChild3" presStyleCnt="0"/>
      <dgm:spPr/>
      <dgm:t>
        <a:bodyPr/>
        <a:lstStyle/>
        <a:p>
          <a:endParaRPr lang="es-ES"/>
        </a:p>
      </dgm:t>
    </dgm:pt>
    <dgm:pt modelId="{A2CD4D56-FC67-48C5-8697-977C5F4E2BE7}" type="pres">
      <dgm:prSet presAssocID="{1385AA9C-9CC9-42B1-B476-944E0E6C0383}" presName="Name19" presStyleLbl="parChTrans1D3" presStyleIdx="5" presStyleCnt="7"/>
      <dgm:spPr/>
      <dgm:t>
        <a:bodyPr/>
        <a:lstStyle/>
        <a:p>
          <a:endParaRPr lang="es-ES"/>
        </a:p>
      </dgm:t>
    </dgm:pt>
    <dgm:pt modelId="{EF605EC5-1C51-4DB4-BCD7-BDC430004A07}" type="pres">
      <dgm:prSet presAssocID="{AD919B93-B591-4DBA-AA10-C16E46E3F6C4}" presName="Name21" presStyleCnt="0"/>
      <dgm:spPr/>
      <dgm:t>
        <a:bodyPr/>
        <a:lstStyle/>
        <a:p>
          <a:endParaRPr lang="es-ES"/>
        </a:p>
      </dgm:t>
    </dgm:pt>
    <dgm:pt modelId="{02958455-3052-4EC3-9989-B2561A99621D}" type="pres">
      <dgm:prSet presAssocID="{AD919B93-B591-4DBA-AA10-C16E46E3F6C4}" presName="level2Shape" presStyleLbl="asst1" presStyleIdx="7" presStyleCnt="9"/>
      <dgm:spPr/>
      <dgm:t>
        <a:bodyPr/>
        <a:lstStyle/>
        <a:p>
          <a:endParaRPr lang="es-ES"/>
        </a:p>
      </dgm:t>
    </dgm:pt>
    <dgm:pt modelId="{531D5427-68A3-4F09-B917-7A6B7FB12C99}" type="pres">
      <dgm:prSet presAssocID="{AD919B93-B591-4DBA-AA10-C16E46E3F6C4}" presName="hierChild3" presStyleCnt="0"/>
      <dgm:spPr/>
      <dgm:t>
        <a:bodyPr/>
        <a:lstStyle/>
        <a:p>
          <a:endParaRPr lang="es-ES"/>
        </a:p>
      </dgm:t>
    </dgm:pt>
    <dgm:pt modelId="{A0055740-1E4A-48A0-8599-DB12CD3ACC0A}" type="pres">
      <dgm:prSet presAssocID="{FFFD97CE-201D-4ECD-A0D1-B27E6DDAFDF0}" presName="Name19" presStyleLbl="parChTrans1D3" presStyleIdx="6" presStyleCnt="7"/>
      <dgm:spPr/>
      <dgm:t>
        <a:bodyPr/>
        <a:lstStyle/>
        <a:p>
          <a:endParaRPr lang="es-ES"/>
        </a:p>
      </dgm:t>
    </dgm:pt>
    <dgm:pt modelId="{282AA6F7-96CF-4287-8084-544F69D523E6}" type="pres">
      <dgm:prSet presAssocID="{222E8536-0AF2-4942-A186-DCB61C3B726C}" presName="Name21" presStyleCnt="0"/>
      <dgm:spPr/>
      <dgm:t>
        <a:bodyPr/>
        <a:lstStyle/>
        <a:p>
          <a:endParaRPr lang="es-ES"/>
        </a:p>
      </dgm:t>
    </dgm:pt>
    <dgm:pt modelId="{57ACC0D7-3391-48F0-B499-5C159D76BB83}" type="pres">
      <dgm:prSet presAssocID="{222E8536-0AF2-4942-A186-DCB61C3B726C}" presName="level2Shape" presStyleLbl="asst1" presStyleIdx="8" presStyleCnt="9"/>
      <dgm:spPr/>
      <dgm:t>
        <a:bodyPr/>
        <a:lstStyle/>
        <a:p>
          <a:endParaRPr lang="es-ES"/>
        </a:p>
      </dgm:t>
    </dgm:pt>
    <dgm:pt modelId="{89B2EB79-1B59-4718-A712-3556E4081365}" type="pres">
      <dgm:prSet presAssocID="{222E8536-0AF2-4942-A186-DCB61C3B726C}" presName="hierChild3" presStyleCnt="0"/>
      <dgm:spPr/>
      <dgm:t>
        <a:bodyPr/>
        <a:lstStyle/>
        <a:p>
          <a:endParaRPr lang="es-ES"/>
        </a:p>
      </dgm:t>
    </dgm:pt>
    <dgm:pt modelId="{784FBB3C-AE00-4A44-98B2-C15373C9588C}" type="pres">
      <dgm:prSet presAssocID="{D5ADF5DC-D975-4794-88BD-63837AF78989}" presName="bgShapesFlow" presStyleCnt="0"/>
      <dgm:spPr/>
      <dgm:t>
        <a:bodyPr/>
        <a:lstStyle/>
        <a:p>
          <a:endParaRPr lang="es-ES"/>
        </a:p>
      </dgm:t>
    </dgm:pt>
  </dgm:ptLst>
  <dgm:cxnLst>
    <dgm:cxn modelId="{C48B5CBE-AA37-4DB7-8DC9-86908AE66A85}" type="presOf" srcId="{D81D84A1-57C7-489A-B6D0-119B2CC4A66D}" destId="{E1B44C3D-696F-43C5-9A4F-73C39DAB6231}" srcOrd="0" destOrd="0" presId="urn:microsoft.com/office/officeart/2005/8/layout/hierarchy6"/>
    <dgm:cxn modelId="{9E15CB16-C3EC-41FF-88C7-C91EC7D1059E}" srcId="{D5ADF5DC-D975-4794-88BD-63837AF78989}" destId="{C2EA8E9C-5B4E-4437-826C-5AE8BC3DA921}" srcOrd="0" destOrd="0" parTransId="{65D2B0F4-2A2C-4732-B96D-33DBADFC4994}" sibTransId="{9AB54C86-6687-4E68-A08C-2D33492B230E}"/>
    <dgm:cxn modelId="{CFD75B57-DD4B-4817-B6FE-C0A7EED8A03D}" type="presOf" srcId="{222E8536-0AF2-4942-A186-DCB61C3B726C}" destId="{57ACC0D7-3391-48F0-B499-5C159D76BB83}" srcOrd="0" destOrd="0" presId="urn:microsoft.com/office/officeart/2005/8/layout/hierarchy6"/>
    <dgm:cxn modelId="{5B011C8B-6D6F-45CA-B758-0EC0D722B340}" srcId="{6F9D26F0-C237-4693-BF52-5CD0376223F6}" destId="{AD919B93-B591-4DBA-AA10-C16E46E3F6C4}" srcOrd="2" destOrd="0" parTransId="{1385AA9C-9CC9-42B1-B476-944E0E6C0383}" sibTransId="{54CF6E76-44B4-4D4B-A28F-1869D4D9EABB}"/>
    <dgm:cxn modelId="{0B90145D-3F9B-48D7-B632-DFA26B846212}" srcId="{9B44300E-9EF2-4673-9199-C8350A8A89DB}" destId="{B50B0C9F-8FC7-4C7F-BB89-B9454207812E}" srcOrd="2" destOrd="0" parTransId="{0B9D52D1-E2CB-4700-BB8C-68FD0139270E}" sibTransId="{330F8BB9-011F-483C-89DD-2C4E0E88EF8D}"/>
    <dgm:cxn modelId="{A1AB9D24-9CEA-4FDD-955C-DE535142D3B4}" type="presOf" srcId="{4F60222D-F55A-4584-82B7-23629DF10801}" destId="{62CA8699-6A54-440E-8E2B-25B5FA5B0200}" srcOrd="0" destOrd="0" presId="urn:microsoft.com/office/officeart/2005/8/layout/hierarchy6"/>
    <dgm:cxn modelId="{337CAF29-A6FD-41E9-9FE1-E5E36CFA8809}" type="presOf" srcId="{9B44300E-9EF2-4673-9199-C8350A8A89DB}" destId="{3F9E47AE-6BAF-4400-91B7-7F13DC8847A3}" srcOrd="0" destOrd="0" presId="urn:microsoft.com/office/officeart/2005/8/layout/hierarchy6"/>
    <dgm:cxn modelId="{9F89D627-5A18-4188-BCA8-7BEF8838102E}" type="presOf" srcId="{77882858-60E8-47E5-88D1-2E8999E037FC}" destId="{6377D792-6C51-4F6F-AAA6-39A38A743D58}" srcOrd="0" destOrd="0" presId="urn:microsoft.com/office/officeart/2005/8/layout/hierarchy6"/>
    <dgm:cxn modelId="{F5C4CD5C-3849-4990-AD22-3DDBA86E212C}" type="presOf" srcId="{95815131-AD06-420F-B943-2A081C59B707}" destId="{2AAE28BF-CE99-412F-9DB2-7C4966C3C476}" srcOrd="0" destOrd="0" presId="urn:microsoft.com/office/officeart/2005/8/layout/hierarchy6"/>
    <dgm:cxn modelId="{86E710B5-E0FB-4E62-8940-F88EE70DB739}" type="presOf" srcId="{B50B0C9F-8FC7-4C7F-BB89-B9454207812E}" destId="{EC8F10DD-1655-4CCD-A08C-59B57DCBBCA9}" srcOrd="0" destOrd="0" presId="urn:microsoft.com/office/officeart/2005/8/layout/hierarchy6"/>
    <dgm:cxn modelId="{B9290669-0C03-4BDA-92F5-BFD1D896CB5B}" srcId="{C2EA8E9C-5B4E-4437-826C-5AE8BC3DA921}" destId="{6F9D26F0-C237-4693-BF52-5CD0376223F6}" srcOrd="1" destOrd="0" parTransId="{D78B257E-229B-4821-ADDE-3340911F1FA8}" sibTransId="{D69034C2-5D6F-47ED-B9B2-926152AA6DB5}"/>
    <dgm:cxn modelId="{01387EF3-F110-4F2D-BE96-C9D74B346D1F}" srcId="{6F9D26F0-C237-4693-BF52-5CD0376223F6}" destId="{D81D84A1-57C7-489A-B6D0-119B2CC4A66D}" srcOrd="1" destOrd="0" parTransId="{95815131-AD06-420F-B943-2A081C59B707}" sibTransId="{9EBFEB9D-2279-4F50-AB54-0B634AC43062}"/>
    <dgm:cxn modelId="{0F9A43E7-D6F6-4A70-8129-A832AE3329B9}" type="presOf" srcId="{AD919B93-B591-4DBA-AA10-C16E46E3F6C4}" destId="{02958455-3052-4EC3-9989-B2561A99621D}" srcOrd="0" destOrd="0" presId="urn:microsoft.com/office/officeart/2005/8/layout/hierarchy6"/>
    <dgm:cxn modelId="{3630819A-72E5-4274-98AA-161FB6B5059B}" type="presOf" srcId="{F49B5383-BA0F-4CDA-8F9F-C2C13930EED2}" destId="{C32EA328-4456-4183-98B0-7F38598DAB60}" srcOrd="0" destOrd="0" presId="urn:microsoft.com/office/officeart/2005/8/layout/hierarchy6"/>
    <dgm:cxn modelId="{B3ADE7F1-9153-4A58-988F-CFF54AFB863B}" type="presOf" srcId="{1385AA9C-9CC9-42B1-B476-944E0E6C0383}" destId="{A2CD4D56-FC67-48C5-8697-977C5F4E2BE7}" srcOrd="0" destOrd="0" presId="urn:microsoft.com/office/officeart/2005/8/layout/hierarchy6"/>
    <dgm:cxn modelId="{CF65B451-5D0D-4450-977F-222823D7979F}" type="presOf" srcId="{47EA5C2A-7D58-4B2B-B728-23C6B7A67A22}" destId="{90AFF4B4-D236-44E1-B9E2-4BFD487FC02E}" srcOrd="0" destOrd="0" presId="urn:microsoft.com/office/officeart/2005/8/layout/hierarchy6"/>
    <dgm:cxn modelId="{B53D5369-97D1-4ABB-B0C0-386C04F30478}" type="presOf" srcId="{D78B257E-229B-4821-ADDE-3340911F1FA8}" destId="{AC719969-9E18-4383-A406-2F134E602267}" srcOrd="0" destOrd="0" presId="urn:microsoft.com/office/officeart/2005/8/layout/hierarchy6"/>
    <dgm:cxn modelId="{A422FB12-15D7-4BD4-B132-7CECF03FA6EC}" type="presOf" srcId="{0B9D52D1-E2CB-4700-BB8C-68FD0139270E}" destId="{14A6D3C7-B561-4194-B5E0-A4D130731459}" srcOrd="0" destOrd="0" presId="urn:microsoft.com/office/officeart/2005/8/layout/hierarchy6"/>
    <dgm:cxn modelId="{A0E30E05-8E36-44B5-ACE6-6203F1E98544}" type="presOf" srcId="{C2EA8E9C-5B4E-4437-826C-5AE8BC3DA921}" destId="{BE09EEA8-2B8D-4C99-9B3D-368C35140E69}" srcOrd="0" destOrd="0" presId="urn:microsoft.com/office/officeart/2005/8/layout/hierarchy6"/>
    <dgm:cxn modelId="{617E7542-CCAF-4D86-8F29-85C2CE41ACB7}" type="presOf" srcId="{A86F690F-D1B8-4D36-90A1-0D2CD797EB21}" destId="{FB9ADC05-8AE4-4213-9389-1829A68353FA}" srcOrd="0" destOrd="0" presId="urn:microsoft.com/office/officeart/2005/8/layout/hierarchy6"/>
    <dgm:cxn modelId="{7AD4C8D3-3FF2-42F0-BE44-CD270044AC45}" type="presOf" srcId="{6F9D26F0-C237-4693-BF52-5CD0376223F6}" destId="{E5F4ED5D-30C1-4016-A24D-E43FEE5D7D0E}" srcOrd="0" destOrd="0" presId="urn:microsoft.com/office/officeart/2005/8/layout/hierarchy6"/>
    <dgm:cxn modelId="{49CB4565-E8B0-4BD7-B780-13B463B6C5B7}" srcId="{6F9D26F0-C237-4693-BF52-5CD0376223F6}" destId="{F49B5383-BA0F-4CDA-8F9F-C2C13930EED2}" srcOrd="0" destOrd="0" parTransId="{0A6E6871-7FF2-44E9-8E1E-193708F32E92}" sibTransId="{C6E658F6-EBC3-429C-89CA-962F6868D02B}"/>
    <dgm:cxn modelId="{A9AE068C-69FD-4179-A703-3CF840B51D73}" type="presOf" srcId="{D5ADF5DC-D975-4794-88BD-63837AF78989}" destId="{14E7CA9B-D72B-4E43-B91E-8D6D90A5C8FC}" srcOrd="0" destOrd="0" presId="urn:microsoft.com/office/officeart/2005/8/layout/hierarchy6"/>
    <dgm:cxn modelId="{DB5BC50E-429C-4CE1-9810-EA79FA646EAC}" srcId="{9B44300E-9EF2-4673-9199-C8350A8A89DB}" destId="{4F60222D-F55A-4584-82B7-23629DF10801}" srcOrd="0" destOrd="0" parTransId="{A86F690F-D1B8-4D36-90A1-0D2CD797EB21}" sibTransId="{C282435C-50BA-4094-A6F7-80F030CE9C5B}"/>
    <dgm:cxn modelId="{A160B55B-C793-4239-AF4F-47DFB7A72EEE}" type="presOf" srcId="{6C57AD44-B495-44A1-9B96-B193152E4E9B}" destId="{6CC4A332-D1C0-464A-84D9-9108558F0585}" srcOrd="0" destOrd="0" presId="urn:microsoft.com/office/officeart/2005/8/layout/hierarchy6"/>
    <dgm:cxn modelId="{D2BE722A-4A1A-4877-8B84-06F6E031034B}" type="presOf" srcId="{FFFD97CE-201D-4ECD-A0D1-B27E6DDAFDF0}" destId="{A0055740-1E4A-48A0-8599-DB12CD3ACC0A}" srcOrd="0" destOrd="0" presId="urn:microsoft.com/office/officeart/2005/8/layout/hierarchy6"/>
    <dgm:cxn modelId="{2B302F96-1350-4B3E-A1FF-9ADD505749F1}" srcId="{C2EA8E9C-5B4E-4437-826C-5AE8BC3DA921}" destId="{9B44300E-9EF2-4673-9199-C8350A8A89DB}" srcOrd="0" destOrd="0" parTransId="{6C57AD44-B495-44A1-9B96-B193152E4E9B}" sibTransId="{2A7B4F98-302A-4EAC-9BB7-78E86DAF93E4}"/>
    <dgm:cxn modelId="{EF3758FF-C065-40C7-B611-5429C2323F44}" srcId="{9B44300E-9EF2-4673-9199-C8350A8A89DB}" destId="{47EA5C2A-7D58-4B2B-B728-23C6B7A67A22}" srcOrd="1" destOrd="0" parTransId="{77882858-60E8-47E5-88D1-2E8999E037FC}" sibTransId="{FAF6D4CD-B712-4130-B05E-6C03F76DACB3}"/>
    <dgm:cxn modelId="{A9F1D479-9209-4411-B66C-FBF87C36CA5A}" srcId="{6F9D26F0-C237-4693-BF52-5CD0376223F6}" destId="{222E8536-0AF2-4942-A186-DCB61C3B726C}" srcOrd="3" destOrd="0" parTransId="{FFFD97CE-201D-4ECD-A0D1-B27E6DDAFDF0}" sibTransId="{37A184C3-A8EC-4A09-B0B0-D8DBDC581EBB}"/>
    <dgm:cxn modelId="{B0E0C3ED-4D5B-4E8F-ADFD-E9AA9C752F8B}" type="presOf" srcId="{0A6E6871-7FF2-44E9-8E1E-193708F32E92}" destId="{4C370BA8-79AD-4DFC-9793-A6A1F22FECB2}" srcOrd="0" destOrd="0" presId="urn:microsoft.com/office/officeart/2005/8/layout/hierarchy6"/>
    <dgm:cxn modelId="{DE08188B-FC42-4B87-8180-F8D1407D04BB}" type="presParOf" srcId="{14E7CA9B-D72B-4E43-B91E-8D6D90A5C8FC}" destId="{9F223785-7243-4370-BCE7-2CBB6B47F68D}" srcOrd="0" destOrd="0" presId="urn:microsoft.com/office/officeart/2005/8/layout/hierarchy6"/>
    <dgm:cxn modelId="{7BC219C0-9C83-49AA-B5D7-A3AA7C01D22C}" type="presParOf" srcId="{9F223785-7243-4370-BCE7-2CBB6B47F68D}" destId="{6B98E7DE-DA89-4C3D-940C-95A0C2C0007D}" srcOrd="0" destOrd="0" presId="urn:microsoft.com/office/officeart/2005/8/layout/hierarchy6"/>
    <dgm:cxn modelId="{CFC97C1D-BC29-4B7D-A61C-F1CA0F5DFD06}" type="presParOf" srcId="{6B98E7DE-DA89-4C3D-940C-95A0C2C0007D}" destId="{769640C5-4F97-47C8-9469-2CCEAAC0EB7D}" srcOrd="0" destOrd="0" presId="urn:microsoft.com/office/officeart/2005/8/layout/hierarchy6"/>
    <dgm:cxn modelId="{07BF8A26-5049-48D4-9325-7892343BA5F6}" type="presParOf" srcId="{769640C5-4F97-47C8-9469-2CCEAAC0EB7D}" destId="{BE09EEA8-2B8D-4C99-9B3D-368C35140E69}" srcOrd="0" destOrd="0" presId="urn:microsoft.com/office/officeart/2005/8/layout/hierarchy6"/>
    <dgm:cxn modelId="{AB607ED8-ADE5-4D8E-ABC9-74F89DA930CC}" type="presParOf" srcId="{769640C5-4F97-47C8-9469-2CCEAAC0EB7D}" destId="{C8210E92-EA27-4345-88D7-107669875387}" srcOrd="1" destOrd="0" presId="urn:microsoft.com/office/officeart/2005/8/layout/hierarchy6"/>
    <dgm:cxn modelId="{CE89D276-E54C-4FE6-A323-3850CED5CED4}" type="presParOf" srcId="{C8210E92-EA27-4345-88D7-107669875387}" destId="{6CC4A332-D1C0-464A-84D9-9108558F0585}" srcOrd="0" destOrd="0" presId="urn:microsoft.com/office/officeart/2005/8/layout/hierarchy6"/>
    <dgm:cxn modelId="{C708E051-E903-4A57-8888-446F7E62ED50}" type="presParOf" srcId="{C8210E92-EA27-4345-88D7-107669875387}" destId="{4A4E2718-7F5F-4182-B79F-B6EF29770061}" srcOrd="1" destOrd="0" presId="urn:microsoft.com/office/officeart/2005/8/layout/hierarchy6"/>
    <dgm:cxn modelId="{8C9116FD-EA76-409C-8BFD-95569BF889AD}" type="presParOf" srcId="{4A4E2718-7F5F-4182-B79F-B6EF29770061}" destId="{3F9E47AE-6BAF-4400-91B7-7F13DC8847A3}" srcOrd="0" destOrd="0" presId="urn:microsoft.com/office/officeart/2005/8/layout/hierarchy6"/>
    <dgm:cxn modelId="{D1C5E358-7C01-4297-9F19-F56A7F5C9995}" type="presParOf" srcId="{4A4E2718-7F5F-4182-B79F-B6EF29770061}" destId="{3CF05A5C-2DCC-4DBD-BE78-F90A86D8B975}" srcOrd="1" destOrd="0" presId="urn:microsoft.com/office/officeart/2005/8/layout/hierarchy6"/>
    <dgm:cxn modelId="{CE36E34F-9E5A-4F2C-9397-F8D3C8CD4916}" type="presParOf" srcId="{3CF05A5C-2DCC-4DBD-BE78-F90A86D8B975}" destId="{FB9ADC05-8AE4-4213-9389-1829A68353FA}" srcOrd="0" destOrd="0" presId="urn:microsoft.com/office/officeart/2005/8/layout/hierarchy6"/>
    <dgm:cxn modelId="{E6ADE1E8-C6A7-4C0D-B52C-8064EF021FBC}" type="presParOf" srcId="{3CF05A5C-2DCC-4DBD-BE78-F90A86D8B975}" destId="{6925A870-3570-4E7C-A0E7-3265D9653ABF}" srcOrd="1" destOrd="0" presId="urn:microsoft.com/office/officeart/2005/8/layout/hierarchy6"/>
    <dgm:cxn modelId="{6DFC01BB-4CAD-40CF-9E84-95FB7EBAF508}" type="presParOf" srcId="{6925A870-3570-4E7C-A0E7-3265D9653ABF}" destId="{62CA8699-6A54-440E-8E2B-25B5FA5B0200}" srcOrd="0" destOrd="0" presId="urn:microsoft.com/office/officeart/2005/8/layout/hierarchy6"/>
    <dgm:cxn modelId="{7FA575EB-F2D5-407F-ABDB-B2CFC97F7260}" type="presParOf" srcId="{6925A870-3570-4E7C-A0E7-3265D9653ABF}" destId="{169940D4-A1BA-4951-A2A4-6F9EF183D037}" srcOrd="1" destOrd="0" presId="urn:microsoft.com/office/officeart/2005/8/layout/hierarchy6"/>
    <dgm:cxn modelId="{B6700C05-3B5E-4F19-BFED-74473228255C}" type="presParOf" srcId="{3CF05A5C-2DCC-4DBD-BE78-F90A86D8B975}" destId="{6377D792-6C51-4F6F-AAA6-39A38A743D58}" srcOrd="2" destOrd="0" presId="urn:microsoft.com/office/officeart/2005/8/layout/hierarchy6"/>
    <dgm:cxn modelId="{ACF49D17-0651-48A9-8ACD-767AC78577D9}" type="presParOf" srcId="{3CF05A5C-2DCC-4DBD-BE78-F90A86D8B975}" destId="{275FF2D9-DB91-4ABD-9759-F94C7B9EC86A}" srcOrd="3" destOrd="0" presId="urn:microsoft.com/office/officeart/2005/8/layout/hierarchy6"/>
    <dgm:cxn modelId="{5E18526B-CBA4-4B2D-94D9-3B71B17C1163}" type="presParOf" srcId="{275FF2D9-DB91-4ABD-9759-F94C7B9EC86A}" destId="{90AFF4B4-D236-44E1-B9E2-4BFD487FC02E}" srcOrd="0" destOrd="0" presId="urn:microsoft.com/office/officeart/2005/8/layout/hierarchy6"/>
    <dgm:cxn modelId="{CAA7E456-FB46-4AED-B385-D2CEEB9B4E4A}" type="presParOf" srcId="{275FF2D9-DB91-4ABD-9759-F94C7B9EC86A}" destId="{1FD6A3C2-5592-4CEA-B163-6FBE6F2FD5B1}" srcOrd="1" destOrd="0" presId="urn:microsoft.com/office/officeart/2005/8/layout/hierarchy6"/>
    <dgm:cxn modelId="{A0C690FC-0ED3-4406-9E42-27CABF0FC2F5}" type="presParOf" srcId="{3CF05A5C-2DCC-4DBD-BE78-F90A86D8B975}" destId="{14A6D3C7-B561-4194-B5E0-A4D130731459}" srcOrd="4" destOrd="0" presId="urn:microsoft.com/office/officeart/2005/8/layout/hierarchy6"/>
    <dgm:cxn modelId="{49E0365D-30A2-461B-B186-0C57AFE6C929}" type="presParOf" srcId="{3CF05A5C-2DCC-4DBD-BE78-F90A86D8B975}" destId="{CEBD4149-0AF1-4023-A4EF-1887F9DAF0AE}" srcOrd="5" destOrd="0" presId="urn:microsoft.com/office/officeart/2005/8/layout/hierarchy6"/>
    <dgm:cxn modelId="{8D76CA33-22B0-4E67-A302-3056C8ADDA2D}" type="presParOf" srcId="{CEBD4149-0AF1-4023-A4EF-1887F9DAF0AE}" destId="{EC8F10DD-1655-4CCD-A08C-59B57DCBBCA9}" srcOrd="0" destOrd="0" presId="urn:microsoft.com/office/officeart/2005/8/layout/hierarchy6"/>
    <dgm:cxn modelId="{0D3001B5-3E03-4C57-A0E6-AFDA081A8389}" type="presParOf" srcId="{CEBD4149-0AF1-4023-A4EF-1887F9DAF0AE}" destId="{6F45CC1F-FF5F-49A5-B0FD-B8EFB66F1055}" srcOrd="1" destOrd="0" presId="urn:microsoft.com/office/officeart/2005/8/layout/hierarchy6"/>
    <dgm:cxn modelId="{16A27492-2928-45D7-B648-CE256BA39ABE}" type="presParOf" srcId="{C8210E92-EA27-4345-88D7-107669875387}" destId="{AC719969-9E18-4383-A406-2F134E602267}" srcOrd="2" destOrd="0" presId="urn:microsoft.com/office/officeart/2005/8/layout/hierarchy6"/>
    <dgm:cxn modelId="{477E33FE-EAC5-4368-9C1A-B4333E426D66}" type="presParOf" srcId="{C8210E92-EA27-4345-88D7-107669875387}" destId="{798ACAFB-413E-44B8-8C7C-D535CC1B37CF}" srcOrd="3" destOrd="0" presId="urn:microsoft.com/office/officeart/2005/8/layout/hierarchy6"/>
    <dgm:cxn modelId="{EBC099B5-8A08-4A30-A2F9-57AC35612E6D}" type="presParOf" srcId="{798ACAFB-413E-44B8-8C7C-D535CC1B37CF}" destId="{E5F4ED5D-30C1-4016-A24D-E43FEE5D7D0E}" srcOrd="0" destOrd="0" presId="urn:microsoft.com/office/officeart/2005/8/layout/hierarchy6"/>
    <dgm:cxn modelId="{8C96D918-F3D3-4581-AEB0-192F39FC1449}" type="presParOf" srcId="{798ACAFB-413E-44B8-8C7C-D535CC1B37CF}" destId="{0D79E51C-7B25-4651-B879-3FC54ECD801F}" srcOrd="1" destOrd="0" presId="urn:microsoft.com/office/officeart/2005/8/layout/hierarchy6"/>
    <dgm:cxn modelId="{F70B6883-7727-48B5-83DB-7A7A792032B0}" type="presParOf" srcId="{0D79E51C-7B25-4651-B879-3FC54ECD801F}" destId="{4C370BA8-79AD-4DFC-9793-A6A1F22FECB2}" srcOrd="0" destOrd="0" presId="urn:microsoft.com/office/officeart/2005/8/layout/hierarchy6"/>
    <dgm:cxn modelId="{B9B19BD6-9192-4EED-BF22-58F32466E873}" type="presParOf" srcId="{0D79E51C-7B25-4651-B879-3FC54ECD801F}" destId="{71D546A3-65B7-4729-B0EC-F41537A49424}" srcOrd="1" destOrd="0" presId="urn:microsoft.com/office/officeart/2005/8/layout/hierarchy6"/>
    <dgm:cxn modelId="{A920341D-0A45-4A2E-BED4-A32BBBEB733B}" type="presParOf" srcId="{71D546A3-65B7-4729-B0EC-F41537A49424}" destId="{C32EA328-4456-4183-98B0-7F38598DAB60}" srcOrd="0" destOrd="0" presId="urn:microsoft.com/office/officeart/2005/8/layout/hierarchy6"/>
    <dgm:cxn modelId="{6BBB82C1-1C4C-4D82-ACB6-C1E2E63B91DD}" type="presParOf" srcId="{71D546A3-65B7-4729-B0EC-F41537A49424}" destId="{31CBA84F-72CB-47AC-BD5C-9C0F0CDF9DC2}" srcOrd="1" destOrd="0" presId="urn:microsoft.com/office/officeart/2005/8/layout/hierarchy6"/>
    <dgm:cxn modelId="{A792482E-69A8-4837-A4C3-D41C01E5CFDE}" type="presParOf" srcId="{0D79E51C-7B25-4651-B879-3FC54ECD801F}" destId="{2AAE28BF-CE99-412F-9DB2-7C4966C3C476}" srcOrd="2" destOrd="0" presId="urn:microsoft.com/office/officeart/2005/8/layout/hierarchy6"/>
    <dgm:cxn modelId="{FABB2BD9-8BC0-4924-80DC-9637A5B890EA}" type="presParOf" srcId="{0D79E51C-7B25-4651-B879-3FC54ECD801F}" destId="{A852DC5F-D89D-417D-9785-BB4B2E63A3FD}" srcOrd="3" destOrd="0" presId="urn:microsoft.com/office/officeart/2005/8/layout/hierarchy6"/>
    <dgm:cxn modelId="{80CFB3B1-BEE0-4B23-95CB-850643E4E1CF}" type="presParOf" srcId="{A852DC5F-D89D-417D-9785-BB4B2E63A3FD}" destId="{E1B44C3D-696F-43C5-9A4F-73C39DAB6231}" srcOrd="0" destOrd="0" presId="urn:microsoft.com/office/officeart/2005/8/layout/hierarchy6"/>
    <dgm:cxn modelId="{E3DDD2B9-01A5-4AEA-A3AE-E589466B65FD}" type="presParOf" srcId="{A852DC5F-D89D-417D-9785-BB4B2E63A3FD}" destId="{442CCEAD-A332-4EF8-BB48-A6B4DADDC9A0}" srcOrd="1" destOrd="0" presId="urn:microsoft.com/office/officeart/2005/8/layout/hierarchy6"/>
    <dgm:cxn modelId="{1D85E3E2-4CC9-46FF-9723-F662203D5CC3}" type="presParOf" srcId="{0D79E51C-7B25-4651-B879-3FC54ECD801F}" destId="{A2CD4D56-FC67-48C5-8697-977C5F4E2BE7}" srcOrd="4" destOrd="0" presId="urn:microsoft.com/office/officeart/2005/8/layout/hierarchy6"/>
    <dgm:cxn modelId="{D69F2947-C962-4011-B983-C8770C246FAB}" type="presParOf" srcId="{0D79E51C-7B25-4651-B879-3FC54ECD801F}" destId="{EF605EC5-1C51-4DB4-BCD7-BDC430004A07}" srcOrd="5" destOrd="0" presId="urn:microsoft.com/office/officeart/2005/8/layout/hierarchy6"/>
    <dgm:cxn modelId="{B0357D15-943E-49C0-BDEE-728190BA4897}" type="presParOf" srcId="{EF605EC5-1C51-4DB4-BCD7-BDC430004A07}" destId="{02958455-3052-4EC3-9989-B2561A99621D}" srcOrd="0" destOrd="0" presId="urn:microsoft.com/office/officeart/2005/8/layout/hierarchy6"/>
    <dgm:cxn modelId="{DD00E748-24EB-49E3-9267-9D4AD453D8A4}" type="presParOf" srcId="{EF605EC5-1C51-4DB4-BCD7-BDC430004A07}" destId="{531D5427-68A3-4F09-B917-7A6B7FB12C99}" srcOrd="1" destOrd="0" presId="urn:microsoft.com/office/officeart/2005/8/layout/hierarchy6"/>
    <dgm:cxn modelId="{F6FD88F5-F704-4143-AB4C-6FF09C967217}" type="presParOf" srcId="{0D79E51C-7B25-4651-B879-3FC54ECD801F}" destId="{A0055740-1E4A-48A0-8599-DB12CD3ACC0A}" srcOrd="6" destOrd="0" presId="urn:microsoft.com/office/officeart/2005/8/layout/hierarchy6"/>
    <dgm:cxn modelId="{FCDF53EC-8D3A-4707-86F8-293CAFFEEF4B}" type="presParOf" srcId="{0D79E51C-7B25-4651-B879-3FC54ECD801F}" destId="{282AA6F7-96CF-4287-8084-544F69D523E6}" srcOrd="7" destOrd="0" presId="urn:microsoft.com/office/officeart/2005/8/layout/hierarchy6"/>
    <dgm:cxn modelId="{E6A7911C-0F51-4EA3-B5D1-BF01B2AFB212}" type="presParOf" srcId="{282AA6F7-96CF-4287-8084-544F69D523E6}" destId="{57ACC0D7-3391-48F0-B499-5C159D76BB83}" srcOrd="0" destOrd="0" presId="urn:microsoft.com/office/officeart/2005/8/layout/hierarchy6"/>
    <dgm:cxn modelId="{431810CF-D98E-4771-9CEE-0B562DA11BED}" type="presParOf" srcId="{282AA6F7-96CF-4287-8084-544F69D523E6}" destId="{89B2EB79-1B59-4718-A712-3556E4081365}" srcOrd="1" destOrd="0" presId="urn:microsoft.com/office/officeart/2005/8/layout/hierarchy6"/>
    <dgm:cxn modelId="{6241A8C4-B823-4907-A5E1-E84B069D34AF}" type="presParOf" srcId="{14E7CA9B-D72B-4E43-B91E-8D6D90A5C8FC}" destId="{784FBB3C-AE00-4A44-98B2-C15373C9588C}"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892569-A91C-4C3C-994D-B3FEF0C3E8FA}" type="doc">
      <dgm:prSet loTypeId="urn:microsoft.com/office/officeart/2005/8/layout/process1" loCatId="process" qsTypeId="urn:microsoft.com/office/officeart/2005/8/quickstyle/3d1" qsCatId="3D" csTypeId="urn:microsoft.com/office/officeart/2005/8/colors/accent4_2" csCatId="accent4" phldr="1"/>
      <dgm:spPr/>
    </dgm:pt>
    <dgm:pt modelId="{9F7AB4B7-B331-4E23-860E-7B883053E1E2}">
      <dgm:prSet phldrT="[Texto]"/>
      <dgm:spPr/>
      <dgm:t>
        <a:bodyPr/>
        <a:lstStyle/>
        <a:p>
          <a:r>
            <a:rPr lang="es-ES" dirty="0" smtClean="0"/>
            <a:t>Funciones ejecutivas</a:t>
          </a:r>
          <a:endParaRPr lang="es-ES" dirty="0"/>
        </a:p>
      </dgm:t>
    </dgm:pt>
    <dgm:pt modelId="{BE1C41A9-4085-453D-B08F-598A11829B60}" type="parTrans" cxnId="{CE8F0438-7D3E-4AE4-A865-166A75F7A1EE}">
      <dgm:prSet/>
      <dgm:spPr/>
      <dgm:t>
        <a:bodyPr/>
        <a:lstStyle/>
        <a:p>
          <a:endParaRPr lang="es-ES"/>
        </a:p>
      </dgm:t>
    </dgm:pt>
    <dgm:pt modelId="{AAEC4874-7CDC-41DE-B2A5-696C17A21D26}" type="sibTrans" cxnId="{CE8F0438-7D3E-4AE4-A865-166A75F7A1EE}">
      <dgm:prSet/>
      <dgm:spPr/>
      <dgm:t>
        <a:bodyPr/>
        <a:lstStyle/>
        <a:p>
          <a:endParaRPr lang="es-ES"/>
        </a:p>
      </dgm:t>
    </dgm:pt>
    <dgm:pt modelId="{6B849FF6-D624-4D7F-B53E-2C4DBAB0E91D}">
      <dgm:prSet phldrT="[Texto]"/>
      <dgm:spPr/>
      <dgm:t>
        <a:bodyPr/>
        <a:lstStyle/>
        <a:p>
          <a:r>
            <a:rPr lang="es-ES" dirty="0" smtClean="0"/>
            <a:t>Competencia matemática</a:t>
          </a:r>
          <a:endParaRPr lang="es-ES" dirty="0"/>
        </a:p>
      </dgm:t>
    </dgm:pt>
    <dgm:pt modelId="{EFF07255-334E-4F63-99F4-72D299DD37B8}" type="parTrans" cxnId="{5E1D155C-BAF1-4E25-B5CA-F3BCE303B68D}">
      <dgm:prSet/>
      <dgm:spPr/>
      <dgm:t>
        <a:bodyPr/>
        <a:lstStyle/>
        <a:p>
          <a:endParaRPr lang="es-ES"/>
        </a:p>
      </dgm:t>
    </dgm:pt>
    <dgm:pt modelId="{88984BDD-9616-4E3C-8312-1CE3EA2F3795}" type="sibTrans" cxnId="{5E1D155C-BAF1-4E25-B5CA-F3BCE303B68D}">
      <dgm:prSet/>
      <dgm:spPr/>
      <dgm:t>
        <a:bodyPr/>
        <a:lstStyle/>
        <a:p>
          <a:endParaRPr lang="es-ES"/>
        </a:p>
      </dgm:t>
    </dgm:pt>
    <dgm:pt modelId="{20506383-AF98-480E-94B6-08540127D187}" type="pres">
      <dgm:prSet presAssocID="{27892569-A91C-4C3C-994D-B3FEF0C3E8FA}" presName="Name0" presStyleCnt="0">
        <dgm:presLayoutVars>
          <dgm:dir/>
          <dgm:resizeHandles val="exact"/>
        </dgm:presLayoutVars>
      </dgm:prSet>
      <dgm:spPr/>
    </dgm:pt>
    <dgm:pt modelId="{84A57EDB-919E-476B-B5EB-44BA3F83E50B}" type="pres">
      <dgm:prSet presAssocID="{9F7AB4B7-B331-4E23-860E-7B883053E1E2}" presName="node" presStyleLbl="node1" presStyleIdx="0" presStyleCnt="2">
        <dgm:presLayoutVars>
          <dgm:bulletEnabled val="1"/>
        </dgm:presLayoutVars>
      </dgm:prSet>
      <dgm:spPr/>
      <dgm:t>
        <a:bodyPr/>
        <a:lstStyle/>
        <a:p>
          <a:endParaRPr lang="es-ES"/>
        </a:p>
      </dgm:t>
    </dgm:pt>
    <dgm:pt modelId="{0A10F6B6-53E3-41AE-9E6A-3F08CE827AD7}" type="pres">
      <dgm:prSet presAssocID="{AAEC4874-7CDC-41DE-B2A5-696C17A21D26}" presName="sibTrans" presStyleLbl="sibTrans2D1" presStyleIdx="0" presStyleCnt="1"/>
      <dgm:spPr/>
      <dgm:t>
        <a:bodyPr/>
        <a:lstStyle/>
        <a:p>
          <a:endParaRPr lang="es-ES"/>
        </a:p>
      </dgm:t>
    </dgm:pt>
    <dgm:pt modelId="{5E18CACC-7565-4487-BFBA-DF9DB9CE2565}" type="pres">
      <dgm:prSet presAssocID="{AAEC4874-7CDC-41DE-B2A5-696C17A21D26}" presName="connectorText" presStyleLbl="sibTrans2D1" presStyleIdx="0" presStyleCnt="1"/>
      <dgm:spPr/>
      <dgm:t>
        <a:bodyPr/>
        <a:lstStyle/>
        <a:p>
          <a:endParaRPr lang="es-ES"/>
        </a:p>
      </dgm:t>
    </dgm:pt>
    <dgm:pt modelId="{6384D05F-187E-43A1-9FAA-FF1DC3FB8D5C}" type="pres">
      <dgm:prSet presAssocID="{6B849FF6-D624-4D7F-B53E-2C4DBAB0E91D}" presName="node" presStyleLbl="node1" presStyleIdx="1" presStyleCnt="2">
        <dgm:presLayoutVars>
          <dgm:bulletEnabled val="1"/>
        </dgm:presLayoutVars>
      </dgm:prSet>
      <dgm:spPr/>
      <dgm:t>
        <a:bodyPr/>
        <a:lstStyle/>
        <a:p>
          <a:endParaRPr lang="es-ES"/>
        </a:p>
      </dgm:t>
    </dgm:pt>
  </dgm:ptLst>
  <dgm:cxnLst>
    <dgm:cxn modelId="{506A4847-5A06-4772-BD3E-FFF0236CC0C4}" type="presOf" srcId="{9F7AB4B7-B331-4E23-860E-7B883053E1E2}" destId="{84A57EDB-919E-476B-B5EB-44BA3F83E50B}" srcOrd="0" destOrd="0" presId="urn:microsoft.com/office/officeart/2005/8/layout/process1"/>
    <dgm:cxn modelId="{E1FA0FE7-B0EA-453F-9D5F-8DCE05363546}" type="presOf" srcId="{AAEC4874-7CDC-41DE-B2A5-696C17A21D26}" destId="{0A10F6B6-53E3-41AE-9E6A-3F08CE827AD7}" srcOrd="0" destOrd="0" presId="urn:microsoft.com/office/officeart/2005/8/layout/process1"/>
    <dgm:cxn modelId="{14539DE8-EDA3-47DC-9685-E12C3CBA6332}" type="presOf" srcId="{27892569-A91C-4C3C-994D-B3FEF0C3E8FA}" destId="{20506383-AF98-480E-94B6-08540127D187}" srcOrd="0" destOrd="0" presId="urn:microsoft.com/office/officeart/2005/8/layout/process1"/>
    <dgm:cxn modelId="{E51C8B0A-FCB1-4D80-BD90-8E82FA31A37D}" type="presOf" srcId="{AAEC4874-7CDC-41DE-B2A5-696C17A21D26}" destId="{5E18CACC-7565-4487-BFBA-DF9DB9CE2565}" srcOrd="1" destOrd="0" presId="urn:microsoft.com/office/officeart/2005/8/layout/process1"/>
    <dgm:cxn modelId="{CE8F0438-7D3E-4AE4-A865-166A75F7A1EE}" srcId="{27892569-A91C-4C3C-994D-B3FEF0C3E8FA}" destId="{9F7AB4B7-B331-4E23-860E-7B883053E1E2}" srcOrd="0" destOrd="0" parTransId="{BE1C41A9-4085-453D-B08F-598A11829B60}" sibTransId="{AAEC4874-7CDC-41DE-B2A5-696C17A21D26}"/>
    <dgm:cxn modelId="{5E1D155C-BAF1-4E25-B5CA-F3BCE303B68D}" srcId="{27892569-A91C-4C3C-994D-B3FEF0C3E8FA}" destId="{6B849FF6-D624-4D7F-B53E-2C4DBAB0E91D}" srcOrd="1" destOrd="0" parTransId="{EFF07255-334E-4F63-99F4-72D299DD37B8}" sibTransId="{88984BDD-9616-4E3C-8312-1CE3EA2F3795}"/>
    <dgm:cxn modelId="{555F7807-1311-49FF-9896-9985F7F77592}" type="presOf" srcId="{6B849FF6-D624-4D7F-B53E-2C4DBAB0E91D}" destId="{6384D05F-187E-43A1-9FAA-FF1DC3FB8D5C}" srcOrd="0" destOrd="0" presId="urn:microsoft.com/office/officeart/2005/8/layout/process1"/>
    <dgm:cxn modelId="{0CCC4864-2A04-4F8E-AE16-6CA0C0A4C676}" type="presParOf" srcId="{20506383-AF98-480E-94B6-08540127D187}" destId="{84A57EDB-919E-476B-B5EB-44BA3F83E50B}" srcOrd="0" destOrd="0" presId="urn:microsoft.com/office/officeart/2005/8/layout/process1"/>
    <dgm:cxn modelId="{63156DF5-A010-42D3-8401-EEFACC6AD2BD}" type="presParOf" srcId="{20506383-AF98-480E-94B6-08540127D187}" destId="{0A10F6B6-53E3-41AE-9E6A-3F08CE827AD7}" srcOrd="1" destOrd="0" presId="urn:microsoft.com/office/officeart/2005/8/layout/process1"/>
    <dgm:cxn modelId="{139245F4-3717-4D09-A5B8-B1EEEE28D819}" type="presParOf" srcId="{0A10F6B6-53E3-41AE-9E6A-3F08CE827AD7}" destId="{5E18CACC-7565-4487-BFBA-DF9DB9CE2565}" srcOrd="0" destOrd="0" presId="urn:microsoft.com/office/officeart/2005/8/layout/process1"/>
    <dgm:cxn modelId="{432BD9CB-4A31-4FD0-BF0E-3E8A0DF4E397}" type="presParOf" srcId="{20506383-AF98-480E-94B6-08540127D187}" destId="{6384D05F-187E-43A1-9FAA-FF1DC3FB8D5C}"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3D70A0-74DF-4240-936C-6904A52CB119}" type="doc">
      <dgm:prSet loTypeId="urn:microsoft.com/office/officeart/2005/8/layout/process1" loCatId="process" qsTypeId="urn:microsoft.com/office/officeart/2005/8/quickstyle/simple1" qsCatId="simple" csTypeId="urn:microsoft.com/office/officeart/2005/8/colors/accent1_2" csCatId="accent1" phldr="1"/>
      <dgm:spPr/>
    </dgm:pt>
    <dgm:pt modelId="{5A9089FC-1820-4CE1-8DB6-48A66B09C1DC}">
      <dgm:prSet phldrT="[Texto]"/>
      <dgm:spPr>
        <a:solidFill>
          <a:srgbClr val="7030A0"/>
        </a:solidFill>
      </dgm:spPr>
      <dgm:t>
        <a:bodyPr/>
        <a:lstStyle/>
        <a:p>
          <a:r>
            <a:rPr lang="es-ES"/>
            <a:t>Asistencia a Educación Infantil</a:t>
          </a:r>
        </a:p>
      </dgm:t>
    </dgm:pt>
    <dgm:pt modelId="{C1123CD6-D346-4B9C-AA92-73F52C59E347}" type="parTrans" cxnId="{0745F5B3-2D7F-41E8-99E9-C713B4B372F5}">
      <dgm:prSet/>
      <dgm:spPr/>
      <dgm:t>
        <a:bodyPr/>
        <a:lstStyle/>
        <a:p>
          <a:endParaRPr lang="es-ES"/>
        </a:p>
      </dgm:t>
    </dgm:pt>
    <dgm:pt modelId="{E748A22E-20D8-42A8-94E1-875C28CB4E0E}" type="sibTrans" cxnId="{0745F5B3-2D7F-41E8-99E9-C713B4B372F5}">
      <dgm:prSet/>
      <dgm:spPr/>
      <dgm:t>
        <a:bodyPr/>
        <a:lstStyle/>
        <a:p>
          <a:endParaRPr lang="es-ES"/>
        </a:p>
      </dgm:t>
    </dgm:pt>
    <dgm:pt modelId="{203D317B-3061-427C-AEA8-3DBCA796E754}">
      <dgm:prSet phldrT="[Texto]"/>
      <dgm:spPr>
        <a:solidFill>
          <a:srgbClr val="7030A0"/>
        </a:solidFill>
      </dgm:spPr>
      <dgm:t>
        <a:bodyPr/>
        <a:lstStyle/>
        <a:p>
          <a:r>
            <a:rPr lang="es-ES" dirty="0"/>
            <a:t>Resultados de aprendizaje a los 15 años</a:t>
          </a:r>
        </a:p>
      </dgm:t>
    </dgm:pt>
    <dgm:pt modelId="{1A2CB225-FE6A-47FA-BC01-D37EF6F22349}" type="parTrans" cxnId="{EBD35742-1768-4738-99FC-6D8EF161B116}">
      <dgm:prSet/>
      <dgm:spPr/>
      <dgm:t>
        <a:bodyPr/>
        <a:lstStyle/>
        <a:p>
          <a:endParaRPr lang="es-ES"/>
        </a:p>
      </dgm:t>
    </dgm:pt>
    <dgm:pt modelId="{ABDB0E70-8032-4C02-BD62-F0944C6E19CB}" type="sibTrans" cxnId="{EBD35742-1768-4738-99FC-6D8EF161B116}">
      <dgm:prSet/>
      <dgm:spPr/>
      <dgm:t>
        <a:bodyPr/>
        <a:lstStyle/>
        <a:p>
          <a:endParaRPr lang="es-ES"/>
        </a:p>
      </dgm:t>
    </dgm:pt>
    <dgm:pt modelId="{996DA5C8-04F9-4140-822D-14C3F36932DA}" type="pres">
      <dgm:prSet presAssocID="{F03D70A0-74DF-4240-936C-6904A52CB119}" presName="Name0" presStyleCnt="0">
        <dgm:presLayoutVars>
          <dgm:dir/>
          <dgm:resizeHandles val="exact"/>
        </dgm:presLayoutVars>
      </dgm:prSet>
      <dgm:spPr/>
    </dgm:pt>
    <dgm:pt modelId="{D4CCB4EF-EF7C-4AFB-9504-3312C6272456}" type="pres">
      <dgm:prSet presAssocID="{5A9089FC-1820-4CE1-8DB6-48A66B09C1DC}" presName="node" presStyleLbl="node1" presStyleIdx="0" presStyleCnt="2">
        <dgm:presLayoutVars>
          <dgm:bulletEnabled val="1"/>
        </dgm:presLayoutVars>
      </dgm:prSet>
      <dgm:spPr/>
      <dgm:t>
        <a:bodyPr/>
        <a:lstStyle/>
        <a:p>
          <a:endParaRPr lang="es-ES"/>
        </a:p>
      </dgm:t>
    </dgm:pt>
    <dgm:pt modelId="{FF1CAA50-FB79-459B-A5E6-B1FD6AF17283}" type="pres">
      <dgm:prSet presAssocID="{E748A22E-20D8-42A8-94E1-875C28CB4E0E}" presName="sibTrans" presStyleLbl="sibTrans2D1" presStyleIdx="0" presStyleCnt="1" custScaleX="190981"/>
      <dgm:spPr/>
      <dgm:t>
        <a:bodyPr/>
        <a:lstStyle/>
        <a:p>
          <a:endParaRPr lang="es-ES"/>
        </a:p>
      </dgm:t>
    </dgm:pt>
    <dgm:pt modelId="{C34D5411-31CE-4AE5-9EB3-08BA6C2B64EA}" type="pres">
      <dgm:prSet presAssocID="{E748A22E-20D8-42A8-94E1-875C28CB4E0E}" presName="connectorText" presStyleLbl="sibTrans2D1" presStyleIdx="0" presStyleCnt="1"/>
      <dgm:spPr/>
      <dgm:t>
        <a:bodyPr/>
        <a:lstStyle/>
        <a:p>
          <a:endParaRPr lang="es-ES"/>
        </a:p>
      </dgm:t>
    </dgm:pt>
    <dgm:pt modelId="{655FE936-D62F-4141-854A-9EA0E4A80A8E}" type="pres">
      <dgm:prSet presAssocID="{203D317B-3061-427C-AEA8-3DBCA796E754}" presName="node" presStyleLbl="node1" presStyleIdx="1" presStyleCnt="2">
        <dgm:presLayoutVars>
          <dgm:bulletEnabled val="1"/>
        </dgm:presLayoutVars>
      </dgm:prSet>
      <dgm:spPr/>
      <dgm:t>
        <a:bodyPr/>
        <a:lstStyle/>
        <a:p>
          <a:endParaRPr lang="es-ES"/>
        </a:p>
      </dgm:t>
    </dgm:pt>
  </dgm:ptLst>
  <dgm:cxnLst>
    <dgm:cxn modelId="{7C9492E4-8C7A-419B-9CCA-C56E61B70123}" type="presOf" srcId="{5A9089FC-1820-4CE1-8DB6-48A66B09C1DC}" destId="{D4CCB4EF-EF7C-4AFB-9504-3312C6272456}" srcOrd="0" destOrd="0" presId="urn:microsoft.com/office/officeart/2005/8/layout/process1"/>
    <dgm:cxn modelId="{EBD35742-1768-4738-99FC-6D8EF161B116}" srcId="{F03D70A0-74DF-4240-936C-6904A52CB119}" destId="{203D317B-3061-427C-AEA8-3DBCA796E754}" srcOrd="1" destOrd="0" parTransId="{1A2CB225-FE6A-47FA-BC01-D37EF6F22349}" sibTransId="{ABDB0E70-8032-4C02-BD62-F0944C6E19CB}"/>
    <dgm:cxn modelId="{0745F5B3-2D7F-41E8-99E9-C713B4B372F5}" srcId="{F03D70A0-74DF-4240-936C-6904A52CB119}" destId="{5A9089FC-1820-4CE1-8DB6-48A66B09C1DC}" srcOrd="0" destOrd="0" parTransId="{C1123CD6-D346-4B9C-AA92-73F52C59E347}" sibTransId="{E748A22E-20D8-42A8-94E1-875C28CB4E0E}"/>
    <dgm:cxn modelId="{43DAD96C-E040-445F-9A7F-829ABB51C75D}" type="presOf" srcId="{E748A22E-20D8-42A8-94E1-875C28CB4E0E}" destId="{FF1CAA50-FB79-459B-A5E6-B1FD6AF17283}" srcOrd="0" destOrd="0" presId="urn:microsoft.com/office/officeart/2005/8/layout/process1"/>
    <dgm:cxn modelId="{FCBCDE76-EB8D-47A2-88DC-666802B56268}" type="presOf" srcId="{E748A22E-20D8-42A8-94E1-875C28CB4E0E}" destId="{C34D5411-31CE-4AE5-9EB3-08BA6C2B64EA}" srcOrd="1" destOrd="0" presId="urn:microsoft.com/office/officeart/2005/8/layout/process1"/>
    <dgm:cxn modelId="{93EE72D5-83FC-4E96-9A79-3A7F608A3C1F}" type="presOf" srcId="{F03D70A0-74DF-4240-936C-6904A52CB119}" destId="{996DA5C8-04F9-4140-822D-14C3F36932DA}" srcOrd="0" destOrd="0" presId="urn:microsoft.com/office/officeart/2005/8/layout/process1"/>
    <dgm:cxn modelId="{898200D2-B6D7-45FE-861A-ECC9E0457762}" type="presOf" srcId="{203D317B-3061-427C-AEA8-3DBCA796E754}" destId="{655FE936-D62F-4141-854A-9EA0E4A80A8E}" srcOrd="0" destOrd="0" presId="urn:microsoft.com/office/officeart/2005/8/layout/process1"/>
    <dgm:cxn modelId="{0A69AAA9-73E0-4FAD-8761-BE2741C24330}" type="presParOf" srcId="{996DA5C8-04F9-4140-822D-14C3F36932DA}" destId="{D4CCB4EF-EF7C-4AFB-9504-3312C6272456}" srcOrd="0" destOrd="0" presId="urn:microsoft.com/office/officeart/2005/8/layout/process1"/>
    <dgm:cxn modelId="{09534D7F-EBAC-4E8C-8858-41246100F9CD}" type="presParOf" srcId="{996DA5C8-04F9-4140-822D-14C3F36932DA}" destId="{FF1CAA50-FB79-459B-A5E6-B1FD6AF17283}" srcOrd="1" destOrd="0" presId="urn:microsoft.com/office/officeart/2005/8/layout/process1"/>
    <dgm:cxn modelId="{552694B5-1DB3-4527-AF1D-16A087788E70}" type="presParOf" srcId="{FF1CAA50-FB79-459B-A5E6-B1FD6AF17283}" destId="{C34D5411-31CE-4AE5-9EB3-08BA6C2B64EA}" srcOrd="0" destOrd="0" presId="urn:microsoft.com/office/officeart/2005/8/layout/process1"/>
    <dgm:cxn modelId="{8B9539B2-96BD-4DC2-8E09-3990ACC16885}" type="presParOf" srcId="{996DA5C8-04F9-4140-822D-14C3F36932DA}" destId="{655FE936-D62F-4141-854A-9EA0E4A80A8E}"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850010-735F-44D4-8C37-498112D95123}" type="doc">
      <dgm:prSet loTypeId="urn:microsoft.com/office/officeart/2005/8/layout/default#1" loCatId="list" qsTypeId="urn:microsoft.com/office/officeart/2005/8/quickstyle/simple2" qsCatId="simple" csTypeId="urn:microsoft.com/office/officeart/2005/8/colors/accent4_2" csCatId="accent4" phldr="1"/>
      <dgm:spPr/>
      <dgm:t>
        <a:bodyPr/>
        <a:lstStyle/>
        <a:p>
          <a:endParaRPr lang="es-ES"/>
        </a:p>
      </dgm:t>
    </dgm:pt>
    <dgm:pt modelId="{62D0186F-6437-4ED3-B51C-74913798BCCD}">
      <dgm:prSet phldrT="[Texto]"/>
      <dgm:spPr/>
      <dgm:t>
        <a:bodyPr/>
        <a:lstStyle/>
        <a:p>
          <a:r>
            <a:rPr lang="es-ES" b="1" dirty="0" smtClean="0"/>
            <a:t>Estrategias de activación cognitiva</a:t>
          </a:r>
        </a:p>
        <a:p>
          <a:r>
            <a:rPr lang="es-ES" b="1" dirty="0" smtClean="0"/>
            <a:t>(docente)</a:t>
          </a:r>
          <a:endParaRPr lang="es-ES" b="1" dirty="0"/>
        </a:p>
      </dgm:t>
    </dgm:pt>
    <dgm:pt modelId="{5A9ABC48-2482-4A43-A32C-7BFC079C781F}" type="parTrans" cxnId="{0DC1D26F-E6EB-4CA0-A755-1AA6F7431F28}">
      <dgm:prSet/>
      <dgm:spPr/>
      <dgm:t>
        <a:bodyPr/>
        <a:lstStyle/>
        <a:p>
          <a:endParaRPr lang="es-ES" b="1"/>
        </a:p>
      </dgm:t>
    </dgm:pt>
    <dgm:pt modelId="{321107CB-162F-4D87-A76E-85BCD014E685}" type="sibTrans" cxnId="{0DC1D26F-E6EB-4CA0-A755-1AA6F7431F28}">
      <dgm:prSet/>
      <dgm:spPr/>
      <dgm:t>
        <a:bodyPr/>
        <a:lstStyle/>
        <a:p>
          <a:endParaRPr lang="es-ES" b="1"/>
        </a:p>
      </dgm:t>
    </dgm:pt>
    <dgm:pt modelId="{2C9CF032-F47D-48EC-B7F9-4AA01EE56D6B}">
      <dgm:prSet phldrT="[Texto]"/>
      <dgm:spPr/>
      <dgm:t>
        <a:bodyPr/>
        <a:lstStyle/>
        <a:p>
          <a:r>
            <a:rPr lang="es-ES" b="1" dirty="0" smtClean="0"/>
            <a:t>Estrategias de aprendizaje</a:t>
          </a:r>
        </a:p>
        <a:p>
          <a:r>
            <a:rPr lang="es-ES" b="1" dirty="0" smtClean="0"/>
            <a:t>(estudiante)</a:t>
          </a:r>
          <a:endParaRPr lang="es-ES" b="1" dirty="0"/>
        </a:p>
      </dgm:t>
    </dgm:pt>
    <dgm:pt modelId="{66DACFE5-EFB3-4440-90FE-CD0D0713DD69}" type="parTrans" cxnId="{61E4FDEE-74A8-403F-ACE1-EEB473CAAD0F}">
      <dgm:prSet/>
      <dgm:spPr/>
      <dgm:t>
        <a:bodyPr/>
        <a:lstStyle/>
        <a:p>
          <a:endParaRPr lang="es-ES" b="1"/>
        </a:p>
      </dgm:t>
    </dgm:pt>
    <dgm:pt modelId="{A61AC407-2CBF-437F-BE6A-01C620576CB0}" type="sibTrans" cxnId="{61E4FDEE-74A8-403F-ACE1-EEB473CAAD0F}">
      <dgm:prSet/>
      <dgm:spPr/>
      <dgm:t>
        <a:bodyPr/>
        <a:lstStyle/>
        <a:p>
          <a:endParaRPr lang="es-ES" b="1"/>
        </a:p>
      </dgm:t>
    </dgm:pt>
    <dgm:pt modelId="{C2B6A5CF-E959-4F22-A544-BD811B9A1495}">
      <dgm:prSet phldrT="[Texto]"/>
      <dgm:spPr/>
      <dgm:t>
        <a:bodyPr/>
        <a:lstStyle/>
        <a:p>
          <a:r>
            <a:rPr lang="es-ES" b="1" dirty="0" smtClean="0"/>
            <a:t>Sexo</a:t>
          </a:r>
          <a:endParaRPr lang="es-ES" b="1" dirty="0"/>
        </a:p>
      </dgm:t>
    </dgm:pt>
    <dgm:pt modelId="{27E34990-776A-4E59-918E-773DC16A3D50}" type="parTrans" cxnId="{9A4CD5D5-1C08-47E3-811B-AB89ABC73473}">
      <dgm:prSet/>
      <dgm:spPr/>
      <dgm:t>
        <a:bodyPr/>
        <a:lstStyle/>
        <a:p>
          <a:endParaRPr lang="es-ES"/>
        </a:p>
      </dgm:t>
    </dgm:pt>
    <dgm:pt modelId="{0D3A2506-2719-413C-B637-902B883D45D7}" type="sibTrans" cxnId="{9A4CD5D5-1C08-47E3-811B-AB89ABC73473}">
      <dgm:prSet/>
      <dgm:spPr/>
      <dgm:t>
        <a:bodyPr/>
        <a:lstStyle/>
        <a:p>
          <a:endParaRPr lang="es-ES"/>
        </a:p>
      </dgm:t>
    </dgm:pt>
    <dgm:pt modelId="{21BC2FFF-1953-424F-90ED-17E3B0463A54}" type="pres">
      <dgm:prSet presAssocID="{98850010-735F-44D4-8C37-498112D95123}" presName="diagram" presStyleCnt="0">
        <dgm:presLayoutVars>
          <dgm:dir/>
          <dgm:resizeHandles val="exact"/>
        </dgm:presLayoutVars>
      </dgm:prSet>
      <dgm:spPr/>
      <dgm:t>
        <a:bodyPr/>
        <a:lstStyle/>
        <a:p>
          <a:endParaRPr lang="es-ES"/>
        </a:p>
      </dgm:t>
    </dgm:pt>
    <dgm:pt modelId="{B9CBEB93-E556-406E-835E-0FDF7D2B2C59}" type="pres">
      <dgm:prSet presAssocID="{62D0186F-6437-4ED3-B51C-74913798BCCD}" presName="node" presStyleLbl="node1" presStyleIdx="0" presStyleCnt="3">
        <dgm:presLayoutVars>
          <dgm:bulletEnabled val="1"/>
        </dgm:presLayoutVars>
      </dgm:prSet>
      <dgm:spPr/>
      <dgm:t>
        <a:bodyPr/>
        <a:lstStyle/>
        <a:p>
          <a:endParaRPr lang="es-ES"/>
        </a:p>
      </dgm:t>
    </dgm:pt>
    <dgm:pt modelId="{389662D8-8884-49B1-B9DC-C05AC5E83025}" type="pres">
      <dgm:prSet presAssocID="{321107CB-162F-4D87-A76E-85BCD014E685}" presName="sibTrans" presStyleCnt="0"/>
      <dgm:spPr/>
      <dgm:t>
        <a:bodyPr/>
        <a:lstStyle/>
        <a:p>
          <a:endParaRPr lang="es-ES"/>
        </a:p>
      </dgm:t>
    </dgm:pt>
    <dgm:pt modelId="{05EBC06D-1B2D-4286-AE3E-17A337F5E908}" type="pres">
      <dgm:prSet presAssocID="{C2B6A5CF-E959-4F22-A544-BD811B9A1495}" presName="node" presStyleLbl="node1" presStyleIdx="1" presStyleCnt="3">
        <dgm:presLayoutVars>
          <dgm:bulletEnabled val="1"/>
        </dgm:presLayoutVars>
      </dgm:prSet>
      <dgm:spPr/>
      <dgm:t>
        <a:bodyPr/>
        <a:lstStyle/>
        <a:p>
          <a:endParaRPr lang="es-ES"/>
        </a:p>
      </dgm:t>
    </dgm:pt>
    <dgm:pt modelId="{ADDE98DF-69C3-41F3-9C4E-E11AB93B38D4}" type="pres">
      <dgm:prSet presAssocID="{0D3A2506-2719-413C-B637-902B883D45D7}" presName="sibTrans" presStyleCnt="0"/>
      <dgm:spPr/>
      <dgm:t>
        <a:bodyPr/>
        <a:lstStyle/>
        <a:p>
          <a:endParaRPr lang="es-ES"/>
        </a:p>
      </dgm:t>
    </dgm:pt>
    <dgm:pt modelId="{708A0FD6-F0BA-4022-9354-CD999C2883F9}" type="pres">
      <dgm:prSet presAssocID="{2C9CF032-F47D-48EC-B7F9-4AA01EE56D6B}" presName="node" presStyleLbl="node1" presStyleIdx="2" presStyleCnt="3">
        <dgm:presLayoutVars>
          <dgm:bulletEnabled val="1"/>
        </dgm:presLayoutVars>
      </dgm:prSet>
      <dgm:spPr/>
      <dgm:t>
        <a:bodyPr/>
        <a:lstStyle/>
        <a:p>
          <a:endParaRPr lang="es-ES"/>
        </a:p>
      </dgm:t>
    </dgm:pt>
  </dgm:ptLst>
  <dgm:cxnLst>
    <dgm:cxn modelId="{61E4FDEE-74A8-403F-ACE1-EEB473CAAD0F}" srcId="{98850010-735F-44D4-8C37-498112D95123}" destId="{2C9CF032-F47D-48EC-B7F9-4AA01EE56D6B}" srcOrd="2" destOrd="0" parTransId="{66DACFE5-EFB3-4440-90FE-CD0D0713DD69}" sibTransId="{A61AC407-2CBF-437F-BE6A-01C620576CB0}"/>
    <dgm:cxn modelId="{9A4CD5D5-1C08-47E3-811B-AB89ABC73473}" srcId="{98850010-735F-44D4-8C37-498112D95123}" destId="{C2B6A5CF-E959-4F22-A544-BD811B9A1495}" srcOrd="1" destOrd="0" parTransId="{27E34990-776A-4E59-918E-773DC16A3D50}" sibTransId="{0D3A2506-2719-413C-B637-902B883D45D7}"/>
    <dgm:cxn modelId="{2D2FD092-45F6-4D34-AF4B-5949EF30F560}" type="presOf" srcId="{2C9CF032-F47D-48EC-B7F9-4AA01EE56D6B}" destId="{708A0FD6-F0BA-4022-9354-CD999C2883F9}" srcOrd="0" destOrd="0" presId="urn:microsoft.com/office/officeart/2005/8/layout/default#1"/>
    <dgm:cxn modelId="{F58DBF22-C4BA-41CA-ADEE-25A73D6DF5C6}" type="presOf" srcId="{C2B6A5CF-E959-4F22-A544-BD811B9A1495}" destId="{05EBC06D-1B2D-4286-AE3E-17A337F5E908}" srcOrd="0" destOrd="0" presId="urn:microsoft.com/office/officeart/2005/8/layout/default#1"/>
    <dgm:cxn modelId="{D13080B7-F906-4D29-BF42-B53CF31275BB}" type="presOf" srcId="{62D0186F-6437-4ED3-B51C-74913798BCCD}" destId="{B9CBEB93-E556-406E-835E-0FDF7D2B2C59}" srcOrd="0" destOrd="0" presId="urn:microsoft.com/office/officeart/2005/8/layout/default#1"/>
    <dgm:cxn modelId="{5F453B04-A3CC-4AD3-B326-3B2BD4B2C218}" type="presOf" srcId="{98850010-735F-44D4-8C37-498112D95123}" destId="{21BC2FFF-1953-424F-90ED-17E3B0463A54}" srcOrd="0" destOrd="0" presId="urn:microsoft.com/office/officeart/2005/8/layout/default#1"/>
    <dgm:cxn modelId="{0DC1D26F-E6EB-4CA0-A755-1AA6F7431F28}" srcId="{98850010-735F-44D4-8C37-498112D95123}" destId="{62D0186F-6437-4ED3-B51C-74913798BCCD}" srcOrd="0" destOrd="0" parTransId="{5A9ABC48-2482-4A43-A32C-7BFC079C781F}" sibTransId="{321107CB-162F-4D87-A76E-85BCD014E685}"/>
    <dgm:cxn modelId="{C78875DF-9CDE-4CF6-A50F-65AEF946672D}" type="presParOf" srcId="{21BC2FFF-1953-424F-90ED-17E3B0463A54}" destId="{B9CBEB93-E556-406E-835E-0FDF7D2B2C59}" srcOrd="0" destOrd="0" presId="urn:microsoft.com/office/officeart/2005/8/layout/default#1"/>
    <dgm:cxn modelId="{405BC745-B07E-4134-A2A0-8933689DE739}" type="presParOf" srcId="{21BC2FFF-1953-424F-90ED-17E3B0463A54}" destId="{389662D8-8884-49B1-B9DC-C05AC5E83025}" srcOrd="1" destOrd="0" presId="urn:microsoft.com/office/officeart/2005/8/layout/default#1"/>
    <dgm:cxn modelId="{CEA6F7FE-6A3A-4D56-87C6-F99EAB374C17}" type="presParOf" srcId="{21BC2FFF-1953-424F-90ED-17E3B0463A54}" destId="{05EBC06D-1B2D-4286-AE3E-17A337F5E908}" srcOrd="2" destOrd="0" presId="urn:microsoft.com/office/officeart/2005/8/layout/default#1"/>
    <dgm:cxn modelId="{5400BFB1-5D27-46EB-9625-1DB89C6361BC}" type="presParOf" srcId="{21BC2FFF-1953-424F-90ED-17E3B0463A54}" destId="{ADDE98DF-69C3-41F3-9C4E-E11AB93B38D4}" srcOrd="3" destOrd="0" presId="urn:microsoft.com/office/officeart/2005/8/layout/default#1"/>
    <dgm:cxn modelId="{AC25B3BF-9817-49B6-B0F3-CF4993CB3CFB}" type="presParOf" srcId="{21BC2FFF-1953-424F-90ED-17E3B0463A54}" destId="{708A0FD6-F0BA-4022-9354-CD999C2883F9}" srcOrd="4" destOrd="0" presId="urn:microsoft.com/office/officeart/2005/8/layout/defaul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5E9F7-ECA2-4510-AA15-8E7566C37716}">
      <dsp:nvSpPr>
        <dsp:cNvPr id="0" name=""/>
        <dsp:cNvSpPr/>
      </dsp:nvSpPr>
      <dsp:spPr>
        <a:xfrm rot="5400000">
          <a:off x="-112879" y="116243"/>
          <a:ext cx="752526" cy="526768"/>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0</a:t>
          </a:r>
          <a:endParaRPr lang="es-ES" sz="1800" b="1" kern="1200" dirty="0"/>
        </a:p>
      </dsp:txBody>
      <dsp:txXfrm rot="-5400000">
        <a:off x="0" y="266748"/>
        <a:ext cx="526768" cy="225758"/>
      </dsp:txXfrm>
    </dsp:sp>
    <dsp:sp modelId="{BA2FD5D7-92C4-4A72-8878-4E8CC25D4A82}">
      <dsp:nvSpPr>
        <dsp:cNvPr id="0" name=""/>
        <dsp:cNvSpPr/>
      </dsp:nvSpPr>
      <dsp:spPr>
        <a:xfrm rot="5400000">
          <a:off x="2899004" y="-2368870"/>
          <a:ext cx="489399" cy="5233871"/>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b="1" kern="1200" dirty="0" smtClean="0"/>
            <a:t>Justificación</a:t>
          </a:r>
          <a:endParaRPr lang="es-ES" sz="1800" b="1" kern="1200" dirty="0"/>
        </a:p>
      </dsp:txBody>
      <dsp:txXfrm rot="-5400000">
        <a:off x="526768" y="27256"/>
        <a:ext cx="5209981" cy="441619"/>
      </dsp:txXfrm>
    </dsp:sp>
    <dsp:sp modelId="{E38BAE8C-8C5D-423E-8646-29ABA3D311CC}">
      <dsp:nvSpPr>
        <dsp:cNvPr id="0" name=""/>
        <dsp:cNvSpPr/>
      </dsp:nvSpPr>
      <dsp:spPr>
        <a:xfrm rot="5400000">
          <a:off x="-112879" y="804423"/>
          <a:ext cx="752526" cy="526768"/>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1</a:t>
          </a:r>
          <a:endParaRPr lang="es-ES" sz="1800" b="1" kern="1200" dirty="0"/>
        </a:p>
      </dsp:txBody>
      <dsp:txXfrm rot="-5400000">
        <a:off x="0" y="954928"/>
        <a:ext cx="526768" cy="225758"/>
      </dsp:txXfrm>
    </dsp:sp>
    <dsp:sp modelId="{18103BC6-EE62-4DED-9B99-D26F23AC47D8}">
      <dsp:nvSpPr>
        <dsp:cNvPr id="0" name=""/>
        <dsp:cNvSpPr/>
      </dsp:nvSpPr>
      <dsp:spPr>
        <a:xfrm rot="5400000">
          <a:off x="2899133" y="-1680819"/>
          <a:ext cx="489142" cy="5233871"/>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b="1" kern="1200" dirty="0" smtClean="0"/>
            <a:t>Introducción: Matemáticas, Educación Infantil y Matemáticas y asistencia a Educación Infantil</a:t>
          </a:r>
          <a:endParaRPr lang="es-ES" sz="1800" b="1" kern="1200" dirty="0"/>
        </a:p>
      </dsp:txBody>
      <dsp:txXfrm rot="-5400000">
        <a:off x="526769" y="715423"/>
        <a:ext cx="5209993" cy="441386"/>
      </dsp:txXfrm>
    </dsp:sp>
    <dsp:sp modelId="{552A2776-F452-47F6-BC67-0FF3E2EAA47F}">
      <dsp:nvSpPr>
        <dsp:cNvPr id="0" name=""/>
        <dsp:cNvSpPr/>
      </dsp:nvSpPr>
      <dsp:spPr>
        <a:xfrm rot="5400000">
          <a:off x="-112879" y="1492603"/>
          <a:ext cx="752526" cy="526768"/>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2</a:t>
          </a:r>
          <a:endParaRPr lang="es-ES" sz="1800" b="1" kern="1200" dirty="0"/>
        </a:p>
      </dsp:txBody>
      <dsp:txXfrm rot="-5400000">
        <a:off x="0" y="1643108"/>
        <a:ext cx="526768" cy="225758"/>
      </dsp:txXfrm>
    </dsp:sp>
    <dsp:sp modelId="{581E4D4E-40F7-4D56-A998-2C39A46055A2}">
      <dsp:nvSpPr>
        <dsp:cNvPr id="0" name=""/>
        <dsp:cNvSpPr/>
      </dsp:nvSpPr>
      <dsp:spPr>
        <a:xfrm rot="5400000">
          <a:off x="2899133" y="-992639"/>
          <a:ext cx="489142" cy="5233871"/>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b="1" kern="1200" dirty="0" smtClean="0"/>
            <a:t>Objetivos</a:t>
          </a:r>
          <a:endParaRPr lang="es-ES" sz="1800" b="1" kern="1200" dirty="0"/>
        </a:p>
      </dsp:txBody>
      <dsp:txXfrm rot="-5400000">
        <a:off x="526769" y="1403603"/>
        <a:ext cx="5209993" cy="441386"/>
      </dsp:txXfrm>
    </dsp:sp>
    <dsp:sp modelId="{E2B02ED0-2393-467D-9381-A4559AB4BFC7}">
      <dsp:nvSpPr>
        <dsp:cNvPr id="0" name=""/>
        <dsp:cNvSpPr/>
      </dsp:nvSpPr>
      <dsp:spPr>
        <a:xfrm rot="5400000">
          <a:off x="-112879" y="2180783"/>
          <a:ext cx="752526" cy="526768"/>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3</a:t>
          </a:r>
          <a:endParaRPr lang="es-ES" sz="1800" b="1" kern="1200" dirty="0"/>
        </a:p>
      </dsp:txBody>
      <dsp:txXfrm rot="-5400000">
        <a:off x="0" y="2331288"/>
        <a:ext cx="526768" cy="225758"/>
      </dsp:txXfrm>
    </dsp:sp>
    <dsp:sp modelId="{6487B792-9F87-4BF9-8A46-A181D7A72C45}">
      <dsp:nvSpPr>
        <dsp:cNvPr id="0" name=""/>
        <dsp:cNvSpPr/>
      </dsp:nvSpPr>
      <dsp:spPr>
        <a:xfrm rot="5400000">
          <a:off x="2899133" y="-304459"/>
          <a:ext cx="489142" cy="5233871"/>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b="1" kern="1200" dirty="0" smtClean="0"/>
            <a:t>Hipótesis y variables de investigación</a:t>
          </a:r>
          <a:endParaRPr lang="es-ES" sz="1800" b="1" kern="1200" dirty="0"/>
        </a:p>
      </dsp:txBody>
      <dsp:txXfrm rot="-5400000">
        <a:off x="526769" y="2091783"/>
        <a:ext cx="5209993" cy="441386"/>
      </dsp:txXfrm>
    </dsp:sp>
    <dsp:sp modelId="{60979FCE-E834-4E25-B88B-815082371D99}">
      <dsp:nvSpPr>
        <dsp:cNvPr id="0" name=""/>
        <dsp:cNvSpPr/>
      </dsp:nvSpPr>
      <dsp:spPr>
        <a:xfrm rot="5400000">
          <a:off x="-112879" y="2868963"/>
          <a:ext cx="752526" cy="526768"/>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4</a:t>
          </a:r>
          <a:endParaRPr lang="es-ES" sz="1800" b="1" kern="1200" dirty="0"/>
        </a:p>
      </dsp:txBody>
      <dsp:txXfrm rot="-5400000">
        <a:off x="0" y="3019468"/>
        <a:ext cx="526768" cy="225758"/>
      </dsp:txXfrm>
    </dsp:sp>
    <dsp:sp modelId="{F2DDD85F-D49D-4146-A013-2DAE2199E5B0}">
      <dsp:nvSpPr>
        <dsp:cNvPr id="0" name=""/>
        <dsp:cNvSpPr/>
      </dsp:nvSpPr>
      <dsp:spPr>
        <a:xfrm rot="5400000">
          <a:off x="2899133" y="383720"/>
          <a:ext cx="489142" cy="5233871"/>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b="1" kern="1200" dirty="0" smtClean="0"/>
            <a:t>Metodología</a:t>
          </a:r>
          <a:endParaRPr lang="es-ES" sz="1800" b="1" kern="1200" dirty="0"/>
        </a:p>
      </dsp:txBody>
      <dsp:txXfrm rot="-5400000">
        <a:off x="526769" y="2779962"/>
        <a:ext cx="5209993" cy="441386"/>
      </dsp:txXfrm>
    </dsp:sp>
    <dsp:sp modelId="{EDFC7C5F-67D9-4C9B-B9FD-454AE26378E6}">
      <dsp:nvSpPr>
        <dsp:cNvPr id="0" name=""/>
        <dsp:cNvSpPr/>
      </dsp:nvSpPr>
      <dsp:spPr>
        <a:xfrm rot="5400000">
          <a:off x="-112879" y="3557143"/>
          <a:ext cx="752526" cy="526768"/>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5</a:t>
          </a:r>
          <a:endParaRPr lang="es-ES" sz="1800" b="1" kern="1200" dirty="0"/>
        </a:p>
      </dsp:txBody>
      <dsp:txXfrm rot="-5400000">
        <a:off x="0" y="3707648"/>
        <a:ext cx="526768" cy="225758"/>
      </dsp:txXfrm>
    </dsp:sp>
    <dsp:sp modelId="{D454911C-AEE9-4BB1-B551-45CE02DE6392}">
      <dsp:nvSpPr>
        <dsp:cNvPr id="0" name=""/>
        <dsp:cNvSpPr/>
      </dsp:nvSpPr>
      <dsp:spPr>
        <a:xfrm rot="5400000">
          <a:off x="2899133" y="1071900"/>
          <a:ext cx="489142" cy="5233871"/>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b="1" kern="1200" dirty="0" smtClean="0"/>
            <a:t>Análisis de datos</a:t>
          </a:r>
          <a:endParaRPr lang="es-ES" sz="1800" b="1" kern="1200" dirty="0"/>
        </a:p>
      </dsp:txBody>
      <dsp:txXfrm rot="-5400000">
        <a:off x="526769" y="3468142"/>
        <a:ext cx="5209993" cy="441386"/>
      </dsp:txXfrm>
    </dsp:sp>
    <dsp:sp modelId="{69886C08-2FB7-43C4-802E-DC8C3C4F5979}">
      <dsp:nvSpPr>
        <dsp:cNvPr id="0" name=""/>
        <dsp:cNvSpPr/>
      </dsp:nvSpPr>
      <dsp:spPr>
        <a:xfrm rot="5400000">
          <a:off x="-112879" y="4245323"/>
          <a:ext cx="752526" cy="526768"/>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6</a:t>
          </a:r>
          <a:endParaRPr lang="es-ES" sz="1800" b="1" kern="1200" dirty="0"/>
        </a:p>
      </dsp:txBody>
      <dsp:txXfrm rot="-5400000">
        <a:off x="0" y="4395828"/>
        <a:ext cx="526768" cy="225758"/>
      </dsp:txXfrm>
    </dsp:sp>
    <dsp:sp modelId="{8B40768F-E719-4E97-A0D7-74052867E675}">
      <dsp:nvSpPr>
        <dsp:cNvPr id="0" name=""/>
        <dsp:cNvSpPr/>
      </dsp:nvSpPr>
      <dsp:spPr>
        <a:xfrm rot="5400000">
          <a:off x="2899133" y="1760080"/>
          <a:ext cx="489142" cy="5233871"/>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b="1" kern="1200" dirty="0" smtClean="0"/>
            <a:t>Resultados </a:t>
          </a:r>
          <a:endParaRPr lang="es-ES" sz="1800" b="1" kern="1200" dirty="0"/>
        </a:p>
      </dsp:txBody>
      <dsp:txXfrm rot="-5400000">
        <a:off x="526769" y="4156322"/>
        <a:ext cx="5209993" cy="441386"/>
      </dsp:txXfrm>
    </dsp:sp>
    <dsp:sp modelId="{24CE5CC4-5320-4ECC-9537-3812A8CA647F}">
      <dsp:nvSpPr>
        <dsp:cNvPr id="0" name=""/>
        <dsp:cNvSpPr/>
      </dsp:nvSpPr>
      <dsp:spPr>
        <a:xfrm rot="5400000">
          <a:off x="-112879" y="4933503"/>
          <a:ext cx="752526" cy="526768"/>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7</a:t>
          </a:r>
          <a:endParaRPr lang="es-ES" sz="1800" b="1" kern="1200" dirty="0"/>
        </a:p>
      </dsp:txBody>
      <dsp:txXfrm rot="-5400000">
        <a:off x="0" y="5084008"/>
        <a:ext cx="526768" cy="225758"/>
      </dsp:txXfrm>
    </dsp:sp>
    <dsp:sp modelId="{30DD3D71-4F6C-43CE-A2DC-D65AFCDF86FA}">
      <dsp:nvSpPr>
        <dsp:cNvPr id="0" name=""/>
        <dsp:cNvSpPr/>
      </dsp:nvSpPr>
      <dsp:spPr>
        <a:xfrm rot="5400000">
          <a:off x="2899133" y="2448259"/>
          <a:ext cx="489142" cy="5233871"/>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b="1" kern="1200" dirty="0" smtClean="0"/>
            <a:t>Conclusiones y discusiones</a:t>
          </a:r>
          <a:endParaRPr lang="es-ES" sz="1800" b="1" kern="1200" dirty="0"/>
        </a:p>
      </dsp:txBody>
      <dsp:txXfrm rot="-5400000">
        <a:off x="526769" y="4844501"/>
        <a:ext cx="5209993" cy="441386"/>
      </dsp:txXfrm>
    </dsp:sp>
    <dsp:sp modelId="{D464BF9B-586F-4CD6-915A-46F356DA4FA9}">
      <dsp:nvSpPr>
        <dsp:cNvPr id="0" name=""/>
        <dsp:cNvSpPr/>
      </dsp:nvSpPr>
      <dsp:spPr>
        <a:xfrm rot="5400000">
          <a:off x="-112879" y="5621683"/>
          <a:ext cx="752526" cy="526768"/>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8</a:t>
          </a:r>
          <a:endParaRPr lang="es-ES" sz="1800" b="1" kern="1200" dirty="0"/>
        </a:p>
      </dsp:txBody>
      <dsp:txXfrm rot="-5400000">
        <a:off x="0" y="5772188"/>
        <a:ext cx="526768" cy="225758"/>
      </dsp:txXfrm>
    </dsp:sp>
    <dsp:sp modelId="{25819E48-0BCF-4212-BD96-7E2765C35AAF}">
      <dsp:nvSpPr>
        <dsp:cNvPr id="0" name=""/>
        <dsp:cNvSpPr/>
      </dsp:nvSpPr>
      <dsp:spPr>
        <a:xfrm rot="5400000">
          <a:off x="2899133" y="3136439"/>
          <a:ext cx="489142" cy="5233871"/>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b="1" kern="1200" dirty="0" smtClean="0"/>
            <a:t>Referencias bibliográficas y bibliografía</a:t>
          </a:r>
          <a:endParaRPr lang="es-ES" sz="1800" b="1" kern="1200" dirty="0"/>
        </a:p>
      </dsp:txBody>
      <dsp:txXfrm rot="-5400000">
        <a:off x="526769" y="5532681"/>
        <a:ext cx="5209993" cy="4413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52A0B-4905-4F3C-9074-1CE1063FAF6E}">
      <dsp:nvSpPr>
        <dsp:cNvPr id="0" name=""/>
        <dsp:cNvSpPr/>
      </dsp:nvSpPr>
      <dsp:spPr>
        <a:xfrm>
          <a:off x="2689" y="337456"/>
          <a:ext cx="2352038" cy="940815"/>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s-ES" sz="1600" b="1" kern="1200" dirty="0" smtClean="0"/>
            <a:t>3 bloques de enlace</a:t>
          </a:r>
          <a:endParaRPr lang="es-ES" sz="1600" b="1" kern="1200" dirty="0"/>
        </a:p>
      </dsp:txBody>
      <dsp:txXfrm>
        <a:off x="2689" y="337456"/>
        <a:ext cx="2116834" cy="940815"/>
      </dsp:txXfrm>
    </dsp:sp>
    <dsp:sp modelId="{3B813821-0BE9-4A70-894B-C3F95EDDF453}">
      <dsp:nvSpPr>
        <dsp:cNvPr id="0" name=""/>
        <dsp:cNvSpPr/>
      </dsp:nvSpPr>
      <dsp:spPr>
        <a:xfrm>
          <a:off x="1884320" y="337456"/>
          <a:ext cx="2352038" cy="940815"/>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S" sz="1600" b="1" kern="1200" dirty="0" smtClean="0"/>
            <a:t>4 bloques estándar (con diferente nivel de dificultad)</a:t>
          </a:r>
        </a:p>
      </dsp:txBody>
      <dsp:txXfrm>
        <a:off x="2354728" y="337456"/>
        <a:ext cx="1411223" cy="940815"/>
      </dsp:txXfrm>
    </dsp:sp>
    <dsp:sp modelId="{B1F9BFB5-760F-4298-8E8F-F292AC88B0A9}">
      <dsp:nvSpPr>
        <dsp:cNvPr id="0" name=""/>
        <dsp:cNvSpPr/>
      </dsp:nvSpPr>
      <dsp:spPr>
        <a:xfrm>
          <a:off x="3765951" y="337456"/>
          <a:ext cx="2352038" cy="940815"/>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S" sz="1600" b="1" kern="1200" dirty="0" smtClean="0"/>
            <a:t>2 bloques fáciles</a:t>
          </a:r>
        </a:p>
      </dsp:txBody>
      <dsp:txXfrm>
        <a:off x="4236359" y="337456"/>
        <a:ext cx="1411223" cy="940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9EEA8-2B8D-4C99-9B3D-368C35140E69}">
      <dsp:nvSpPr>
        <dsp:cNvPr id="0" name=""/>
        <dsp:cNvSpPr/>
      </dsp:nvSpPr>
      <dsp:spPr>
        <a:xfrm>
          <a:off x="2616661" y="1578184"/>
          <a:ext cx="2010179" cy="621279"/>
        </a:xfrm>
        <a:prstGeom prst="roundRect">
          <a:avLst>
            <a:gd name="adj" fmla="val 10000"/>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a:t>MATEMÁTICAS</a:t>
          </a:r>
        </a:p>
      </dsp:txBody>
      <dsp:txXfrm>
        <a:off x="2634858" y="1596381"/>
        <a:ext cx="1973785" cy="584885"/>
      </dsp:txXfrm>
    </dsp:sp>
    <dsp:sp modelId="{6CC4A332-D1C0-464A-84D9-9108558F0585}">
      <dsp:nvSpPr>
        <dsp:cNvPr id="0" name=""/>
        <dsp:cNvSpPr/>
      </dsp:nvSpPr>
      <dsp:spPr>
        <a:xfrm>
          <a:off x="1681463" y="2199464"/>
          <a:ext cx="1940287" cy="248511"/>
        </a:xfrm>
        <a:custGeom>
          <a:avLst/>
          <a:gdLst/>
          <a:ahLst/>
          <a:cxnLst/>
          <a:rect l="0" t="0" r="0" b="0"/>
          <a:pathLst>
            <a:path>
              <a:moveTo>
                <a:pt x="1940287" y="0"/>
              </a:moveTo>
              <a:lnTo>
                <a:pt x="1940287" y="124255"/>
              </a:lnTo>
              <a:lnTo>
                <a:pt x="0" y="124255"/>
              </a:lnTo>
              <a:lnTo>
                <a:pt x="0" y="248511"/>
              </a:lnTo>
            </a:path>
          </a:pathLst>
        </a:custGeom>
        <a:noFill/>
        <a:ln w="25400" cap="flat" cmpd="sng" algn="ctr">
          <a:solidFill>
            <a:schemeClr val="accent4">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F9E47AE-6BAF-4400-91B7-7F13DC8847A3}">
      <dsp:nvSpPr>
        <dsp:cNvPr id="0" name=""/>
        <dsp:cNvSpPr/>
      </dsp:nvSpPr>
      <dsp:spPr>
        <a:xfrm>
          <a:off x="452494" y="2447976"/>
          <a:ext cx="2457938" cy="621279"/>
        </a:xfrm>
        <a:prstGeom prst="roundRect">
          <a:avLst>
            <a:gd name="adj" fmla="val 10000"/>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a:t>Procesos (procedimientos)</a:t>
          </a:r>
        </a:p>
      </dsp:txBody>
      <dsp:txXfrm>
        <a:off x="470691" y="2466173"/>
        <a:ext cx="2421544" cy="584885"/>
      </dsp:txXfrm>
    </dsp:sp>
    <dsp:sp modelId="{FB9ADC05-8AE4-4213-9389-1829A68353FA}">
      <dsp:nvSpPr>
        <dsp:cNvPr id="0" name=""/>
        <dsp:cNvSpPr/>
      </dsp:nvSpPr>
      <dsp:spPr>
        <a:xfrm>
          <a:off x="469968" y="3069255"/>
          <a:ext cx="1211495" cy="248511"/>
        </a:xfrm>
        <a:custGeom>
          <a:avLst/>
          <a:gdLst/>
          <a:ahLst/>
          <a:cxnLst/>
          <a:rect l="0" t="0" r="0" b="0"/>
          <a:pathLst>
            <a:path>
              <a:moveTo>
                <a:pt x="1211495" y="0"/>
              </a:moveTo>
              <a:lnTo>
                <a:pt x="1211495" y="124255"/>
              </a:lnTo>
              <a:lnTo>
                <a:pt x="0" y="124255"/>
              </a:lnTo>
              <a:lnTo>
                <a:pt x="0" y="248511"/>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2CA8699-6A54-440E-8E2B-25B5FA5B0200}">
      <dsp:nvSpPr>
        <dsp:cNvPr id="0" name=""/>
        <dsp:cNvSpPr/>
      </dsp:nvSpPr>
      <dsp:spPr>
        <a:xfrm>
          <a:off x="4008" y="3317767"/>
          <a:ext cx="931919" cy="621279"/>
        </a:xfrm>
        <a:prstGeom prst="roundRect">
          <a:avLst>
            <a:gd name="adj" fmla="val 10000"/>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a:t>Formular</a:t>
          </a:r>
        </a:p>
      </dsp:txBody>
      <dsp:txXfrm>
        <a:off x="22205" y="3335964"/>
        <a:ext cx="895525" cy="584885"/>
      </dsp:txXfrm>
    </dsp:sp>
    <dsp:sp modelId="{6377D792-6C51-4F6F-AAA6-39A38A743D58}">
      <dsp:nvSpPr>
        <dsp:cNvPr id="0" name=""/>
        <dsp:cNvSpPr/>
      </dsp:nvSpPr>
      <dsp:spPr>
        <a:xfrm>
          <a:off x="1635743" y="3069255"/>
          <a:ext cx="91440" cy="248511"/>
        </a:xfrm>
        <a:custGeom>
          <a:avLst/>
          <a:gdLst/>
          <a:ahLst/>
          <a:cxnLst/>
          <a:rect l="0" t="0" r="0" b="0"/>
          <a:pathLst>
            <a:path>
              <a:moveTo>
                <a:pt x="45720" y="0"/>
              </a:moveTo>
              <a:lnTo>
                <a:pt x="45720" y="248511"/>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0AFF4B4-D236-44E1-B9E2-4BFD487FC02E}">
      <dsp:nvSpPr>
        <dsp:cNvPr id="0" name=""/>
        <dsp:cNvSpPr/>
      </dsp:nvSpPr>
      <dsp:spPr>
        <a:xfrm>
          <a:off x="1215504" y="3317767"/>
          <a:ext cx="931919" cy="621279"/>
        </a:xfrm>
        <a:prstGeom prst="roundRect">
          <a:avLst>
            <a:gd name="adj" fmla="val 10000"/>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a:t>Emplear</a:t>
          </a:r>
        </a:p>
      </dsp:txBody>
      <dsp:txXfrm>
        <a:off x="1233701" y="3335964"/>
        <a:ext cx="895525" cy="584885"/>
      </dsp:txXfrm>
    </dsp:sp>
    <dsp:sp modelId="{14A6D3C7-B561-4194-B5E0-A4D130731459}">
      <dsp:nvSpPr>
        <dsp:cNvPr id="0" name=""/>
        <dsp:cNvSpPr/>
      </dsp:nvSpPr>
      <dsp:spPr>
        <a:xfrm>
          <a:off x="1681463" y="3069255"/>
          <a:ext cx="1211495" cy="248511"/>
        </a:xfrm>
        <a:custGeom>
          <a:avLst/>
          <a:gdLst/>
          <a:ahLst/>
          <a:cxnLst/>
          <a:rect l="0" t="0" r="0" b="0"/>
          <a:pathLst>
            <a:path>
              <a:moveTo>
                <a:pt x="0" y="0"/>
              </a:moveTo>
              <a:lnTo>
                <a:pt x="0" y="124255"/>
              </a:lnTo>
              <a:lnTo>
                <a:pt x="1211495" y="124255"/>
              </a:lnTo>
              <a:lnTo>
                <a:pt x="1211495" y="248511"/>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C8F10DD-1655-4CCD-A08C-59B57DCBBCA9}">
      <dsp:nvSpPr>
        <dsp:cNvPr id="0" name=""/>
        <dsp:cNvSpPr/>
      </dsp:nvSpPr>
      <dsp:spPr>
        <a:xfrm>
          <a:off x="2426999" y="3317767"/>
          <a:ext cx="931919" cy="621279"/>
        </a:xfrm>
        <a:prstGeom prst="roundRect">
          <a:avLst>
            <a:gd name="adj" fmla="val 10000"/>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err="1" smtClean="0"/>
            <a:t>Interpre-tar</a:t>
          </a:r>
          <a:endParaRPr lang="es-ES" sz="1400" kern="1200" dirty="0"/>
        </a:p>
      </dsp:txBody>
      <dsp:txXfrm>
        <a:off x="2445196" y="3335964"/>
        <a:ext cx="895525" cy="584885"/>
      </dsp:txXfrm>
    </dsp:sp>
    <dsp:sp modelId="{AC719969-9E18-4383-A406-2F134E602267}">
      <dsp:nvSpPr>
        <dsp:cNvPr id="0" name=""/>
        <dsp:cNvSpPr/>
      </dsp:nvSpPr>
      <dsp:spPr>
        <a:xfrm>
          <a:off x="3621751" y="2199464"/>
          <a:ext cx="2299947" cy="248511"/>
        </a:xfrm>
        <a:custGeom>
          <a:avLst/>
          <a:gdLst/>
          <a:ahLst/>
          <a:cxnLst/>
          <a:rect l="0" t="0" r="0" b="0"/>
          <a:pathLst>
            <a:path>
              <a:moveTo>
                <a:pt x="0" y="0"/>
              </a:moveTo>
              <a:lnTo>
                <a:pt x="0" y="124255"/>
              </a:lnTo>
              <a:lnTo>
                <a:pt x="2299947" y="124255"/>
              </a:lnTo>
              <a:lnTo>
                <a:pt x="2299947" y="248511"/>
              </a:lnTo>
            </a:path>
          </a:pathLst>
        </a:custGeom>
        <a:noFill/>
        <a:ln w="25400" cap="flat" cmpd="sng" algn="ctr">
          <a:solidFill>
            <a:schemeClr val="accent4">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F4ED5D-30C1-4016-A24D-E43FEE5D7D0E}">
      <dsp:nvSpPr>
        <dsp:cNvPr id="0" name=""/>
        <dsp:cNvSpPr/>
      </dsp:nvSpPr>
      <dsp:spPr>
        <a:xfrm>
          <a:off x="5052390" y="2447976"/>
          <a:ext cx="1738617" cy="621279"/>
        </a:xfrm>
        <a:prstGeom prst="roundRect">
          <a:avLst>
            <a:gd name="adj" fmla="val 10000"/>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a:t>Contenidos (conceptuales)</a:t>
          </a:r>
        </a:p>
      </dsp:txBody>
      <dsp:txXfrm>
        <a:off x="5070587" y="2466173"/>
        <a:ext cx="1702223" cy="584885"/>
      </dsp:txXfrm>
    </dsp:sp>
    <dsp:sp modelId="{4C370BA8-79AD-4DFC-9793-A6A1F22FECB2}">
      <dsp:nvSpPr>
        <dsp:cNvPr id="0" name=""/>
        <dsp:cNvSpPr/>
      </dsp:nvSpPr>
      <dsp:spPr>
        <a:xfrm>
          <a:off x="4104455" y="3069255"/>
          <a:ext cx="1817243" cy="248511"/>
        </a:xfrm>
        <a:custGeom>
          <a:avLst/>
          <a:gdLst/>
          <a:ahLst/>
          <a:cxnLst/>
          <a:rect l="0" t="0" r="0" b="0"/>
          <a:pathLst>
            <a:path>
              <a:moveTo>
                <a:pt x="1817243" y="0"/>
              </a:moveTo>
              <a:lnTo>
                <a:pt x="1817243" y="124255"/>
              </a:lnTo>
              <a:lnTo>
                <a:pt x="0" y="124255"/>
              </a:lnTo>
              <a:lnTo>
                <a:pt x="0" y="248511"/>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32EA328-4456-4183-98B0-7F38598DAB60}">
      <dsp:nvSpPr>
        <dsp:cNvPr id="0" name=""/>
        <dsp:cNvSpPr/>
      </dsp:nvSpPr>
      <dsp:spPr>
        <a:xfrm>
          <a:off x="3638495" y="3317767"/>
          <a:ext cx="931919" cy="621279"/>
        </a:xfrm>
        <a:prstGeom prst="roundRect">
          <a:avLst>
            <a:gd name="adj" fmla="val 10000"/>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a:t>Cantidad</a:t>
          </a:r>
        </a:p>
      </dsp:txBody>
      <dsp:txXfrm>
        <a:off x="3656692" y="3335964"/>
        <a:ext cx="895525" cy="584885"/>
      </dsp:txXfrm>
    </dsp:sp>
    <dsp:sp modelId="{2AAE28BF-CE99-412F-9DB2-7C4966C3C476}">
      <dsp:nvSpPr>
        <dsp:cNvPr id="0" name=""/>
        <dsp:cNvSpPr/>
      </dsp:nvSpPr>
      <dsp:spPr>
        <a:xfrm>
          <a:off x="5315951" y="3069255"/>
          <a:ext cx="605747" cy="248511"/>
        </a:xfrm>
        <a:custGeom>
          <a:avLst/>
          <a:gdLst/>
          <a:ahLst/>
          <a:cxnLst/>
          <a:rect l="0" t="0" r="0" b="0"/>
          <a:pathLst>
            <a:path>
              <a:moveTo>
                <a:pt x="605747" y="0"/>
              </a:moveTo>
              <a:lnTo>
                <a:pt x="605747" y="124255"/>
              </a:lnTo>
              <a:lnTo>
                <a:pt x="0" y="124255"/>
              </a:lnTo>
              <a:lnTo>
                <a:pt x="0" y="248511"/>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1B44C3D-696F-43C5-9A4F-73C39DAB6231}">
      <dsp:nvSpPr>
        <dsp:cNvPr id="0" name=""/>
        <dsp:cNvSpPr/>
      </dsp:nvSpPr>
      <dsp:spPr>
        <a:xfrm>
          <a:off x="4849991" y="3317767"/>
          <a:ext cx="931919" cy="534741"/>
        </a:xfrm>
        <a:prstGeom prst="roundRect">
          <a:avLst>
            <a:gd name="adj" fmla="val 10000"/>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a:t>Espacio</a:t>
          </a:r>
        </a:p>
      </dsp:txBody>
      <dsp:txXfrm>
        <a:off x="4865653" y="3333429"/>
        <a:ext cx="900595" cy="503417"/>
      </dsp:txXfrm>
    </dsp:sp>
    <dsp:sp modelId="{A2CD4D56-FC67-48C5-8697-977C5F4E2BE7}">
      <dsp:nvSpPr>
        <dsp:cNvPr id="0" name=""/>
        <dsp:cNvSpPr/>
      </dsp:nvSpPr>
      <dsp:spPr>
        <a:xfrm>
          <a:off x="5921699" y="3069255"/>
          <a:ext cx="605747" cy="248511"/>
        </a:xfrm>
        <a:custGeom>
          <a:avLst/>
          <a:gdLst/>
          <a:ahLst/>
          <a:cxnLst/>
          <a:rect l="0" t="0" r="0" b="0"/>
          <a:pathLst>
            <a:path>
              <a:moveTo>
                <a:pt x="0" y="0"/>
              </a:moveTo>
              <a:lnTo>
                <a:pt x="0" y="124255"/>
              </a:lnTo>
              <a:lnTo>
                <a:pt x="605747" y="124255"/>
              </a:lnTo>
              <a:lnTo>
                <a:pt x="605747" y="248511"/>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2958455-3052-4EC3-9989-B2561A99621D}">
      <dsp:nvSpPr>
        <dsp:cNvPr id="0" name=""/>
        <dsp:cNvSpPr/>
      </dsp:nvSpPr>
      <dsp:spPr>
        <a:xfrm>
          <a:off x="6061487" y="3317767"/>
          <a:ext cx="931919" cy="621279"/>
        </a:xfrm>
        <a:prstGeom prst="roundRect">
          <a:avLst>
            <a:gd name="adj" fmla="val 10000"/>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a:t>Cambio y relaciones</a:t>
          </a:r>
        </a:p>
      </dsp:txBody>
      <dsp:txXfrm>
        <a:off x="6079684" y="3335964"/>
        <a:ext cx="895525" cy="584885"/>
      </dsp:txXfrm>
    </dsp:sp>
    <dsp:sp modelId="{A0055740-1E4A-48A0-8599-DB12CD3ACC0A}">
      <dsp:nvSpPr>
        <dsp:cNvPr id="0" name=""/>
        <dsp:cNvSpPr/>
      </dsp:nvSpPr>
      <dsp:spPr>
        <a:xfrm>
          <a:off x="5921699" y="3069255"/>
          <a:ext cx="1817243" cy="248511"/>
        </a:xfrm>
        <a:custGeom>
          <a:avLst/>
          <a:gdLst/>
          <a:ahLst/>
          <a:cxnLst/>
          <a:rect l="0" t="0" r="0" b="0"/>
          <a:pathLst>
            <a:path>
              <a:moveTo>
                <a:pt x="0" y="0"/>
              </a:moveTo>
              <a:lnTo>
                <a:pt x="0" y="124255"/>
              </a:lnTo>
              <a:lnTo>
                <a:pt x="1817243" y="124255"/>
              </a:lnTo>
              <a:lnTo>
                <a:pt x="1817243" y="248511"/>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7ACC0D7-3391-48F0-B499-5C159D76BB83}">
      <dsp:nvSpPr>
        <dsp:cNvPr id="0" name=""/>
        <dsp:cNvSpPr/>
      </dsp:nvSpPr>
      <dsp:spPr>
        <a:xfrm>
          <a:off x="7272982" y="3317767"/>
          <a:ext cx="931919" cy="621279"/>
        </a:xfrm>
        <a:prstGeom prst="roundRect">
          <a:avLst>
            <a:gd name="adj" fmla="val 10000"/>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err="1" smtClean="0"/>
            <a:t>Incerti-dumbre</a:t>
          </a:r>
          <a:r>
            <a:rPr lang="es-ES" sz="1400" kern="1200" dirty="0" smtClean="0"/>
            <a:t> </a:t>
          </a:r>
          <a:r>
            <a:rPr lang="es-ES" sz="1400" kern="1200" dirty="0"/>
            <a:t>y datos</a:t>
          </a:r>
        </a:p>
      </dsp:txBody>
      <dsp:txXfrm>
        <a:off x="7291179" y="3335964"/>
        <a:ext cx="895525" cy="5848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cdr:x>
      <cdr:y>0.52327</cdr:y>
    </cdr:from>
    <cdr:to>
      <cdr:x>0.505</cdr:x>
      <cdr:y>0.6059</cdr:y>
    </cdr:to>
    <cdr:sp macro="" textlink="">
      <cdr:nvSpPr>
        <cdr:cNvPr id="2" name="1 Abrir llave"/>
        <cdr:cNvSpPr/>
      </cdr:nvSpPr>
      <cdr:spPr>
        <a:xfrm xmlns:a="http://schemas.openxmlformats.org/drawingml/2006/main">
          <a:off x="4572000" y="2736304"/>
          <a:ext cx="45719" cy="432048"/>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ES"/>
        </a:p>
      </cdr:txBody>
    </cdr:sp>
  </cdr:relSizeAnchor>
  <cdr:relSizeAnchor xmlns:cdr="http://schemas.openxmlformats.org/drawingml/2006/chartDrawing">
    <cdr:from>
      <cdr:x>0.17713</cdr:x>
      <cdr:y>0.55081</cdr:y>
    </cdr:from>
    <cdr:to>
      <cdr:x>0.185</cdr:x>
      <cdr:y>0.6059</cdr:y>
    </cdr:to>
    <cdr:sp macro="" textlink="">
      <cdr:nvSpPr>
        <cdr:cNvPr id="3" name="1 Abrir llave"/>
        <cdr:cNvSpPr/>
      </cdr:nvSpPr>
      <cdr:spPr>
        <a:xfrm xmlns:a="http://schemas.openxmlformats.org/drawingml/2006/main">
          <a:off x="1619672" y="2880320"/>
          <a:ext cx="72008" cy="288032"/>
        </a:xfrm>
        <a:prstGeom xmlns:a="http://schemas.openxmlformats.org/drawingml/2006/main" prst="leftBrace">
          <a:avLst/>
        </a:prstGeom>
        <a:noFill xmlns:a="http://schemas.openxmlformats.org/drawingml/2006/main"/>
        <a:ln xmlns:a="http://schemas.openxmlformats.org/drawingml/2006/main" w="9525" cap="flat" cmpd="sng" algn="ctr">
          <a:solidFill>
            <a:srgbClr val="4F81BD">
              <a:shade val="95000"/>
              <a:satMod val="105000"/>
            </a:srgbClr>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s-E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s-ES"/>
          </a:p>
        </p:txBody>
      </p:sp>
      <p:sp>
        <p:nvSpPr>
          <p:cNvPr id="3" name="Marcador de fecha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4C7FA637-9B91-4F9B-860F-D2D493AFD5A5}" type="datetimeFigureOut">
              <a:rPr lang="es-ES" smtClean="0"/>
              <a:pPr/>
              <a:t>17/02/2016</a:t>
            </a:fld>
            <a:endParaRPr lang="es-ES"/>
          </a:p>
        </p:txBody>
      </p:sp>
      <p:sp>
        <p:nvSpPr>
          <p:cNvPr id="4" name="Marcador de imagen de diapositiva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s-ES"/>
          </a:p>
        </p:txBody>
      </p:sp>
      <p:sp>
        <p:nvSpPr>
          <p:cNvPr id="5" name="Marcador de nota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s-ES"/>
          </a:p>
        </p:txBody>
      </p:sp>
      <p:sp>
        <p:nvSpPr>
          <p:cNvPr id="7" name="Marcador de número de diapositiva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9504CC8D-5771-48BF-849C-99708A7001B3}" type="slidenum">
              <a:rPr lang="es-ES" smtClean="0"/>
              <a:pPr/>
              <a:t>‹Nº›</a:t>
            </a:fld>
            <a:endParaRPr lang="es-ES"/>
          </a:p>
        </p:txBody>
      </p:sp>
    </p:spTree>
    <p:extLst>
      <p:ext uri="{BB962C8B-B14F-4D97-AF65-F5344CB8AC3E}">
        <p14:creationId xmlns:p14="http://schemas.microsoft.com/office/powerpoint/2010/main" val="2856839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A790CE8-7658-44F7-B90D-DC7371484BB6}" type="slidenum">
              <a:rPr lang="es-ES" smtClean="0"/>
              <a:pPr/>
              <a:t>1</a:t>
            </a:fld>
            <a:endParaRPr lang="es-ES"/>
          </a:p>
        </p:txBody>
      </p:sp>
    </p:spTree>
    <p:extLst>
      <p:ext uri="{BB962C8B-B14F-4D97-AF65-F5344CB8AC3E}">
        <p14:creationId xmlns:p14="http://schemas.microsoft.com/office/powerpoint/2010/main" val="2366574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Riesgo de tener bajo rendimiento en matemáticas en PISA 2012 en relación al sexo y a la asistencia a Educación Infantil en los </a:t>
            </a:r>
            <a:r>
              <a:rPr lang="es-ES" dirty="0" err="1" smtClean="0"/>
              <a:t>tress</a:t>
            </a:r>
            <a:r>
              <a:rPr lang="es-ES" dirty="0" smtClean="0"/>
              <a:t> modelos propuestos.</a:t>
            </a:r>
            <a:endParaRPr lang="es-ES" dirty="0"/>
          </a:p>
        </p:txBody>
      </p:sp>
      <p:sp>
        <p:nvSpPr>
          <p:cNvPr id="4" name="3 Marcador de número de diapositiva"/>
          <p:cNvSpPr>
            <a:spLocks noGrp="1"/>
          </p:cNvSpPr>
          <p:nvPr>
            <p:ph type="sldNum" sz="quarter" idx="10"/>
          </p:nvPr>
        </p:nvSpPr>
        <p:spPr/>
        <p:txBody>
          <a:bodyPr/>
          <a:lstStyle/>
          <a:p>
            <a:fld id="{9504CC8D-5771-48BF-849C-99708A7001B3}" type="slidenum">
              <a:rPr lang="es-ES" smtClean="0"/>
              <a:pPr/>
              <a:t>28</a:t>
            </a:fld>
            <a:endParaRPr lang="es-ES"/>
          </a:p>
        </p:txBody>
      </p:sp>
    </p:spTree>
    <p:extLst>
      <p:ext uri="{BB962C8B-B14F-4D97-AF65-F5344CB8AC3E}">
        <p14:creationId xmlns:p14="http://schemas.microsoft.com/office/powerpoint/2010/main" val="985287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Se optó como técnica de análisis de datos </a:t>
            </a:r>
            <a:r>
              <a:rPr lang="es-ES" dirty="0" err="1" smtClean="0"/>
              <a:t>multivariable</a:t>
            </a:r>
            <a:r>
              <a:rPr lang="es-ES" dirty="0" smtClean="0"/>
              <a:t> por un análisis de regresión logística binaria, presentándose en la Tabla 4 los coeficientes β y los datos resumidos de los dos modelos propuestos en PISA 2012 (ver Tabla 5). </a:t>
            </a:r>
          </a:p>
          <a:p>
            <a:r>
              <a:rPr lang="es-ES" dirty="0" smtClean="0"/>
              <a:t>En nuestros modelos la variable dependiente es Y= 1 (Bajo rendimiento) y </a:t>
            </a:r>
            <a:r>
              <a:rPr lang="es-ES" dirty="0" err="1" smtClean="0"/>
              <a:t>Y</a:t>
            </a:r>
            <a:r>
              <a:rPr lang="es-ES" dirty="0" smtClean="0"/>
              <a:t>=0 (No bajo rendimiento) en la competencia matemática de PISA 2012. Se parte de la ecuación general para la regresión logística binaria general:</a:t>
            </a:r>
          </a:p>
          <a:p>
            <a:endParaRPr lang="es-ES" dirty="0"/>
          </a:p>
        </p:txBody>
      </p:sp>
      <p:sp>
        <p:nvSpPr>
          <p:cNvPr id="4" name="3 Marcador de número de diapositiva"/>
          <p:cNvSpPr>
            <a:spLocks noGrp="1"/>
          </p:cNvSpPr>
          <p:nvPr>
            <p:ph type="sldNum" sz="quarter" idx="10"/>
          </p:nvPr>
        </p:nvSpPr>
        <p:spPr/>
        <p:txBody>
          <a:bodyPr/>
          <a:lstStyle/>
          <a:p>
            <a:fld id="{9504CC8D-5771-48BF-849C-99708A7001B3}" type="slidenum">
              <a:rPr lang="es-ES" smtClean="0"/>
              <a:pPr/>
              <a:t>29</a:t>
            </a:fld>
            <a:endParaRPr lang="es-ES"/>
          </a:p>
        </p:txBody>
      </p:sp>
    </p:spTree>
    <p:extLst>
      <p:ext uri="{BB962C8B-B14F-4D97-AF65-F5344CB8AC3E}">
        <p14:creationId xmlns:p14="http://schemas.microsoft.com/office/powerpoint/2010/main" val="72375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Los estudios apuestan por programas de educación temprana en la infancia que tienen beneficios en las bases de un aprendizaje permanente, resultados de aprendizaje sean más equitativos...</a:t>
            </a:r>
          </a:p>
          <a:p>
            <a:r>
              <a:rPr lang="es-ES" dirty="0" smtClean="0"/>
              <a:t>Es necesario apostar por políticas educativas que mejoren la calidad de la educación y la atención temprana.</a:t>
            </a:r>
          </a:p>
          <a:p>
            <a:endParaRPr lang="es-ES" dirty="0"/>
          </a:p>
        </p:txBody>
      </p:sp>
      <p:sp>
        <p:nvSpPr>
          <p:cNvPr id="4" name="3 Marcador de número de diapositiva"/>
          <p:cNvSpPr>
            <a:spLocks noGrp="1"/>
          </p:cNvSpPr>
          <p:nvPr>
            <p:ph type="sldNum" sz="quarter" idx="10"/>
          </p:nvPr>
        </p:nvSpPr>
        <p:spPr/>
        <p:txBody>
          <a:bodyPr/>
          <a:lstStyle/>
          <a:p>
            <a:fld id="{9504CC8D-5771-48BF-849C-99708A7001B3}" type="slidenum">
              <a:rPr lang="es-ES" smtClean="0"/>
              <a:pPr/>
              <a:t>32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504CC8D-5771-48BF-849C-99708A7001B3}" type="slidenum">
              <a:rPr lang="es-ES" smtClean="0"/>
              <a:pPr/>
              <a:t>35</a:t>
            </a:fld>
            <a:endParaRPr lang="es-ES"/>
          </a:p>
        </p:txBody>
      </p:sp>
    </p:spTree>
    <p:extLst>
      <p:ext uri="{BB962C8B-B14F-4D97-AF65-F5344CB8AC3E}">
        <p14:creationId xmlns:p14="http://schemas.microsoft.com/office/powerpoint/2010/main" val="1802113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La definición de competencia matemática de PISA 2012 incluye tres aspectos interrelacionados (MEC y OCDE, 2013 a): (i) procesos matemáticos que describen lo que hacen los individuos para relacionar el contexto del problema con las matemáticas y de ese modo resolverlo, y las capacidades que subyacen a esos procesos; (</a:t>
            </a:r>
            <a:r>
              <a:rPr lang="es-ES" dirty="0" err="1" smtClean="0"/>
              <a:t>ii</a:t>
            </a:r>
            <a:r>
              <a:rPr lang="es-ES" dirty="0" smtClean="0"/>
              <a:t>) contenido matemático específico que va a utilizarse en las preguntas de la evaluación; y (</a:t>
            </a:r>
            <a:r>
              <a:rPr lang="es-ES" dirty="0" err="1" smtClean="0"/>
              <a:t>iii</a:t>
            </a:r>
            <a:r>
              <a:rPr lang="es-ES" dirty="0" smtClean="0"/>
              <a:t>) contextos en los que se insertan las preguntas de la evaluación.</a:t>
            </a:r>
          </a:p>
          <a:p>
            <a:r>
              <a:rPr lang="es-ES" dirty="0" smtClean="0"/>
              <a:t>Entre los contenidos se han evaluado: (i) cantidad, (</a:t>
            </a:r>
            <a:r>
              <a:rPr lang="es-ES" dirty="0" err="1" smtClean="0"/>
              <a:t>ii</a:t>
            </a:r>
            <a:r>
              <a:rPr lang="es-ES" dirty="0" smtClean="0"/>
              <a:t>) espacio, (</a:t>
            </a:r>
            <a:r>
              <a:rPr lang="es-ES" dirty="0" err="1" smtClean="0"/>
              <a:t>iii</a:t>
            </a:r>
            <a:r>
              <a:rPr lang="es-ES" dirty="0" smtClean="0"/>
              <a:t>) cambio y relaciones e (</a:t>
            </a:r>
            <a:r>
              <a:rPr lang="es-ES" dirty="0" err="1" smtClean="0"/>
              <a:t>iv</a:t>
            </a:r>
            <a:r>
              <a:rPr lang="es-ES" dirty="0" smtClean="0"/>
              <a:t>) incertidumbre y datos. Junto con estos contenidos se han considerado tres procesos: (i) Formulación matemática de las situaciones. (</a:t>
            </a:r>
            <a:r>
              <a:rPr lang="es-ES" dirty="0" err="1" smtClean="0"/>
              <a:t>ii</a:t>
            </a:r>
            <a:r>
              <a:rPr lang="es-ES" dirty="0" smtClean="0"/>
              <a:t>) Empleo de conceptos, datos, procedimientos y razonamientos matemáticos. (</a:t>
            </a:r>
            <a:r>
              <a:rPr lang="es-ES" dirty="0" err="1" smtClean="0"/>
              <a:t>iii</a:t>
            </a:r>
            <a:r>
              <a:rPr lang="es-ES" dirty="0" smtClean="0"/>
              <a:t>) Interpretación, aplicación y valoración de los resultados matemáticos. En la Figura 1 se presentan los contenidos y procedimientos evaluados en el área de matemáticas en PISA 2012.</a:t>
            </a:r>
          </a:p>
          <a:p>
            <a:endParaRPr lang="es-ES" dirty="0"/>
          </a:p>
        </p:txBody>
      </p:sp>
      <p:sp>
        <p:nvSpPr>
          <p:cNvPr id="4" name="3 Marcador de número de diapositiva"/>
          <p:cNvSpPr>
            <a:spLocks noGrp="1"/>
          </p:cNvSpPr>
          <p:nvPr>
            <p:ph type="sldNum" sz="quarter" idx="10"/>
          </p:nvPr>
        </p:nvSpPr>
        <p:spPr/>
        <p:txBody>
          <a:bodyPr/>
          <a:lstStyle/>
          <a:p>
            <a:fld id="{9504CC8D-5771-48BF-849C-99708A7001B3}" type="slidenum">
              <a:rPr lang="es-ES" smtClean="0"/>
              <a:pPr/>
              <a:t>4</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Estos programas se ofrecen generalmente a niños a partir de los tres años.</a:t>
            </a:r>
          </a:p>
          <a:p>
            <a:r>
              <a:rPr lang="es-ES" dirty="0" smtClean="0"/>
              <a:t>En los países de la OCDE los alumnos que asistieron a educación infantil suelen venir de contextos más favorecidos que aquellos que no lo hicieron.</a:t>
            </a:r>
            <a:endParaRPr lang="es-ES" dirty="0"/>
          </a:p>
        </p:txBody>
      </p:sp>
      <p:sp>
        <p:nvSpPr>
          <p:cNvPr id="4" name="3 Marcador de número de diapositiva"/>
          <p:cNvSpPr>
            <a:spLocks noGrp="1"/>
          </p:cNvSpPr>
          <p:nvPr>
            <p:ph type="sldNum" sz="quarter" idx="10"/>
          </p:nvPr>
        </p:nvSpPr>
        <p:spPr/>
        <p:txBody>
          <a:bodyPr/>
          <a:lstStyle/>
          <a:p>
            <a:fld id="{9504CC8D-5771-48BF-849C-99708A7001B3}" type="slidenum">
              <a:rPr lang="es-ES" smtClean="0"/>
              <a:pPr/>
              <a:t>6</a:t>
            </a:fld>
            <a:endParaRPr lang="es-ES"/>
          </a:p>
        </p:txBody>
      </p:sp>
    </p:spTree>
    <p:extLst>
      <p:ext uri="{BB962C8B-B14F-4D97-AF65-F5344CB8AC3E}">
        <p14:creationId xmlns:p14="http://schemas.microsoft.com/office/powerpoint/2010/main" val="115096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504CC8D-5771-48BF-849C-99708A7001B3}" type="slidenum">
              <a:rPr lang="es-ES" smtClean="0"/>
              <a:pPr/>
              <a:t>7</a:t>
            </a:fld>
            <a:endParaRPr lang="es-ES"/>
          </a:p>
        </p:txBody>
      </p:sp>
    </p:spTree>
    <p:extLst>
      <p:ext uri="{BB962C8B-B14F-4D97-AF65-F5344CB8AC3E}">
        <p14:creationId xmlns:p14="http://schemas.microsoft.com/office/powerpoint/2010/main" val="865485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Finalmente, una de las variables que tradicionalmente ha sido asociada con el rendimiento en la competencia matemática ha sido el sexo, estableciéndose una clara ventaja de los hombres en comparación con las mujeres en esta competencia. </a:t>
            </a:r>
          </a:p>
          <a:p>
            <a:r>
              <a:rPr lang="es-ES" dirty="0" smtClean="0"/>
              <a:t>Estas diferencias en el rendimiento entre hombres y mujeres pueden ser explicadas desde el punto de visto neuropsicológico (ver </a:t>
            </a:r>
            <a:r>
              <a:rPr lang="es-ES" dirty="0" err="1" smtClean="0"/>
              <a:t>Huster</a:t>
            </a:r>
            <a:r>
              <a:rPr lang="es-ES" dirty="0" smtClean="0"/>
              <a:t>, </a:t>
            </a:r>
            <a:r>
              <a:rPr lang="es-ES" dirty="0" err="1" smtClean="0"/>
              <a:t>Westerhausen</a:t>
            </a:r>
            <a:r>
              <a:rPr lang="es-ES" dirty="0" smtClean="0"/>
              <a:t> y </a:t>
            </a:r>
            <a:r>
              <a:rPr lang="es-ES" dirty="0" err="1" smtClean="0"/>
              <a:t>Herrmann</a:t>
            </a:r>
            <a:r>
              <a:rPr lang="es-ES" dirty="0" smtClean="0"/>
              <a:t>, 2011) y de los propios procesos cognitivos implicados en las diferentes actividades (ver </a:t>
            </a:r>
            <a:r>
              <a:rPr lang="es-ES" dirty="0" err="1" smtClean="0"/>
              <a:t>Bourke</a:t>
            </a:r>
            <a:r>
              <a:rPr lang="es-ES" dirty="0" smtClean="0"/>
              <a:t>  y Adams, 2011; </a:t>
            </a:r>
            <a:r>
              <a:rPr lang="es-ES" dirty="0" err="1" smtClean="0"/>
              <a:t>Mileva</a:t>
            </a:r>
            <a:r>
              <a:rPr lang="es-ES" dirty="0" smtClean="0"/>
              <a:t> et al., 2015). </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9504CC8D-5771-48BF-849C-99708A7001B3}" type="slidenum">
              <a:rPr lang="es-ES" smtClean="0"/>
              <a:pPr/>
              <a:t>8</a:t>
            </a:fld>
            <a:endParaRPr lang="es-ES"/>
          </a:p>
        </p:txBody>
      </p:sp>
    </p:spTree>
    <p:extLst>
      <p:ext uri="{BB962C8B-B14F-4D97-AF65-F5344CB8AC3E}">
        <p14:creationId xmlns:p14="http://schemas.microsoft.com/office/powerpoint/2010/main" val="2834811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El grado en que la asistencia a una escuela de educación infantil está asociada a los resultados de aprendizaje a los 15 años está relacionada con el modo en que se prestó dicha educación infantil.</a:t>
            </a:r>
          </a:p>
          <a:p>
            <a:r>
              <a:rPr lang="es-ES" dirty="0" smtClean="0"/>
              <a:t>Las habilidades cognitivas y no cognitivas durante el periodo</a:t>
            </a:r>
            <a:r>
              <a:rPr lang="es-ES" baseline="0" dirty="0" smtClean="0"/>
              <a:t> de EI sean uno de los principales determinantes de la productividad del individuo en etapas posteriores.</a:t>
            </a:r>
          </a:p>
          <a:p>
            <a:r>
              <a:rPr lang="es-ES" baseline="0" dirty="0" smtClean="0"/>
              <a:t>La inversión educativa en edades tempranas son más elevadas que en etapas posteriores, en la medida que se pueden recuperar durante un periodo </a:t>
            </a:r>
            <a:endParaRPr lang="es-ES" dirty="0"/>
          </a:p>
        </p:txBody>
      </p:sp>
      <p:sp>
        <p:nvSpPr>
          <p:cNvPr id="4" name="3 Marcador de número de diapositiva"/>
          <p:cNvSpPr>
            <a:spLocks noGrp="1"/>
          </p:cNvSpPr>
          <p:nvPr>
            <p:ph type="sldNum" sz="quarter" idx="10"/>
          </p:nvPr>
        </p:nvSpPr>
        <p:spPr/>
        <p:txBody>
          <a:bodyPr/>
          <a:lstStyle/>
          <a:p>
            <a:fld id="{9504CC8D-5771-48BF-849C-99708A7001B3}" type="slidenum">
              <a:rPr lang="es-ES" smtClean="0"/>
              <a:pPr/>
              <a:t>13</a:t>
            </a:fld>
            <a:endParaRPr lang="es-ES"/>
          </a:p>
        </p:txBody>
      </p:sp>
    </p:spTree>
    <p:extLst>
      <p:ext uri="{BB962C8B-B14F-4D97-AF65-F5344CB8AC3E}">
        <p14:creationId xmlns:p14="http://schemas.microsoft.com/office/powerpoint/2010/main" val="4255863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7891" name="2 Marcador de notas"/>
          <p:cNvSpPr>
            <a:spLocks noGrp="1"/>
          </p:cNvSpPr>
          <p:nvPr>
            <p:ph type="body" idx="1"/>
          </p:nvPr>
        </p:nvSpPr>
        <p:spPr bwMode="auto">
          <a:noFill/>
        </p:spPr>
        <p:txBody>
          <a:bodyPr wrap="square" numCol="1" anchor="t" anchorCtr="0" compatLnSpc="1">
            <a:prstTxWarp prst="textNoShape">
              <a:avLst/>
            </a:prstTxWarp>
          </a:bodyPr>
          <a:lstStyle/>
          <a:p>
            <a:r>
              <a:rPr lang="es-ES" smtClean="0"/>
              <a:t>15 años. 1996.</a:t>
            </a:r>
          </a:p>
          <a:p>
            <a:r>
              <a:rPr lang="es-ES" smtClean="0"/>
              <a:t>PISA (OCDE) se ha desarrollado en 5 ediciones: PISA 2000, PISA 2003, PISA 2006, PISA 2009 y PISA 2012.</a:t>
            </a:r>
          </a:p>
          <a:p>
            <a:r>
              <a:rPr lang="es-ES" smtClean="0"/>
              <a:t>En cada edición de PISA el foco de interés hacia las competencias varía y se complementa con la versión de evaluación en formato digital. En 2012 el foco de interés se centra en matemáticas.</a:t>
            </a:r>
          </a:p>
          <a:p>
            <a:r>
              <a:rPr lang="es-ES" smtClean="0"/>
              <a:t>Se deben aplicar los criterios de exclusión e inclusión en relación a la proporción de la muestra con la población.</a:t>
            </a:r>
          </a:p>
          <a:p>
            <a:r>
              <a:rPr lang="es-ES" b="1" smtClean="0"/>
              <a:t>Criterios de inclusión</a:t>
            </a:r>
            <a:r>
              <a:rPr lang="es-ES" smtClean="0"/>
              <a:t>: los escolares deben tener 15 años cumplidos y al menos 6 años de escolarización. </a:t>
            </a:r>
          </a:p>
          <a:p>
            <a:r>
              <a:rPr lang="es-ES" b="1" smtClean="0"/>
              <a:t>Criterios de exclusión</a:t>
            </a:r>
            <a:r>
              <a:rPr lang="es-ES" smtClean="0"/>
              <a:t>, no pueden participar estudiantes con discapacidad intelectual o física y deben tener un dominio limitado de la lengua de enseñanza (menos de 1 año escolarizado en la lengua de la prueba que es la lengua de enseñanza). Se desconoce si participan estudiantes con discapacidad sensorial.</a:t>
            </a:r>
          </a:p>
          <a:p>
            <a:r>
              <a:rPr lang="es-ES" smtClean="0"/>
              <a:t>Se aplica en la lengua de instrucción (lengua oficial y lenguas co-oficiales).</a:t>
            </a:r>
          </a:p>
          <a:p>
            <a:endParaRPr lang="es-ES" smtClean="0"/>
          </a:p>
          <a:p>
            <a:r>
              <a:rPr lang="es-ES" smtClean="0"/>
              <a:t>En rojo son participantes.</a:t>
            </a:r>
          </a:p>
        </p:txBody>
      </p:sp>
    </p:spTree>
    <p:extLst>
      <p:ext uri="{BB962C8B-B14F-4D97-AF65-F5344CB8AC3E}">
        <p14:creationId xmlns:p14="http://schemas.microsoft.com/office/powerpoint/2010/main" val="4249791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No obstante, sí que existen diferencias y una gran disparidad entre las diversas Comunidades Autónomas, así en Navarra la diferencia es de 24 puntos mientras que en Aragón es de 78 puntos.</a:t>
            </a:r>
          </a:p>
          <a:p>
            <a:r>
              <a:rPr lang="es-ES" dirty="0" smtClean="0"/>
              <a:t>En la Comunidad Foral de Navarra los resultados obtenidos en esta competencia indican discrepancias en los resultados:</a:t>
            </a:r>
          </a:p>
          <a:p>
            <a:endParaRPr lang="es-ES" dirty="0"/>
          </a:p>
        </p:txBody>
      </p:sp>
      <p:sp>
        <p:nvSpPr>
          <p:cNvPr id="4" name="3 Marcador de número de diapositiva"/>
          <p:cNvSpPr>
            <a:spLocks noGrp="1"/>
          </p:cNvSpPr>
          <p:nvPr>
            <p:ph type="sldNum" sz="quarter" idx="10"/>
          </p:nvPr>
        </p:nvSpPr>
        <p:spPr/>
        <p:txBody>
          <a:bodyPr/>
          <a:lstStyle/>
          <a:p>
            <a:fld id="{9504CC8D-5771-48BF-849C-99708A7001B3}" type="slidenum">
              <a:rPr lang="es-ES" smtClean="0"/>
              <a:pPr/>
              <a:t>19</a:t>
            </a:fld>
            <a:endParaRPr lang="es-ES"/>
          </a:p>
        </p:txBody>
      </p:sp>
    </p:spTree>
    <p:extLst>
      <p:ext uri="{BB962C8B-B14F-4D97-AF65-F5344CB8AC3E}">
        <p14:creationId xmlns:p14="http://schemas.microsoft.com/office/powerpoint/2010/main" val="1310050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Inicialmente se procedió a un análisis </a:t>
            </a:r>
            <a:r>
              <a:rPr lang="es-ES" dirty="0" err="1" smtClean="0"/>
              <a:t>bivariado</a:t>
            </a:r>
            <a:r>
              <a:rPr lang="es-ES" dirty="0" smtClean="0"/>
              <a:t> con el objetivo de conocer si existían diferencias significativas en la muestra en función de las variables objeto de estudio. </a:t>
            </a:r>
          </a:p>
          <a:p>
            <a:r>
              <a:rPr lang="es-ES" dirty="0" smtClean="0"/>
              <a:t>Los datos indican que existen diferencias significativas en el bajo rendimiento en competencia matemática en función de la asistencia a la etapa de Educación Infantil [F= 203,66; p=,000] y en todas las variables relacionadas con el uso de estrategias de activación cognitiva y estrategias de aprendizaje; no encontrándose diferencias en relación al rendimiento bajo en la competencia matemática en relación al sexo [F= ,758; p=,384] (ver Tabla 4).</a:t>
            </a:r>
          </a:p>
          <a:p>
            <a:endParaRPr lang="es-ES" dirty="0"/>
          </a:p>
        </p:txBody>
      </p:sp>
      <p:sp>
        <p:nvSpPr>
          <p:cNvPr id="4" name="3 Marcador de número de diapositiva"/>
          <p:cNvSpPr>
            <a:spLocks noGrp="1"/>
          </p:cNvSpPr>
          <p:nvPr>
            <p:ph type="sldNum" sz="quarter" idx="10"/>
          </p:nvPr>
        </p:nvSpPr>
        <p:spPr/>
        <p:txBody>
          <a:bodyPr/>
          <a:lstStyle/>
          <a:p>
            <a:fld id="{9504CC8D-5771-48BF-849C-99708A7001B3}" type="slidenum">
              <a:rPr lang="es-ES" smtClean="0"/>
              <a:pPr/>
              <a:t>22</a:t>
            </a:fld>
            <a:endParaRPr lang="es-ES"/>
          </a:p>
        </p:txBody>
      </p:sp>
    </p:spTree>
    <p:extLst>
      <p:ext uri="{BB962C8B-B14F-4D97-AF65-F5344CB8AC3E}">
        <p14:creationId xmlns:p14="http://schemas.microsoft.com/office/powerpoint/2010/main" val="3933344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97F5771-650B-4B60-BC60-AA6888E72322}" type="datetime1">
              <a:rPr lang="es-ES" smtClean="0"/>
              <a:pPr/>
              <a:t>17/02/2016</a:t>
            </a:fld>
            <a:endParaRPr lang="es-ES"/>
          </a:p>
        </p:txBody>
      </p:sp>
      <p:sp>
        <p:nvSpPr>
          <p:cNvPr id="5" name="4 Marcador de pie de página"/>
          <p:cNvSpPr>
            <a:spLocks noGrp="1"/>
          </p:cNvSpPr>
          <p:nvPr>
            <p:ph type="ftr" sz="quarter" idx="11"/>
          </p:nvPr>
        </p:nvSpPr>
        <p:spPr/>
        <p:txBody>
          <a:bodyPr/>
          <a:lstStyle/>
          <a:p>
            <a:r>
              <a:rPr lang="es-ES" smtClean="0"/>
              <a:t>Dra. Esperanza Bausela Herreras</a:t>
            </a:r>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9E6CF48-8227-4BAF-8E36-F942BD91437C}" type="datetime1">
              <a:rPr lang="es-ES" smtClean="0"/>
              <a:pPr/>
              <a:t>17/02/2016</a:t>
            </a:fld>
            <a:endParaRPr lang="es-ES"/>
          </a:p>
        </p:txBody>
      </p:sp>
      <p:sp>
        <p:nvSpPr>
          <p:cNvPr id="5" name="4 Marcador de pie de página"/>
          <p:cNvSpPr>
            <a:spLocks noGrp="1"/>
          </p:cNvSpPr>
          <p:nvPr>
            <p:ph type="ftr" sz="quarter" idx="11"/>
          </p:nvPr>
        </p:nvSpPr>
        <p:spPr/>
        <p:txBody>
          <a:bodyPr/>
          <a:lstStyle/>
          <a:p>
            <a:r>
              <a:rPr lang="es-ES" smtClean="0"/>
              <a:t>Dra. Esperanza Bausela Herreras</a:t>
            </a:r>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7A6C1D5-06A9-46CD-B23B-B25C01D28A7E}" type="datetime1">
              <a:rPr lang="es-ES" smtClean="0"/>
              <a:pPr/>
              <a:t>17/02/2016</a:t>
            </a:fld>
            <a:endParaRPr lang="es-ES"/>
          </a:p>
        </p:txBody>
      </p:sp>
      <p:sp>
        <p:nvSpPr>
          <p:cNvPr id="5" name="4 Marcador de pie de página"/>
          <p:cNvSpPr>
            <a:spLocks noGrp="1"/>
          </p:cNvSpPr>
          <p:nvPr>
            <p:ph type="ftr" sz="quarter" idx="11"/>
          </p:nvPr>
        </p:nvSpPr>
        <p:spPr/>
        <p:txBody>
          <a:bodyPr/>
          <a:lstStyle/>
          <a:p>
            <a:r>
              <a:rPr lang="es-ES" smtClean="0"/>
              <a:t>Dra. Esperanza Bausela Herreras</a:t>
            </a:r>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199" y="286326"/>
            <a:ext cx="8243455" cy="1131311"/>
          </a:xfrm>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465D50C-D8CA-4E1E-91DF-4C3160FB9B72}" type="datetime1">
              <a:rPr lang="es-ES" smtClean="0"/>
              <a:pPr/>
              <a:t>17/02/2016</a:t>
            </a:fld>
            <a:endParaRPr lang="es-ES"/>
          </a:p>
        </p:txBody>
      </p:sp>
      <p:sp>
        <p:nvSpPr>
          <p:cNvPr id="5" name="4 Marcador de pie de página"/>
          <p:cNvSpPr>
            <a:spLocks noGrp="1"/>
          </p:cNvSpPr>
          <p:nvPr>
            <p:ph type="ftr" sz="quarter" idx="11"/>
          </p:nvPr>
        </p:nvSpPr>
        <p:spPr/>
        <p:txBody>
          <a:bodyPr/>
          <a:lstStyle/>
          <a:p>
            <a:r>
              <a:rPr lang="es-ES" smtClean="0"/>
              <a:t>Dra. Esperanza Bausela Herreras</a:t>
            </a:r>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F55959C-F1D8-4F1A-83AE-A2670682F366}" type="datetime1">
              <a:rPr lang="es-ES" smtClean="0"/>
              <a:pPr/>
              <a:t>17/02/2016</a:t>
            </a:fld>
            <a:endParaRPr lang="es-ES"/>
          </a:p>
        </p:txBody>
      </p:sp>
      <p:sp>
        <p:nvSpPr>
          <p:cNvPr id="5" name="4 Marcador de pie de página"/>
          <p:cNvSpPr>
            <a:spLocks noGrp="1"/>
          </p:cNvSpPr>
          <p:nvPr>
            <p:ph type="ftr" sz="quarter" idx="11"/>
          </p:nvPr>
        </p:nvSpPr>
        <p:spPr/>
        <p:txBody>
          <a:bodyPr/>
          <a:lstStyle/>
          <a:p>
            <a:r>
              <a:rPr lang="es-ES" smtClean="0"/>
              <a:t>Dra. Esperanza Bausela Herreras</a:t>
            </a:r>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C1B7975-0867-4343-832F-79220622437B}" type="datetime1">
              <a:rPr lang="es-ES" smtClean="0"/>
              <a:pPr/>
              <a:t>17/02/2016</a:t>
            </a:fld>
            <a:endParaRPr lang="es-ES"/>
          </a:p>
        </p:txBody>
      </p:sp>
      <p:sp>
        <p:nvSpPr>
          <p:cNvPr id="6" name="5 Marcador de pie de página"/>
          <p:cNvSpPr>
            <a:spLocks noGrp="1"/>
          </p:cNvSpPr>
          <p:nvPr>
            <p:ph type="ftr" sz="quarter" idx="11"/>
          </p:nvPr>
        </p:nvSpPr>
        <p:spPr/>
        <p:txBody>
          <a:bodyPr/>
          <a:lstStyle/>
          <a:p>
            <a:r>
              <a:rPr lang="es-ES" smtClean="0"/>
              <a:t>Dra. Esperanza Bausela Herreras</a:t>
            </a:r>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0D3F474-3CFC-4954-A98E-F07B706F7D94}" type="datetime1">
              <a:rPr lang="es-ES" smtClean="0"/>
              <a:pPr/>
              <a:t>17/02/2016</a:t>
            </a:fld>
            <a:endParaRPr lang="es-ES"/>
          </a:p>
        </p:txBody>
      </p:sp>
      <p:sp>
        <p:nvSpPr>
          <p:cNvPr id="8" name="7 Marcador de pie de página"/>
          <p:cNvSpPr>
            <a:spLocks noGrp="1"/>
          </p:cNvSpPr>
          <p:nvPr>
            <p:ph type="ftr" sz="quarter" idx="11"/>
          </p:nvPr>
        </p:nvSpPr>
        <p:spPr/>
        <p:txBody>
          <a:bodyPr/>
          <a:lstStyle/>
          <a:p>
            <a:r>
              <a:rPr lang="es-ES" smtClean="0"/>
              <a:t>Dra. Esperanza Bausela Herreras</a:t>
            </a:r>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1E5A108-4412-46A8-9DAF-A9EDD88E0633}" type="datetime1">
              <a:rPr lang="es-ES" smtClean="0"/>
              <a:pPr/>
              <a:t>17/02/2016</a:t>
            </a:fld>
            <a:endParaRPr lang="es-ES"/>
          </a:p>
        </p:txBody>
      </p:sp>
      <p:sp>
        <p:nvSpPr>
          <p:cNvPr id="4" name="3 Marcador de pie de página"/>
          <p:cNvSpPr>
            <a:spLocks noGrp="1"/>
          </p:cNvSpPr>
          <p:nvPr>
            <p:ph type="ftr" sz="quarter" idx="11"/>
          </p:nvPr>
        </p:nvSpPr>
        <p:spPr/>
        <p:txBody>
          <a:bodyPr/>
          <a:lstStyle/>
          <a:p>
            <a:r>
              <a:rPr lang="es-ES" smtClean="0"/>
              <a:t>Dra. Esperanza Bausela Herreras</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DF95E0E-759A-440F-A910-16221569B914}" type="datetime1">
              <a:rPr lang="es-ES" smtClean="0"/>
              <a:pPr/>
              <a:t>17/02/2016</a:t>
            </a:fld>
            <a:endParaRPr lang="es-ES"/>
          </a:p>
        </p:txBody>
      </p:sp>
      <p:sp>
        <p:nvSpPr>
          <p:cNvPr id="3" name="2 Marcador de pie de página"/>
          <p:cNvSpPr>
            <a:spLocks noGrp="1"/>
          </p:cNvSpPr>
          <p:nvPr>
            <p:ph type="ftr" sz="quarter" idx="11"/>
          </p:nvPr>
        </p:nvSpPr>
        <p:spPr/>
        <p:txBody>
          <a:bodyPr/>
          <a:lstStyle/>
          <a:p>
            <a:r>
              <a:rPr lang="es-ES" smtClean="0"/>
              <a:t>Dra. Esperanza Bausela Herreras</a:t>
            </a:r>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881D9B0-EE53-4A70-83C3-321F0EEF5B32}" type="datetime1">
              <a:rPr lang="es-ES" smtClean="0"/>
              <a:pPr/>
              <a:t>17/02/2016</a:t>
            </a:fld>
            <a:endParaRPr lang="es-ES"/>
          </a:p>
        </p:txBody>
      </p:sp>
      <p:sp>
        <p:nvSpPr>
          <p:cNvPr id="6" name="5 Marcador de pie de página"/>
          <p:cNvSpPr>
            <a:spLocks noGrp="1"/>
          </p:cNvSpPr>
          <p:nvPr>
            <p:ph type="ftr" sz="quarter" idx="11"/>
          </p:nvPr>
        </p:nvSpPr>
        <p:spPr/>
        <p:txBody>
          <a:bodyPr/>
          <a:lstStyle/>
          <a:p>
            <a:r>
              <a:rPr lang="es-ES" smtClean="0"/>
              <a:t>Dra. Esperanza Bausela Herreras</a:t>
            </a:r>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AB9D407-F423-4957-9B53-7DDD0748ABFA}" type="datetime1">
              <a:rPr lang="es-ES" smtClean="0"/>
              <a:pPr/>
              <a:t>17/02/2016</a:t>
            </a:fld>
            <a:endParaRPr lang="es-ES"/>
          </a:p>
        </p:txBody>
      </p:sp>
      <p:sp>
        <p:nvSpPr>
          <p:cNvPr id="6" name="5 Marcador de pie de página"/>
          <p:cNvSpPr>
            <a:spLocks noGrp="1"/>
          </p:cNvSpPr>
          <p:nvPr>
            <p:ph type="ftr" sz="quarter" idx="11"/>
          </p:nvPr>
        </p:nvSpPr>
        <p:spPr/>
        <p:txBody>
          <a:bodyPr/>
          <a:lstStyle/>
          <a:p>
            <a:r>
              <a:rPr lang="es-ES" smtClean="0"/>
              <a:t>Dra. Esperanza Bausela Herreras</a:t>
            </a:r>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D5546-EC71-47C6-8D7B-5D178C247D98}" type="datetime1">
              <a:rPr lang="es-ES" smtClean="0"/>
              <a:pPr/>
              <a:t>17/02/2016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Dra. Esperanza Bausela Herreras</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pic>
        <p:nvPicPr>
          <p:cNvPr id="7" name="Imagen 6"/>
          <p:cNvPicPr>
            <a:picLocks noChangeAspect="1"/>
          </p:cNvPicPr>
          <p:nvPr userDrawn="1"/>
        </p:nvPicPr>
        <p:blipFill>
          <a:blip r:embed="rId13" cstate="print"/>
          <a:stretch>
            <a:fillRect/>
          </a:stretch>
        </p:blipFill>
        <p:spPr>
          <a:xfrm>
            <a:off x="7884293" y="116632"/>
            <a:ext cx="1259707" cy="28803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emf"/><Relationship Id="rId7" Type="http://schemas.openxmlformats.org/officeDocument/2006/relationships/diagramColors" Target="../diagrams/colors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emf"/><Relationship Id="rId13" Type="http://schemas.microsoft.com/office/2007/relationships/diagramDrawing" Target="../diagrams/drawing6.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QuickStyle" Target="../diagrams/quickStyle6.xml"/><Relationship Id="rId5" Type="http://schemas.openxmlformats.org/officeDocument/2006/relationships/diagramQuickStyle" Target="../diagrams/quickStyle5.xml"/><Relationship Id="rId10" Type="http://schemas.openxmlformats.org/officeDocument/2006/relationships/diagramLayout" Target="../diagrams/layout6.xml"/><Relationship Id="rId4" Type="http://schemas.openxmlformats.org/officeDocument/2006/relationships/diagramLayout" Target="../diagrams/layout5.xml"/><Relationship Id="rId9" Type="http://schemas.openxmlformats.org/officeDocument/2006/relationships/diagramData" Target="../diagrams/data6.xml"/><Relationship Id="rId1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emf"/><Relationship Id="rId4" Type="http://schemas.openxmlformats.org/officeDocument/2006/relationships/diagramQuickStyle" Target="../diagrams/quickStyle1.xml"/><Relationship Id="rId9"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hart" Target="../charts/chart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3.png"/><Relationship Id="rId4" Type="http://schemas.openxmlformats.org/officeDocument/2006/relationships/image" Target="../media/image2.emf"/></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1 Título"/>
          <p:cNvSpPr>
            <a:spLocks noGrp="1"/>
          </p:cNvSpPr>
          <p:nvPr>
            <p:ph type="ctrTitle"/>
          </p:nvPr>
        </p:nvSpPr>
        <p:spPr>
          <a:xfrm>
            <a:off x="0" y="3284984"/>
            <a:ext cx="9144000" cy="2736304"/>
          </a:xfrm>
        </p:spPr>
        <p:txBody>
          <a:bodyPr>
            <a:noAutofit/>
          </a:bodyPr>
          <a:lstStyle/>
          <a:p>
            <a:r>
              <a:rPr lang="es-ES" sz="3200" dirty="0"/>
              <a:t>Matemática en PISA 2012: predicción del bajo rendimiento en función de la asistencia a Educación </a:t>
            </a:r>
            <a:r>
              <a:rPr lang="es-ES" sz="3200" dirty="0" smtClean="0"/>
              <a:t>Infantil</a:t>
            </a:r>
            <a:br>
              <a:rPr lang="es-ES" sz="3200" dirty="0" smtClean="0"/>
            </a:br>
            <a:r>
              <a:rPr lang="es-ES" sz="3200" dirty="0" smtClean="0"/>
              <a:t/>
            </a:r>
            <a:br>
              <a:rPr lang="es-ES" sz="3200" dirty="0" smtClean="0"/>
            </a:br>
            <a:r>
              <a:rPr lang="es-ES" sz="2400" dirty="0" smtClean="0">
                <a:solidFill>
                  <a:srgbClr val="002060"/>
                </a:solidFill>
              </a:rPr>
              <a:t>Dra. Esperanza </a:t>
            </a:r>
            <a:r>
              <a:rPr lang="es-ES" sz="2400" dirty="0" err="1" smtClean="0">
                <a:solidFill>
                  <a:srgbClr val="002060"/>
                </a:solidFill>
              </a:rPr>
              <a:t>Bausela</a:t>
            </a:r>
            <a:r>
              <a:rPr lang="es-ES" sz="2400" dirty="0" smtClean="0">
                <a:solidFill>
                  <a:srgbClr val="002060"/>
                </a:solidFill>
              </a:rPr>
              <a:t> Herreras</a:t>
            </a:r>
            <a:br>
              <a:rPr lang="es-ES" sz="2400" dirty="0" smtClean="0">
                <a:solidFill>
                  <a:srgbClr val="002060"/>
                </a:solidFill>
              </a:rPr>
            </a:br>
            <a:r>
              <a:rPr lang="es-ES" sz="2400" dirty="0" smtClean="0">
                <a:solidFill>
                  <a:srgbClr val="002060"/>
                </a:solidFill>
              </a:rPr>
              <a:t>Departamento de Psicología y Pedagogía</a:t>
            </a:r>
            <a:br>
              <a:rPr lang="es-ES" sz="2400" dirty="0" smtClean="0">
                <a:solidFill>
                  <a:srgbClr val="002060"/>
                </a:solidFill>
              </a:rPr>
            </a:br>
            <a:r>
              <a:rPr lang="es-ES" sz="2400" dirty="0" smtClean="0">
                <a:solidFill>
                  <a:srgbClr val="002060"/>
                </a:solidFill>
              </a:rPr>
              <a:t>Área de Psicología Evolutiva y de la Educación</a:t>
            </a:r>
            <a:br>
              <a:rPr lang="es-ES" sz="2400" dirty="0" smtClean="0">
                <a:solidFill>
                  <a:srgbClr val="002060"/>
                </a:solidFill>
              </a:rPr>
            </a:br>
            <a:r>
              <a:rPr lang="es-ES" sz="2400" dirty="0" smtClean="0">
                <a:solidFill>
                  <a:srgbClr val="002060"/>
                </a:solidFill>
              </a:rPr>
              <a:t>Universidad Pública de Navarra</a:t>
            </a:r>
            <a:endParaRPr lang="es-ES" sz="2400" dirty="0">
              <a:solidFill>
                <a:srgbClr val="002060"/>
              </a:solidFill>
            </a:endParaRPr>
          </a:p>
        </p:txBody>
      </p:sp>
      <p:sp>
        <p:nvSpPr>
          <p:cNvPr id="3" name="Subtítulo 2"/>
          <p:cNvSpPr>
            <a:spLocks noGrp="1"/>
          </p:cNvSpPr>
          <p:nvPr>
            <p:ph type="subTitle" idx="1"/>
          </p:nvPr>
        </p:nvSpPr>
        <p:spPr>
          <a:xfrm>
            <a:off x="0" y="1052736"/>
            <a:ext cx="9144000" cy="1752600"/>
          </a:xfrm>
        </p:spPr>
        <p:txBody>
          <a:bodyPr/>
          <a:lstStyle/>
          <a:p>
            <a:r>
              <a:rPr lang="es-ES" dirty="0">
                <a:solidFill>
                  <a:srgbClr val="002060"/>
                </a:solidFill>
              </a:rPr>
              <a:t>IV </a:t>
            </a:r>
            <a:r>
              <a:rPr lang="es-ES" dirty="0" smtClean="0">
                <a:solidFill>
                  <a:srgbClr val="002060"/>
                </a:solidFill>
              </a:rPr>
              <a:t>Jornadas </a:t>
            </a:r>
            <a:r>
              <a:rPr lang="es-ES" dirty="0">
                <a:solidFill>
                  <a:srgbClr val="002060"/>
                </a:solidFill>
              </a:rPr>
              <a:t>de enseñanza de las matemáticas en Navarra</a:t>
            </a:r>
          </a:p>
          <a:p>
            <a:r>
              <a:rPr lang="es-ES" dirty="0">
                <a:solidFill>
                  <a:srgbClr val="002060"/>
                </a:solidFill>
              </a:rPr>
              <a:t>23 y 24 de octubre 2015</a:t>
            </a:r>
          </a:p>
          <a:p>
            <a:endParaRPr lang="es-ES" dirty="0"/>
          </a:p>
        </p:txBody>
      </p:sp>
      <p:sp>
        <p:nvSpPr>
          <p:cNvPr id="5" name="4 Marcador de número de diapositiva"/>
          <p:cNvSpPr>
            <a:spLocks noGrp="1"/>
          </p:cNvSpPr>
          <p:nvPr>
            <p:ph type="sldNum" sz="quarter" idx="12"/>
          </p:nvPr>
        </p:nvSpPr>
        <p:spPr/>
        <p:txBody>
          <a:bodyPr/>
          <a:lstStyle/>
          <a:p>
            <a:fld id="{34AE0768-613A-46FF-BA47-94E6E4DAD419}" type="slidenum">
              <a:rPr lang="es-ES" smtClean="0"/>
              <a:pPr/>
              <a:t>1</a:t>
            </a:fld>
            <a:endParaRPr lang="es-ES" dirty="0"/>
          </a:p>
        </p:txBody>
      </p:sp>
      <p:pic>
        <p:nvPicPr>
          <p:cNvPr id="7" name="Imagen 6"/>
          <p:cNvPicPr>
            <a:picLocks noChangeAspect="1"/>
          </p:cNvPicPr>
          <p:nvPr/>
        </p:nvPicPr>
        <p:blipFill>
          <a:blip r:embed="rId3" cstate="print"/>
          <a:stretch>
            <a:fillRect/>
          </a:stretch>
        </p:blipFill>
        <p:spPr>
          <a:xfrm>
            <a:off x="5686857" y="116632"/>
            <a:ext cx="3457143" cy="790476"/>
          </a:xfrm>
          <a:prstGeom prst="rect">
            <a:avLst/>
          </a:prstGeom>
        </p:spPr>
      </p:pic>
      <p:pic>
        <p:nvPicPr>
          <p:cNvPr id="6" name="Picture 32"/>
          <p:cNvPicPr>
            <a:picLocks noChangeAspect="1" noChangeArrowheads="1"/>
          </p:cNvPicPr>
          <p:nvPr/>
        </p:nvPicPr>
        <p:blipFill>
          <a:blip r:embed="rId4" cstate="print"/>
          <a:srcRect/>
          <a:stretch>
            <a:fillRect/>
          </a:stretch>
        </p:blipFill>
        <p:spPr bwMode="auto">
          <a:xfrm rot="-5400000">
            <a:off x="8555038" y="6269037"/>
            <a:ext cx="946150" cy="231775"/>
          </a:xfrm>
          <a:prstGeom prst="rect">
            <a:avLst/>
          </a:prstGeom>
          <a:noFill/>
          <a:ln w="9525">
            <a:noFill/>
            <a:miter lim="800000"/>
            <a:headEnd/>
            <a:tailEnd/>
          </a:ln>
        </p:spPr>
      </p:pic>
    </p:spTree>
    <p:extLst>
      <p:ext uri="{BB962C8B-B14F-4D97-AF65-F5344CB8AC3E}">
        <p14:creationId xmlns:p14="http://schemas.microsoft.com/office/powerpoint/2010/main" val="4048350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mtClean="0"/>
              <a:t>Dra. Esperanza Bausela Herreras</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10</a:t>
            </a:fld>
            <a:endParaRPr lang="es-ES"/>
          </a:p>
        </p:txBody>
      </p:sp>
      <p:pic>
        <p:nvPicPr>
          <p:cNvPr id="4104" name="Picture 8"/>
          <p:cNvPicPr>
            <a:picLocks noChangeAspect="1" noChangeArrowheads="1"/>
          </p:cNvPicPr>
          <p:nvPr/>
        </p:nvPicPr>
        <p:blipFill>
          <a:blip r:embed="rId2" cstate="print"/>
          <a:srcRect/>
          <a:stretch>
            <a:fillRect/>
          </a:stretch>
        </p:blipFill>
        <p:spPr bwMode="auto">
          <a:xfrm>
            <a:off x="467544" y="2492896"/>
            <a:ext cx="8178051" cy="3816424"/>
          </a:xfrm>
          <a:prstGeom prst="rect">
            <a:avLst/>
          </a:prstGeom>
          <a:noFill/>
          <a:ln w="9525">
            <a:solidFill>
              <a:schemeClr val="accent1"/>
            </a:solidFill>
            <a:miter lim="800000"/>
            <a:headEnd/>
            <a:tailEnd/>
          </a:ln>
        </p:spPr>
      </p:pic>
      <p:sp>
        <p:nvSpPr>
          <p:cNvPr id="15" name="1 Título"/>
          <p:cNvSpPr>
            <a:spLocks noGrp="1"/>
          </p:cNvSpPr>
          <p:nvPr>
            <p:ph type="title"/>
          </p:nvPr>
        </p:nvSpPr>
        <p:spPr>
          <a:xfrm>
            <a:off x="457199" y="286326"/>
            <a:ext cx="8243455" cy="1131311"/>
          </a:xfrm>
        </p:spPr>
        <p:txBody>
          <a:bodyPr>
            <a:normAutofit fontScale="90000"/>
          </a:bodyPr>
          <a:lstStyle/>
          <a:p>
            <a:r>
              <a:rPr lang="es-ES" dirty="0" smtClean="0"/>
              <a:t>Matemáticas y Funciones ejecutivas (1.4.2)</a:t>
            </a:r>
            <a:endParaRPr lang="es-ES" dirty="0"/>
          </a:p>
        </p:txBody>
      </p:sp>
      <p:pic>
        <p:nvPicPr>
          <p:cNvPr id="6" name="Picture 32"/>
          <p:cNvPicPr>
            <a:picLocks noChangeAspect="1" noChangeArrowheads="1"/>
          </p:cNvPicPr>
          <p:nvPr/>
        </p:nvPicPr>
        <p:blipFill>
          <a:blip r:embed="rId3" cstate="print"/>
          <a:srcRect/>
          <a:stretch>
            <a:fillRect/>
          </a:stretch>
        </p:blipFill>
        <p:spPr bwMode="auto">
          <a:xfrm rot="-5400000">
            <a:off x="8555038" y="6269037"/>
            <a:ext cx="946150" cy="231775"/>
          </a:xfrm>
          <a:prstGeom prst="rect">
            <a:avLst/>
          </a:prstGeom>
          <a:noFill/>
          <a:ln w="9525">
            <a:noFill/>
            <a:miter lim="800000"/>
            <a:headEnd/>
            <a:tailEnd/>
          </a:ln>
        </p:spPr>
      </p:pic>
      <p:graphicFrame>
        <p:nvGraphicFramePr>
          <p:cNvPr id="7" name="6 Diagrama"/>
          <p:cNvGraphicFramePr/>
          <p:nvPr/>
        </p:nvGraphicFramePr>
        <p:xfrm>
          <a:off x="467544" y="1628800"/>
          <a:ext cx="8208912" cy="8798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Objetivos (2)</a:t>
            </a:r>
            <a:endParaRPr lang="es-ES" dirty="0"/>
          </a:p>
        </p:txBody>
      </p:sp>
      <p:sp>
        <p:nvSpPr>
          <p:cNvPr id="3" name="Marcador de contenido 2"/>
          <p:cNvSpPr>
            <a:spLocks noGrp="1"/>
          </p:cNvSpPr>
          <p:nvPr>
            <p:ph idx="1"/>
          </p:nvPr>
        </p:nvSpPr>
        <p:spPr/>
        <p:txBody>
          <a:bodyPr>
            <a:normAutofit/>
          </a:bodyPr>
          <a:lstStyle/>
          <a:p>
            <a:r>
              <a:rPr lang="es-ES" dirty="0" smtClean="0"/>
              <a:t>Examinar en qué medida el rendimiento en matemáticas de los alumnos de enseñanza obligatoria de PISA 2012 puede ser explicado y anticipado por asistencia a </a:t>
            </a:r>
            <a:r>
              <a:rPr lang="es-ES" b="1" dirty="0" smtClean="0">
                <a:solidFill>
                  <a:srgbClr val="0070C0"/>
                </a:solidFill>
              </a:rPr>
              <a:t>Educación Infantil, sexo y variables de naturaleza cognitiva-ejecutiva </a:t>
            </a:r>
            <a:r>
              <a:rPr lang="es-ES" dirty="0" smtClean="0"/>
              <a:t>(estrategias de activación cognitiva y estrategias de aprendizaje)</a:t>
            </a:r>
            <a:r>
              <a:rPr lang="es-ES" b="1" dirty="0" smtClean="0">
                <a:solidFill>
                  <a:srgbClr val="0070C0"/>
                </a:solidFill>
              </a:rPr>
              <a:t>.</a:t>
            </a:r>
          </a:p>
        </p:txBody>
      </p:sp>
      <p:sp>
        <p:nvSpPr>
          <p:cNvPr id="4" name="Marcador de pie de página 3"/>
          <p:cNvSpPr>
            <a:spLocks noGrp="1"/>
          </p:cNvSpPr>
          <p:nvPr>
            <p:ph type="ftr" sz="quarter" idx="11"/>
          </p:nvPr>
        </p:nvSpPr>
        <p:spPr/>
        <p:txBody>
          <a:bodyPr/>
          <a:lstStyle/>
          <a:p>
            <a:r>
              <a:rPr lang="es-ES" smtClean="0"/>
              <a:t>Dra. Esperanza Bausela Herreras</a:t>
            </a:r>
            <a:endParaRPr lang="es-ES"/>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11</a:t>
            </a:fld>
            <a:endParaRPr lang="es-ES"/>
          </a:p>
        </p:txBody>
      </p:sp>
      <p:pic>
        <p:nvPicPr>
          <p:cNvPr id="6" name="Picture 32"/>
          <p:cNvPicPr>
            <a:picLocks noChangeAspect="1" noChangeArrowheads="1"/>
          </p:cNvPicPr>
          <p:nvPr/>
        </p:nvPicPr>
        <p:blipFill>
          <a:blip r:embed="rId2" cstate="print"/>
          <a:srcRect/>
          <a:stretch>
            <a:fillRect/>
          </a:stretch>
        </p:blipFill>
        <p:spPr bwMode="auto">
          <a:xfrm rot="-5400000">
            <a:off x="8555038" y="6269037"/>
            <a:ext cx="946150" cy="231775"/>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0" y="6566148"/>
            <a:ext cx="1193009" cy="291852"/>
          </a:xfrm>
          <a:prstGeom prst="rect">
            <a:avLst/>
          </a:prstGeom>
          <a:noFill/>
          <a:ln w="9525">
            <a:noFill/>
            <a:miter lim="800000"/>
            <a:headEnd/>
            <a:tailEnd/>
          </a:ln>
        </p:spPr>
      </p:pic>
    </p:spTree>
    <p:extLst>
      <p:ext uri="{BB962C8B-B14F-4D97-AF65-F5344CB8AC3E}">
        <p14:creationId xmlns:p14="http://schemas.microsoft.com/office/powerpoint/2010/main" val="1882393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Hipótesis y variables de investigación (3.1)</a:t>
            </a:r>
            <a:endParaRPr lang="es-ES" dirty="0"/>
          </a:p>
        </p:txBody>
      </p:sp>
      <p:sp>
        <p:nvSpPr>
          <p:cNvPr id="3" name="2 Marcador de contenido"/>
          <p:cNvSpPr>
            <a:spLocks noGrp="1"/>
          </p:cNvSpPr>
          <p:nvPr>
            <p:ph idx="1"/>
          </p:nvPr>
        </p:nvSpPr>
        <p:spPr/>
        <p:txBody>
          <a:bodyPr>
            <a:normAutofit fontScale="85000" lnSpcReduction="10000"/>
          </a:bodyPr>
          <a:lstStyle/>
          <a:p>
            <a:r>
              <a:rPr lang="es-ES" b="1" dirty="0" smtClean="0">
                <a:solidFill>
                  <a:srgbClr val="0070C0"/>
                </a:solidFill>
              </a:rPr>
              <a:t>Hipótesis nula [HO.1]: </a:t>
            </a:r>
            <a:r>
              <a:rPr lang="es-ES" dirty="0" smtClean="0"/>
              <a:t>Escolares que han asistido a Educación Infantil y escolares que no han asistido a Educación Infantil NO tienen el mismo riesgo y/o probabilidad de tener bajo rendimiento académico en la competencia matemática evaluada en PISA 2012.</a:t>
            </a:r>
          </a:p>
          <a:p>
            <a:r>
              <a:rPr lang="es-ES" b="1" dirty="0" smtClean="0">
                <a:solidFill>
                  <a:srgbClr val="0070C0"/>
                </a:solidFill>
              </a:rPr>
              <a:t>Hipótesis alternativa [H1.1]: </a:t>
            </a:r>
            <a:r>
              <a:rPr lang="es-ES" dirty="0" smtClean="0"/>
              <a:t>Escolares que han asistido a Educación Infantil y escolares que no han asistido a Educación Infantil tienen el mismo riesgo y/o probabilidad de tener bajo rendimiento académico en la competencia matemática evaluada en PISA 2012.</a:t>
            </a:r>
          </a:p>
          <a:p>
            <a:endParaRPr lang="es-ES" dirty="0"/>
          </a:p>
        </p:txBody>
      </p:sp>
      <p:sp>
        <p:nvSpPr>
          <p:cNvPr id="4" name="3 Marcador de pie de página"/>
          <p:cNvSpPr>
            <a:spLocks noGrp="1"/>
          </p:cNvSpPr>
          <p:nvPr>
            <p:ph type="ftr" sz="quarter" idx="11"/>
          </p:nvPr>
        </p:nvSpPr>
        <p:spPr/>
        <p:txBody>
          <a:bodyPr/>
          <a:lstStyle/>
          <a:p>
            <a:r>
              <a:rPr lang="es-ES" smtClean="0"/>
              <a:t>Dra. Esperanza Bausela Herreras</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12</a:t>
            </a:fld>
            <a:endParaRPr lang="es-ES"/>
          </a:p>
        </p:txBody>
      </p:sp>
      <p:pic>
        <p:nvPicPr>
          <p:cNvPr id="6" name="Picture 32"/>
          <p:cNvPicPr>
            <a:picLocks noChangeAspect="1" noChangeArrowheads="1"/>
          </p:cNvPicPr>
          <p:nvPr/>
        </p:nvPicPr>
        <p:blipFill>
          <a:blip r:embed="rId2" cstate="print"/>
          <a:srcRect/>
          <a:stretch>
            <a:fillRect/>
          </a:stretch>
        </p:blipFill>
        <p:spPr bwMode="auto">
          <a:xfrm rot="-5400000">
            <a:off x="8555038" y="6269037"/>
            <a:ext cx="946150" cy="231775"/>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0" y="6566148"/>
            <a:ext cx="1193009" cy="2918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mtClean="0"/>
              <a:t>Dra. Esperanza Bausela Herreras</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13</a:t>
            </a:fld>
            <a:endParaRPr lang="es-ES"/>
          </a:p>
        </p:txBody>
      </p:sp>
      <p:graphicFrame>
        <p:nvGraphicFramePr>
          <p:cNvPr id="6" name="5 Diagrama"/>
          <p:cNvGraphicFramePr/>
          <p:nvPr>
            <p:extLst>
              <p:ext uri="{D42A27DB-BD31-4B8C-83A1-F6EECF244321}">
                <p14:modId xmlns:p14="http://schemas.microsoft.com/office/powerpoint/2010/main" val="2770200630"/>
              </p:ext>
            </p:extLst>
          </p:nvPr>
        </p:nvGraphicFramePr>
        <p:xfrm>
          <a:off x="539552" y="836712"/>
          <a:ext cx="7920880" cy="3879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1 Título"/>
          <p:cNvSpPr>
            <a:spLocks noGrp="1"/>
          </p:cNvSpPr>
          <p:nvPr>
            <p:ph type="title"/>
          </p:nvPr>
        </p:nvSpPr>
        <p:spPr>
          <a:xfrm>
            <a:off x="457199" y="286326"/>
            <a:ext cx="8243455" cy="1131311"/>
          </a:xfrm>
        </p:spPr>
        <p:txBody>
          <a:bodyPr>
            <a:normAutofit fontScale="90000"/>
          </a:bodyPr>
          <a:lstStyle/>
          <a:p>
            <a:r>
              <a:rPr lang="es-ES" dirty="0" smtClean="0"/>
              <a:t>Hipótesis y variables de investigación (3.2)</a:t>
            </a:r>
            <a:endParaRPr lang="es-ES" dirty="0"/>
          </a:p>
        </p:txBody>
      </p:sp>
      <p:pic>
        <p:nvPicPr>
          <p:cNvPr id="11" name="Picture 32"/>
          <p:cNvPicPr>
            <a:picLocks noChangeAspect="1" noChangeArrowheads="1"/>
          </p:cNvPicPr>
          <p:nvPr/>
        </p:nvPicPr>
        <p:blipFill>
          <a:blip r:embed="rId8" cstate="print"/>
          <a:srcRect/>
          <a:stretch>
            <a:fillRect/>
          </a:stretch>
        </p:blipFill>
        <p:spPr bwMode="auto">
          <a:xfrm rot="-5400000">
            <a:off x="8555038" y="6269037"/>
            <a:ext cx="946150" cy="231775"/>
          </a:xfrm>
          <a:prstGeom prst="rect">
            <a:avLst/>
          </a:prstGeom>
          <a:noFill/>
          <a:ln w="9525">
            <a:noFill/>
            <a:miter lim="800000"/>
            <a:headEnd/>
            <a:tailEnd/>
          </a:ln>
        </p:spPr>
      </p:pic>
      <p:graphicFrame>
        <p:nvGraphicFramePr>
          <p:cNvPr id="7" name="6 Diagrama"/>
          <p:cNvGraphicFramePr/>
          <p:nvPr/>
        </p:nvGraphicFramePr>
        <p:xfrm>
          <a:off x="0" y="4365104"/>
          <a:ext cx="9144000" cy="158417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7 Flecha arriba"/>
          <p:cNvSpPr/>
          <p:nvPr/>
        </p:nvSpPr>
        <p:spPr>
          <a:xfrm rot="965023">
            <a:off x="3950366" y="3493295"/>
            <a:ext cx="576064" cy="792088"/>
          </a:xfrm>
          <a:prstGeom prst="up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arriba"/>
          <p:cNvSpPr/>
          <p:nvPr/>
        </p:nvSpPr>
        <p:spPr>
          <a:xfrm rot="20303305">
            <a:off x="4553604" y="3507244"/>
            <a:ext cx="576064" cy="792088"/>
          </a:xfrm>
          <a:prstGeom prst="up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Picture 3"/>
          <p:cNvPicPr>
            <a:picLocks noChangeAspect="1" noChangeArrowheads="1"/>
          </p:cNvPicPr>
          <p:nvPr/>
        </p:nvPicPr>
        <p:blipFill>
          <a:blip r:embed="rId14" cstate="print"/>
          <a:srcRect/>
          <a:stretch>
            <a:fillRect/>
          </a:stretch>
        </p:blipFill>
        <p:spPr bwMode="auto">
          <a:xfrm>
            <a:off x="0" y="6566148"/>
            <a:ext cx="1193009" cy="2918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457200" y="1600200"/>
          <a:ext cx="7859216" cy="3149490"/>
        </p:xfrm>
        <a:graphic>
          <a:graphicData uri="http://schemas.openxmlformats.org/drawingml/2006/table">
            <a:tbl>
              <a:tblPr firstRow="1">
                <a:tableStyleId>{00A15C55-8517-42AA-B614-E9B94910E393}</a:tableStyleId>
              </a:tblPr>
              <a:tblGrid>
                <a:gridCol w="2962672"/>
                <a:gridCol w="1728192"/>
                <a:gridCol w="1584176"/>
                <a:gridCol w="1584176"/>
              </a:tblGrid>
              <a:tr h="596186">
                <a:tc>
                  <a:txBody>
                    <a:bodyPr/>
                    <a:lstStyle/>
                    <a:p>
                      <a:pPr algn="ctr">
                        <a:lnSpc>
                          <a:spcPct val="115000"/>
                        </a:lnSpc>
                        <a:spcAft>
                          <a:spcPts val="1000"/>
                        </a:spcAft>
                      </a:pPr>
                      <a:r>
                        <a:rPr lang="es-ES" sz="2000" dirty="0"/>
                        <a:t>Variables</a:t>
                      </a:r>
                      <a:endParaRPr lang="es-ES" sz="2000" dirty="0">
                        <a:solidFill>
                          <a:srgbClr val="000000"/>
                        </a:solidFill>
                        <a:latin typeface="Calibri" pitchFamily="34" charset="0"/>
                        <a:ea typeface="Calibri"/>
                        <a:cs typeface="Times New Roman"/>
                      </a:endParaRPr>
                    </a:p>
                  </a:txBody>
                  <a:tcPr marL="68580" marR="68580" marT="0" marB="0"/>
                </a:tc>
                <a:tc>
                  <a:txBody>
                    <a:bodyPr/>
                    <a:lstStyle/>
                    <a:p>
                      <a:pPr algn="ctr">
                        <a:lnSpc>
                          <a:spcPct val="115000"/>
                        </a:lnSpc>
                        <a:spcAft>
                          <a:spcPts val="1000"/>
                        </a:spcAft>
                      </a:pPr>
                      <a:r>
                        <a:rPr lang="es-ES" sz="2000" dirty="0"/>
                        <a:t>Modelo I</a:t>
                      </a:r>
                      <a:endParaRPr lang="es-ES" sz="2000" dirty="0">
                        <a:solidFill>
                          <a:srgbClr val="000000"/>
                        </a:solidFill>
                        <a:latin typeface="Calibri" pitchFamily="34" charset="0"/>
                        <a:ea typeface="Calibri"/>
                        <a:cs typeface="Times New Roman"/>
                      </a:endParaRPr>
                    </a:p>
                  </a:txBody>
                  <a:tcPr marL="68580" marR="68580" marT="0" marB="0"/>
                </a:tc>
                <a:tc>
                  <a:txBody>
                    <a:bodyPr/>
                    <a:lstStyle/>
                    <a:p>
                      <a:pPr algn="ctr">
                        <a:lnSpc>
                          <a:spcPct val="115000"/>
                        </a:lnSpc>
                        <a:spcAft>
                          <a:spcPts val="1000"/>
                        </a:spcAft>
                      </a:pPr>
                      <a:r>
                        <a:rPr lang="es-ES" sz="2000" dirty="0"/>
                        <a:t>Modelo II</a:t>
                      </a:r>
                      <a:endParaRPr lang="es-ES" sz="2000" dirty="0">
                        <a:solidFill>
                          <a:srgbClr val="000000"/>
                        </a:solidFill>
                        <a:latin typeface="Calibri" pitchFamily="34" charset="0"/>
                        <a:ea typeface="Calibri"/>
                        <a:cs typeface="Times New Roman"/>
                      </a:endParaRPr>
                    </a:p>
                  </a:txBody>
                  <a:tcPr marL="68580" marR="68580" marT="0" marB="0"/>
                </a:tc>
                <a:tc>
                  <a:txBody>
                    <a:bodyPr/>
                    <a:lstStyle/>
                    <a:p>
                      <a:pPr algn="ctr">
                        <a:lnSpc>
                          <a:spcPct val="115000"/>
                        </a:lnSpc>
                        <a:spcAft>
                          <a:spcPts val="1000"/>
                        </a:spcAft>
                      </a:pPr>
                      <a:r>
                        <a:rPr lang="es-ES" sz="2000" dirty="0"/>
                        <a:t>Modelo III</a:t>
                      </a:r>
                      <a:endParaRPr lang="es-ES" sz="2000" dirty="0">
                        <a:solidFill>
                          <a:srgbClr val="000000"/>
                        </a:solidFill>
                        <a:latin typeface="Calibri" pitchFamily="34" charset="0"/>
                        <a:ea typeface="Calibri"/>
                        <a:cs typeface="Times New Roman"/>
                      </a:endParaRPr>
                    </a:p>
                  </a:txBody>
                  <a:tcPr marL="68580" marR="68580" marT="0" marB="0"/>
                </a:tc>
              </a:tr>
              <a:tr h="596186">
                <a:tc>
                  <a:txBody>
                    <a:bodyPr/>
                    <a:lstStyle/>
                    <a:p>
                      <a:pPr algn="l">
                        <a:lnSpc>
                          <a:spcPct val="115000"/>
                        </a:lnSpc>
                        <a:spcAft>
                          <a:spcPts val="1000"/>
                        </a:spcAft>
                      </a:pPr>
                      <a:r>
                        <a:rPr lang="es-ES" sz="2000" b="1" dirty="0"/>
                        <a:t>Sexo</a:t>
                      </a:r>
                      <a:endParaRPr lang="es-ES" sz="2000" b="1" dirty="0">
                        <a:solidFill>
                          <a:srgbClr val="000000"/>
                        </a:solidFill>
                        <a:latin typeface="Calibri" pitchFamily="34" charset="0"/>
                        <a:ea typeface="Calibri"/>
                        <a:cs typeface="Times New Roman"/>
                      </a:endParaRPr>
                    </a:p>
                  </a:txBody>
                  <a:tcPr marL="68580" marR="68580" marT="0" marB="0"/>
                </a:tc>
                <a:tc>
                  <a:txBody>
                    <a:bodyPr/>
                    <a:lstStyle/>
                    <a:p>
                      <a:pPr algn="ctr">
                        <a:lnSpc>
                          <a:spcPct val="115000"/>
                        </a:lnSpc>
                        <a:spcAft>
                          <a:spcPts val="1000"/>
                        </a:spcAft>
                      </a:pPr>
                      <a:endParaRPr lang="es-ES" sz="1400" dirty="0">
                        <a:solidFill>
                          <a:srgbClr val="000000"/>
                        </a:solidFill>
                        <a:latin typeface="Calibri" pitchFamily="34" charset="0"/>
                        <a:ea typeface="Calibri"/>
                        <a:cs typeface="Times New Roman"/>
                      </a:endParaRPr>
                    </a:p>
                  </a:txBody>
                  <a:tcPr marL="68580" marR="68580" marT="0" marB="0">
                    <a:solidFill>
                      <a:schemeClr val="accent4">
                        <a:lumMod val="40000"/>
                        <a:lumOff val="60000"/>
                      </a:schemeClr>
                    </a:solidFill>
                  </a:tcPr>
                </a:tc>
                <a:tc>
                  <a:txBody>
                    <a:bodyPr/>
                    <a:lstStyle/>
                    <a:p>
                      <a:pPr algn="ctr">
                        <a:lnSpc>
                          <a:spcPct val="115000"/>
                        </a:lnSpc>
                        <a:spcAft>
                          <a:spcPts val="1000"/>
                        </a:spcAft>
                      </a:pPr>
                      <a:endParaRPr lang="es-ES" sz="1400" dirty="0">
                        <a:solidFill>
                          <a:srgbClr val="000000"/>
                        </a:solidFill>
                        <a:latin typeface="Calibri" pitchFamily="34" charset="0"/>
                        <a:ea typeface="Calibri"/>
                        <a:cs typeface="Times New Roman"/>
                      </a:endParaRPr>
                    </a:p>
                  </a:txBody>
                  <a:tcPr marL="68580" marR="68580" marT="0" marB="0">
                    <a:solidFill>
                      <a:schemeClr val="accent4">
                        <a:lumMod val="40000"/>
                        <a:lumOff val="60000"/>
                      </a:schemeClr>
                    </a:solidFill>
                  </a:tcPr>
                </a:tc>
                <a:tc>
                  <a:txBody>
                    <a:bodyPr/>
                    <a:lstStyle/>
                    <a:p>
                      <a:pPr algn="ctr">
                        <a:lnSpc>
                          <a:spcPct val="115000"/>
                        </a:lnSpc>
                        <a:spcAft>
                          <a:spcPts val="1000"/>
                        </a:spcAft>
                      </a:pPr>
                      <a:endParaRPr lang="es-ES" sz="1400" dirty="0">
                        <a:solidFill>
                          <a:srgbClr val="000000"/>
                        </a:solidFill>
                        <a:latin typeface="Calibri" pitchFamily="34" charset="0"/>
                        <a:ea typeface="Calibri"/>
                        <a:cs typeface="Times New Roman"/>
                      </a:endParaRPr>
                    </a:p>
                  </a:txBody>
                  <a:tcPr marL="68580" marR="68580" marT="0" marB="0">
                    <a:solidFill>
                      <a:schemeClr val="accent4">
                        <a:lumMod val="40000"/>
                        <a:lumOff val="60000"/>
                      </a:schemeClr>
                    </a:solidFill>
                  </a:tcPr>
                </a:tc>
              </a:tr>
              <a:tr h="596186">
                <a:tc>
                  <a:txBody>
                    <a:bodyPr/>
                    <a:lstStyle/>
                    <a:p>
                      <a:pPr algn="l">
                        <a:lnSpc>
                          <a:spcPct val="115000"/>
                        </a:lnSpc>
                        <a:spcAft>
                          <a:spcPts val="1000"/>
                        </a:spcAft>
                      </a:pPr>
                      <a:r>
                        <a:rPr lang="es-ES" sz="2000" b="1" dirty="0"/>
                        <a:t>Asistencia a Educación Infantil</a:t>
                      </a:r>
                      <a:endParaRPr lang="es-ES" sz="2000" b="1" dirty="0">
                        <a:solidFill>
                          <a:srgbClr val="000000"/>
                        </a:solidFill>
                        <a:latin typeface="Calibri" pitchFamily="34" charset="0"/>
                        <a:ea typeface="Calibri"/>
                        <a:cs typeface="Times New Roman"/>
                      </a:endParaRPr>
                    </a:p>
                  </a:txBody>
                  <a:tcPr marL="68580" marR="68580" marT="0" marB="0"/>
                </a:tc>
                <a:tc>
                  <a:txBody>
                    <a:bodyPr/>
                    <a:lstStyle/>
                    <a:p>
                      <a:pPr algn="ctr">
                        <a:lnSpc>
                          <a:spcPct val="115000"/>
                        </a:lnSpc>
                        <a:spcAft>
                          <a:spcPts val="1000"/>
                        </a:spcAft>
                      </a:pPr>
                      <a:endParaRPr lang="es-ES" sz="1400" dirty="0">
                        <a:solidFill>
                          <a:srgbClr val="000000"/>
                        </a:solidFill>
                        <a:latin typeface="Calibri" pitchFamily="34" charset="0"/>
                        <a:ea typeface="Calibri"/>
                        <a:cs typeface="Times New Roman"/>
                      </a:endParaRPr>
                    </a:p>
                  </a:txBody>
                  <a:tcPr marL="68580" marR="68580" marT="0" marB="0">
                    <a:solidFill>
                      <a:schemeClr val="accent4">
                        <a:lumMod val="40000"/>
                        <a:lumOff val="60000"/>
                      </a:schemeClr>
                    </a:solidFill>
                  </a:tcPr>
                </a:tc>
                <a:tc>
                  <a:txBody>
                    <a:bodyPr/>
                    <a:lstStyle/>
                    <a:p>
                      <a:pPr algn="ctr">
                        <a:lnSpc>
                          <a:spcPct val="115000"/>
                        </a:lnSpc>
                        <a:spcAft>
                          <a:spcPts val="1000"/>
                        </a:spcAft>
                      </a:pPr>
                      <a:endParaRPr lang="es-ES" sz="1400" dirty="0">
                        <a:solidFill>
                          <a:srgbClr val="000000"/>
                        </a:solidFill>
                        <a:latin typeface="Calibri" pitchFamily="34" charset="0"/>
                        <a:ea typeface="Calibri"/>
                        <a:cs typeface="Times New Roman"/>
                      </a:endParaRPr>
                    </a:p>
                  </a:txBody>
                  <a:tcPr marL="68580" marR="68580" marT="0" marB="0">
                    <a:solidFill>
                      <a:schemeClr val="accent4">
                        <a:lumMod val="40000"/>
                        <a:lumOff val="60000"/>
                      </a:schemeClr>
                    </a:solidFill>
                  </a:tcPr>
                </a:tc>
                <a:tc>
                  <a:txBody>
                    <a:bodyPr/>
                    <a:lstStyle/>
                    <a:p>
                      <a:pPr algn="ctr">
                        <a:lnSpc>
                          <a:spcPct val="115000"/>
                        </a:lnSpc>
                        <a:spcAft>
                          <a:spcPts val="1000"/>
                        </a:spcAft>
                      </a:pPr>
                      <a:endParaRPr lang="es-ES" sz="1400" dirty="0">
                        <a:solidFill>
                          <a:srgbClr val="000000"/>
                        </a:solidFill>
                        <a:latin typeface="Calibri" pitchFamily="34" charset="0"/>
                        <a:ea typeface="Calibri"/>
                        <a:cs typeface="Times New Roman"/>
                      </a:endParaRPr>
                    </a:p>
                  </a:txBody>
                  <a:tcPr marL="68580" marR="68580" marT="0" marB="0">
                    <a:solidFill>
                      <a:schemeClr val="accent4">
                        <a:lumMod val="40000"/>
                        <a:lumOff val="60000"/>
                      </a:schemeClr>
                    </a:solidFill>
                  </a:tcPr>
                </a:tc>
              </a:tr>
              <a:tr h="596186">
                <a:tc>
                  <a:txBody>
                    <a:bodyPr/>
                    <a:lstStyle/>
                    <a:p>
                      <a:pPr algn="l">
                        <a:lnSpc>
                          <a:spcPct val="115000"/>
                        </a:lnSpc>
                        <a:spcAft>
                          <a:spcPts val="1000"/>
                        </a:spcAft>
                      </a:pPr>
                      <a:r>
                        <a:rPr lang="en-US" sz="2000" b="1" dirty="0" err="1" smtClean="0"/>
                        <a:t>Estrategia</a:t>
                      </a:r>
                      <a:r>
                        <a:rPr lang="en-US" sz="2000" b="1" baseline="0" dirty="0" smtClean="0"/>
                        <a:t> </a:t>
                      </a:r>
                      <a:r>
                        <a:rPr lang="en-US" sz="2000" b="1" dirty="0" err="1" smtClean="0"/>
                        <a:t>activación</a:t>
                      </a:r>
                      <a:r>
                        <a:rPr lang="en-US" sz="2000" b="1" dirty="0" smtClean="0"/>
                        <a:t> </a:t>
                      </a:r>
                      <a:r>
                        <a:rPr lang="en-US" sz="2000" b="1" dirty="0" err="1"/>
                        <a:t>cognitiva</a:t>
                      </a:r>
                      <a:r>
                        <a:rPr lang="en-US" sz="2000" b="1" dirty="0"/>
                        <a:t> </a:t>
                      </a:r>
                      <a:endParaRPr lang="es-ES" sz="2000" b="1" dirty="0">
                        <a:solidFill>
                          <a:srgbClr val="000000"/>
                        </a:solidFill>
                        <a:latin typeface="Calibri" pitchFamily="34" charset="0"/>
                        <a:ea typeface="Calibri"/>
                        <a:cs typeface="Times New Roman"/>
                      </a:endParaRPr>
                    </a:p>
                  </a:txBody>
                  <a:tcPr marL="68580" marR="68580" marT="0" marB="0"/>
                </a:tc>
                <a:tc>
                  <a:txBody>
                    <a:bodyPr/>
                    <a:lstStyle/>
                    <a:p>
                      <a:pPr algn="ctr">
                        <a:lnSpc>
                          <a:spcPct val="115000"/>
                        </a:lnSpc>
                        <a:spcAft>
                          <a:spcPts val="1000"/>
                        </a:spcAft>
                      </a:pPr>
                      <a:endParaRPr lang="es-ES" sz="1400" dirty="0">
                        <a:solidFill>
                          <a:srgbClr val="000000"/>
                        </a:solidFill>
                        <a:latin typeface="Calibri" pitchFamily="34" charset="0"/>
                        <a:ea typeface="Calibri"/>
                        <a:cs typeface="Times New Roman"/>
                      </a:endParaRPr>
                    </a:p>
                  </a:txBody>
                  <a:tcPr marL="68580" marR="68580" marT="0" marB="0">
                    <a:solidFill>
                      <a:schemeClr val="accent4">
                        <a:lumMod val="40000"/>
                        <a:lumOff val="60000"/>
                      </a:schemeClr>
                    </a:solidFill>
                  </a:tcPr>
                </a:tc>
                <a:tc>
                  <a:txBody>
                    <a:bodyPr/>
                    <a:lstStyle/>
                    <a:p>
                      <a:pPr algn="ctr">
                        <a:lnSpc>
                          <a:spcPct val="115000"/>
                        </a:lnSpc>
                        <a:spcAft>
                          <a:spcPts val="1000"/>
                        </a:spcAft>
                      </a:pPr>
                      <a:endParaRPr lang="es-ES" sz="1400" dirty="0">
                        <a:solidFill>
                          <a:srgbClr val="000000"/>
                        </a:solidFill>
                        <a:latin typeface="Calibri" pitchFamily="34" charset="0"/>
                        <a:ea typeface="Calibri"/>
                        <a:cs typeface="Times New Roman"/>
                      </a:endParaRPr>
                    </a:p>
                  </a:txBody>
                  <a:tcPr marL="68580" marR="68580" marT="0" marB="0"/>
                </a:tc>
                <a:tc>
                  <a:txBody>
                    <a:bodyPr/>
                    <a:lstStyle/>
                    <a:p>
                      <a:pPr algn="ctr">
                        <a:lnSpc>
                          <a:spcPct val="115000"/>
                        </a:lnSpc>
                        <a:spcAft>
                          <a:spcPts val="1000"/>
                        </a:spcAft>
                      </a:pPr>
                      <a:endParaRPr lang="es-ES" sz="1400" dirty="0">
                        <a:solidFill>
                          <a:srgbClr val="000000"/>
                        </a:solidFill>
                        <a:latin typeface="Calibri" pitchFamily="34" charset="0"/>
                        <a:ea typeface="Calibri"/>
                        <a:cs typeface="Times New Roman"/>
                      </a:endParaRPr>
                    </a:p>
                  </a:txBody>
                  <a:tcPr marL="68580" marR="68580" marT="0" marB="0"/>
                </a:tc>
              </a:tr>
              <a:tr h="596186">
                <a:tc>
                  <a:txBody>
                    <a:bodyPr/>
                    <a:lstStyle/>
                    <a:p>
                      <a:pPr algn="l">
                        <a:lnSpc>
                          <a:spcPct val="115000"/>
                        </a:lnSpc>
                        <a:spcAft>
                          <a:spcPts val="1000"/>
                        </a:spcAft>
                      </a:pPr>
                      <a:r>
                        <a:rPr lang="es-ES" sz="2000" b="1" dirty="0"/>
                        <a:t>Estrategias de aprendizaje</a:t>
                      </a:r>
                      <a:endParaRPr lang="es-ES" sz="2000" b="1" dirty="0">
                        <a:solidFill>
                          <a:srgbClr val="000000"/>
                        </a:solidFill>
                        <a:latin typeface="Calibri" pitchFamily="34" charset="0"/>
                        <a:ea typeface="Calibri"/>
                        <a:cs typeface="Times New Roman"/>
                      </a:endParaRPr>
                    </a:p>
                  </a:txBody>
                  <a:tcPr marL="68580" marR="68580" marT="0" marB="0"/>
                </a:tc>
                <a:tc>
                  <a:txBody>
                    <a:bodyPr/>
                    <a:lstStyle/>
                    <a:p>
                      <a:pPr marL="38100" marR="38100" algn="ctr">
                        <a:lnSpc>
                          <a:spcPct val="115000"/>
                        </a:lnSpc>
                        <a:spcAft>
                          <a:spcPts val="1000"/>
                        </a:spcAft>
                      </a:pPr>
                      <a:endParaRPr lang="es-ES" sz="1400">
                        <a:solidFill>
                          <a:srgbClr val="000000"/>
                        </a:solidFill>
                        <a:latin typeface="Calibri" pitchFamily="34" charset="0"/>
                        <a:ea typeface="Calibri"/>
                        <a:cs typeface="Times New Roman"/>
                      </a:endParaRPr>
                    </a:p>
                  </a:txBody>
                  <a:tcPr marL="68580" marR="68580" marT="0" marB="0"/>
                </a:tc>
                <a:tc>
                  <a:txBody>
                    <a:bodyPr/>
                    <a:lstStyle/>
                    <a:p>
                      <a:pPr marL="38100" marR="38100" algn="ctr">
                        <a:lnSpc>
                          <a:spcPct val="115000"/>
                        </a:lnSpc>
                        <a:spcAft>
                          <a:spcPts val="1000"/>
                        </a:spcAft>
                      </a:pPr>
                      <a:endParaRPr lang="es-ES" sz="1400" dirty="0">
                        <a:solidFill>
                          <a:srgbClr val="000000"/>
                        </a:solidFill>
                        <a:latin typeface="Calibri" pitchFamily="34" charset="0"/>
                        <a:ea typeface="Calibri"/>
                        <a:cs typeface="Times New Roman"/>
                      </a:endParaRPr>
                    </a:p>
                  </a:txBody>
                  <a:tcPr marL="68580" marR="68580" marT="0" marB="0">
                    <a:solidFill>
                      <a:schemeClr val="accent4">
                        <a:lumMod val="40000"/>
                        <a:lumOff val="60000"/>
                      </a:schemeClr>
                    </a:solidFill>
                  </a:tcPr>
                </a:tc>
                <a:tc>
                  <a:txBody>
                    <a:bodyPr/>
                    <a:lstStyle/>
                    <a:p>
                      <a:pPr marL="38100" marR="38100" algn="ctr">
                        <a:lnSpc>
                          <a:spcPct val="115000"/>
                        </a:lnSpc>
                        <a:spcAft>
                          <a:spcPts val="1000"/>
                        </a:spcAft>
                      </a:pPr>
                      <a:endParaRPr lang="es-ES" sz="1400" dirty="0">
                        <a:solidFill>
                          <a:srgbClr val="000000"/>
                        </a:solidFill>
                        <a:latin typeface="Calibri" pitchFamily="34" charset="0"/>
                        <a:ea typeface="Calibri"/>
                        <a:cs typeface="Times New Roman"/>
                      </a:endParaRPr>
                    </a:p>
                  </a:txBody>
                  <a:tcPr marL="68580" marR="68580" marT="0" marB="0"/>
                </a:tc>
              </a:tr>
            </a:tbl>
          </a:graphicData>
        </a:graphic>
      </p:graphicFrame>
      <p:sp>
        <p:nvSpPr>
          <p:cNvPr id="4" name="3 Marcador de pie de página"/>
          <p:cNvSpPr>
            <a:spLocks noGrp="1"/>
          </p:cNvSpPr>
          <p:nvPr>
            <p:ph type="ftr" sz="quarter" idx="11"/>
          </p:nvPr>
        </p:nvSpPr>
        <p:spPr/>
        <p:txBody>
          <a:bodyPr/>
          <a:lstStyle/>
          <a:p>
            <a:r>
              <a:rPr lang="es-ES" smtClean="0"/>
              <a:t>Dra. Esperanza Bausela Herreras</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14</a:t>
            </a:fld>
            <a:endParaRPr lang="es-ES"/>
          </a:p>
        </p:txBody>
      </p:sp>
      <p:sp>
        <p:nvSpPr>
          <p:cNvPr id="8" name="1 Título"/>
          <p:cNvSpPr>
            <a:spLocks noGrp="1"/>
          </p:cNvSpPr>
          <p:nvPr>
            <p:ph type="title"/>
          </p:nvPr>
        </p:nvSpPr>
        <p:spPr>
          <a:xfrm>
            <a:off x="457199" y="286326"/>
            <a:ext cx="8243455" cy="1131311"/>
          </a:xfrm>
        </p:spPr>
        <p:txBody>
          <a:bodyPr>
            <a:normAutofit fontScale="90000"/>
          </a:bodyPr>
          <a:lstStyle/>
          <a:p>
            <a:r>
              <a:rPr lang="es-ES" dirty="0" smtClean="0"/>
              <a:t>Hipótesis y variables de investigación (3.3)</a:t>
            </a:r>
            <a:endParaRPr lang="es-ES" dirty="0"/>
          </a:p>
        </p:txBody>
      </p:sp>
      <p:pic>
        <p:nvPicPr>
          <p:cNvPr id="9" name="Picture 32"/>
          <p:cNvPicPr>
            <a:picLocks noChangeAspect="1" noChangeArrowheads="1"/>
          </p:cNvPicPr>
          <p:nvPr/>
        </p:nvPicPr>
        <p:blipFill>
          <a:blip r:embed="rId2" cstate="print"/>
          <a:srcRect/>
          <a:stretch>
            <a:fillRect/>
          </a:stretch>
        </p:blipFill>
        <p:spPr bwMode="auto">
          <a:xfrm rot="-5400000">
            <a:off x="8555038" y="6269037"/>
            <a:ext cx="946150" cy="231775"/>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0" y="6566148"/>
            <a:ext cx="1193009" cy="2918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1 Título"/>
          <p:cNvSpPr>
            <a:spLocks noGrp="1"/>
          </p:cNvSpPr>
          <p:nvPr>
            <p:ph type="title"/>
          </p:nvPr>
        </p:nvSpPr>
        <p:spPr/>
        <p:txBody>
          <a:bodyPr>
            <a:normAutofit/>
          </a:bodyPr>
          <a:lstStyle/>
          <a:p>
            <a:r>
              <a:rPr lang="es-ES" dirty="0" smtClean="0"/>
              <a:t>Metodología (4)</a:t>
            </a:r>
          </a:p>
        </p:txBody>
      </p:sp>
      <p:sp>
        <p:nvSpPr>
          <p:cNvPr id="5" name="4 Marcador de contenido"/>
          <p:cNvSpPr>
            <a:spLocks noGrp="1"/>
          </p:cNvSpPr>
          <p:nvPr>
            <p:ph idx="1"/>
          </p:nvPr>
        </p:nvSpPr>
        <p:spPr/>
        <p:txBody>
          <a:bodyPr>
            <a:normAutofit fontScale="92500" lnSpcReduction="20000"/>
          </a:bodyPr>
          <a:lstStyle/>
          <a:p>
            <a:r>
              <a:rPr lang="es-ES" b="1" dirty="0" smtClean="0">
                <a:solidFill>
                  <a:srgbClr val="0070C0"/>
                </a:solidFill>
              </a:rPr>
              <a:t>Metodología</a:t>
            </a:r>
            <a:r>
              <a:rPr lang="es-ES" dirty="0" smtClean="0"/>
              <a:t> </a:t>
            </a:r>
            <a:r>
              <a:rPr lang="es-ES" dirty="0" smtClean="0">
                <a:sym typeface="Wingdings" pitchFamily="2" charset="2"/>
              </a:rPr>
              <a:t> E</a:t>
            </a:r>
            <a:r>
              <a:rPr lang="es-ES" dirty="0" smtClean="0"/>
              <a:t>x – post - facto o no experimental.</a:t>
            </a:r>
          </a:p>
          <a:p>
            <a:r>
              <a:rPr lang="es-ES" b="1" dirty="0" smtClean="0">
                <a:solidFill>
                  <a:srgbClr val="0070C0"/>
                </a:solidFill>
              </a:rPr>
              <a:t>Diseño comparativo – causal </a:t>
            </a:r>
            <a:r>
              <a:rPr lang="es-ES" dirty="0" smtClean="0">
                <a:sym typeface="Wingdings" pitchFamily="2" charset="2"/>
              </a:rPr>
              <a:t> </a:t>
            </a:r>
            <a:r>
              <a:rPr lang="es-ES" dirty="0" smtClean="0"/>
              <a:t>Comparar el riesgo y la probabilidad que hombres y mujeres tienen de tener bajo rendimiento en función de determinadas </a:t>
            </a:r>
            <a:r>
              <a:rPr lang="es-ES" b="1" dirty="0" smtClean="0">
                <a:solidFill>
                  <a:srgbClr val="0070C0"/>
                </a:solidFill>
              </a:rPr>
              <a:t>variables </a:t>
            </a:r>
            <a:r>
              <a:rPr lang="es-ES" b="1" dirty="0" err="1" smtClean="0">
                <a:solidFill>
                  <a:srgbClr val="0070C0"/>
                </a:solidFill>
              </a:rPr>
              <a:t>predictoras</a:t>
            </a:r>
            <a:r>
              <a:rPr lang="es-ES" b="1" dirty="0" smtClean="0">
                <a:solidFill>
                  <a:srgbClr val="0070C0"/>
                </a:solidFill>
              </a:rPr>
              <a:t> </a:t>
            </a:r>
            <a:r>
              <a:rPr lang="es-ES" b="1" dirty="0" smtClean="0">
                <a:solidFill>
                  <a:srgbClr val="0070C0"/>
                </a:solidFill>
                <a:sym typeface="Wingdings" pitchFamily="2" charset="2"/>
              </a:rPr>
              <a:t></a:t>
            </a:r>
            <a:r>
              <a:rPr lang="es-ES" b="1" dirty="0" smtClean="0">
                <a:solidFill>
                  <a:srgbClr val="0070C0"/>
                </a:solidFill>
              </a:rPr>
              <a:t> </a:t>
            </a:r>
          </a:p>
          <a:p>
            <a:pPr lvl="1"/>
            <a:r>
              <a:rPr lang="es-ES" sz="3000" b="1" dirty="0" smtClean="0"/>
              <a:t>Sexo</a:t>
            </a:r>
          </a:p>
          <a:p>
            <a:pPr lvl="1"/>
            <a:r>
              <a:rPr lang="es-ES" sz="3000" b="1" dirty="0" smtClean="0"/>
              <a:t>Variables de naturaleza cognitiva-ejecutiva:</a:t>
            </a:r>
          </a:p>
          <a:p>
            <a:pPr lvl="2"/>
            <a:r>
              <a:rPr lang="es-ES" sz="3000" dirty="0" smtClean="0"/>
              <a:t>Estrategias de activación cognitiva (docente)</a:t>
            </a:r>
          </a:p>
          <a:p>
            <a:pPr lvl="2"/>
            <a:r>
              <a:rPr lang="es-ES" sz="3000" dirty="0" smtClean="0"/>
              <a:t>Estrategias de aprendizaje (estudiante)</a:t>
            </a:r>
          </a:p>
          <a:p>
            <a:endParaRPr lang="es-ES" dirty="0" smtClean="0"/>
          </a:p>
          <a:p>
            <a:endParaRPr lang="es-ES" dirty="0"/>
          </a:p>
        </p:txBody>
      </p:sp>
      <p:pic>
        <p:nvPicPr>
          <p:cNvPr id="13323" name="Picture 32"/>
          <p:cNvPicPr>
            <a:picLocks noChangeAspect="1" noChangeArrowheads="1"/>
          </p:cNvPicPr>
          <p:nvPr/>
        </p:nvPicPr>
        <p:blipFill>
          <a:blip r:embed="rId2" cstate="print"/>
          <a:srcRect/>
          <a:stretch>
            <a:fillRect/>
          </a:stretch>
        </p:blipFill>
        <p:spPr bwMode="auto">
          <a:xfrm rot="-5400000">
            <a:off x="8555038" y="6269037"/>
            <a:ext cx="946150" cy="23177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0" y="6566148"/>
            <a:ext cx="1193009" cy="291852"/>
          </a:xfrm>
          <a:prstGeom prst="rect">
            <a:avLst/>
          </a:prstGeom>
          <a:noFill/>
          <a:ln w="9525">
            <a:noFill/>
            <a:miter lim="800000"/>
            <a:headEnd/>
            <a:tailEnd/>
          </a:ln>
        </p:spPr>
      </p:pic>
    </p:spTree>
  </p:cSld>
  <p:clrMapOvr>
    <a:masterClrMapping/>
  </p:clrMapOvr>
  <p:transition advTm="5804"/>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3 Título"/>
          <p:cNvSpPr>
            <a:spLocks noGrp="1"/>
          </p:cNvSpPr>
          <p:nvPr>
            <p:ph type="title"/>
          </p:nvPr>
        </p:nvSpPr>
        <p:spPr/>
        <p:txBody>
          <a:bodyPr>
            <a:normAutofit/>
          </a:bodyPr>
          <a:lstStyle/>
          <a:p>
            <a:r>
              <a:rPr lang="es-ES" dirty="0" smtClean="0"/>
              <a:t>Muestra (4.1.1)</a:t>
            </a:r>
          </a:p>
        </p:txBody>
      </p:sp>
      <p:sp>
        <p:nvSpPr>
          <p:cNvPr id="5" name="4 Marcador de contenido"/>
          <p:cNvSpPr>
            <a:spLocks noGrp="1"/>
          </p:cNvSpPr>
          <p:nvPr>
            <p:ph idx="1"/>
          </p:nvPr>
        </p:nvSpPr>
        <p:spPr/>
        <p:txBody>
          <a:bodyPr>
            <a:normAutofit fontScale="85000" lnSpcReduction="10000"/>
          </a:bodyPr>
          <a:lstStyle/>
          <a:p>
            <a:r>
              <a:rPr lang="es-ES" dirty="0" smtClean="0"/>
              <a:t>En el caso de España (objeto del presente estudio) la muestra está constituida por </a:t>
            </a:r>
            <a:r>
              <a:rPr lang="es-ES" b="1" dirty="0" smtClean="0">
                <a:solidFill>
                  <a:srgbClr val="0070C0"/>
                </a:solidFill>
              </a:rPr>
              <a:t>24.932 jóvenes </a:t>
            </a:r>
            <a:r>
              <a:rPr lang="es-ES" dirty="0" smtClean="0"/>
              <a:t>de </a:t>
            </a:r>
            <a:r>
              <a:rPr lang="es-ES" b="1" dirty="0" smtClean="0"/>
              <a:t>15 años y 902 centros educativos.</a:t>
            </a:r>
          </a:p>
          <a:p>
            <a:r>
              <a:rPr lang="es-ES" dirty="0" smtClean="0"/>
              <a:t>La técnica de muestreo utilizada es </a:t>
            </a:r>
            <a:r>
              <a:rPr lang="es-ES" b="1" dirty="0" err="1" smtClean="0">
                <a:solidFill>
                  <a:srgbClr val="0070C0"/>
                </a:solidFill>
              </a:rPr>
              <a:t>bietápico</a:t>
            </a:r>
            <a:r>
              <a:rPr lang="es-ES" b="1" dirty="0" smtClean="0">
                <a:solidFill>
                  <a:srgbClr val="0070C0"/>
                </a:solidFill>
              </a:rPr>
              <a:t> por conglomerados. </a:t>
            </a:r>
          </a:p>
          <a:p>
            <a:pPr lvl="1"/>
            <a:r>
              <a:rPr lang="es-ES" dirty="0" smtClean="0"/>
              <a:t>Primero se seleccionan un número de centros educativos.</a:t>
            </a:r>
          </a:p>
          <a:p>
            <a:pPr lvl="1"/>
            <a:r>
              <a:rPr lang="es-ES" dirty="0" smtClean="0"/>
              <a:t>Luego se escogen a unos 35 alumnos de cada centro educativo.</a:t>
            </a:r>
          </a:p>
          <a:p>
            <a:r>
              <a:rPr lang="es-ES" dirty="0" smtClean="0"/>
              <a:t>Es una </a:t>
            </a:r>
            <a:r>
              <a:rPr lang="es-ES" b="1" dirty="0" smtClean="0">
                <a:solidFill>
                  <a:srgbClr val="0070C0"/>
                </a:solidFill>
              </a:rPr>
              <a:t>muestra equilibrada en relación al sexo</a:t>
            </a:r>
            <a:r>
              <a:rPr lang="es-ES" dirty="0" smtClean="0"/>
              <a:t>, aunque existe un porcentaje superior de mujeres que hombres.</a:t>
            </a:r>
          </a:p>
          <a:p>
            <a:pPr>
              <a:buNone/>
            </a:pPr>
            <a:endParaRPr lang="es-ES" dirty="0"/>
          </a:p>
        </p:txBody>
      </p:sp>
      <p:pic>
        <p:nvPicPr>
          <p:cNvPr id="14349" name="Picture 32"/>
          <p:cNvPicPr>
            <a:picLocks noChangeAspect="1" noChangeArrowheads="1"/>
          </p:cNvPicPr>
          <p:nvPr/>
        </p:nvPicPr>
        <p:blipFill>
          <a:blip r:embed="rId3" cstate="print"/>
          <a:srcRect/>
          <a:stretch>
            <a:fillRect/>
          </a:stretch>
        </p:blipFill>
        <p:spPr bwMode="auto">
          <a:xfrm rot="-5400000">
            <a:off x="8555038" y="6269037"/>
            <a:ext cx="946150" cy="231775"/>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0" y="6566148"/>
            <a:ext cx="1193009" cy="291852"/>
          </a:xfrm>
          <a:prstGeom prst="rect">
            <a:avLst/>
          </a:prstGeom>
          <a:noFill/>
          <a:ln w="9525">
            <a:noFill/>
            <a:miter lim="800000"/>
            <a:headEnd/>
            <a:tailEnd/>
          </a:ln>
        </p:spPr>
      </p:pic>
    </p:spTree>
  </p:cSld>
  <p:clrMapOvr>
    <a:masterClrMapping/>
  </p:clrMapOvr>
  <p:transition advTm="3457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r>
              <a:rPr lang="es-ES" sz="2800" dirty="0" smtClean="0"/>
              <a:t>La muestra generadora de datos </a:t>
            </a:r>
            <a:r>
              <a:rPr lang="es-ES" sz="2800" dirty="0" smtClean="0">
                <a:solidFill>
                  <a:srgbClr val="0070C0"/>
                </a:solidFill>
              </a:rPr>
              <a:t>(</a:t>
            </a:r>
            <a:r>
              <a:rPr lang="es-ES" sz="2800" b="1" dirty="0" smtClean="0">
                <a:solidFill>
                  <a:srgbClr val="0070C0"/>
                </a:solidFill>
              </a:rPr>
              <a:t>24.932 escolares</a:t>
            </a:r>
            <a:r>
              <a:rPr lang="es-ES" sz="2800" dirty="0" smtClean="0">
                <a:solidFill>
                  <a:srgbClr val="0070C0"/>
                </a:solidFill>
              </a:rPr>
              <a:t>) </a:t>
            </a:r>
            <a:r>
              <a:rPr lang="es-ES" sz="2800" dirty="0" smtClean="0"/>
              <a:t>ha sido asignada a</a:t>
            </a:r>
            <a:r>
              <a:rPr lang="es-ES" sz="2800" b="1" dirty="0" smtClean="0"/>
              <a:t> </a:t>
            </a:r>
            <a:r>
              <a:rPr lang="es-ES" sz="2800" b="1" dirty="0" smtClean="0">
                <a:solidFill>
                  <a:srgbClr val="0070C0"/>
                </a:solidFill>
              </a:rPr>
              <a:t>dos grupos </a:t>
            </a:r>
            <a:r>
              <a:rPr lang="es-ES" sz="2800" dirty="0" smtClean="0"/>
              <a:t>en función del nivel del rendimiento en las tres competencias de PISA 2012: </a:t>
            </a:r>
          </a:p>
          <a:p>
            <a:pPr lvl="1"/>
            <a:r>
              <a:rPr lang="es-ES" b="1" dirty="0" smtClean="0"/>
              <a:t>Bajo Rendimiento en matemáticas (BR) </a:t>
            </a:r>
            <a:r>
              <a:rPr lang="es-ES" dirty="0" smtClean="0">
                <a:sym typeface="Wingdings" pitchFamily="2" charset="2"/>
              </a:rPr>
              <a:t></a:t>
            </a:r>
            <a:r>
              <a:rPr lang="es-ES" dirty="0" smtClean="0"/>
              <a:t> Nivel 1 </a:t>
            </a:r>
          </a:p>
          <a:p>
            <a:pPr lvl="1"/>
            <a:r>
              <a:rPr lang="es-ES" b="1" dirty="0" smtClean="0"/>
              <a:t>No Bajo Rendimiento en matemáticas (NBR)</a:t>
            </a:r>
            <a:r>
              <a:rPr lang="es-ES" dirty="0" smtClean="0"/>
              <a:t> </a:t>
            </a:r>
            <a:r>
              <a:rPr lang="es-ES" dirty="0" smtClean="0">
                <a:sym typeface="Wingdings" pitchFamily="2" charset="2"/>
              </a:rPr>
              <a:t></a:t>
            </a:r>
            <a:r>
              <a:rPr lang="es-ES" dirty="0" smtClean="0"/>
              <a:t> Niveles 2-6.</a:t>
            </a:r>
          </a:p>
          <a:p>
            <a:r>
              <a:rPr lang="es-ES" sz="2800" dirty="0" smtClean="0"/>
              <a:t>Hemos optado por el </a:t>
            </a:r>
            <a:r>
              <a:rPr lang="es-ES" sz="2800" b="1" dirty="0" smtClean="0">
                <a:solidFill>
                  <a:srgbClr val="0070C0"/>
                </a:solidFill>
              </a:rPr>
              <a:t>Nivel 1 e inferior</a:t>
            </a:r>
            <a:r>
              <a:rPr lang="es-ES" sz="2800" dirty="0" smtClean="0"/>
              <a:t>, ya que son los estudiantes que se encuentran por debajo del </a:t>
            </a:r>
            <a:r>
              <a:rPr lang="es-ES" sz="2800" b="1" dirty="0" smtClean="0">
                <a:solidFill>
                  <a:srgbClr val="0070C0"/>
                </a:solidFill>
              </a:rPr>
              <a:t>percentil 10.</a:t>
            </a:r>
          </a:p>
          <a:p>
            <a:endParaRPr lang="es-ES" dirty="0"/>
          </a:p>
        </p:txBody>
      </p:sp>
      <p:sp>
        <p:nvSpPr>
          <p:cNvPr id="4" name="3 Marcador de pie de página"/>
          <p:cNvSpPr>
            <a:spLocks noGrp="1"/>
          </p:cNvSpPr>
          <p:nvPr>
            <p:ph type="ftr" sz="quarter" idx="11"/>
          </p:nvPr>
        </p:nvSpPr>
        <p:spPr/>
        <p:txBody>
          <a:bodyPr/>
          <a:lstStyle/>
          <a:p>
            <a:r>
              <a:rPr lang="es-ES" smtClean="0"/>
              <a:t>Dra. Esperanza Bausela Herreras</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17</a:t>
            </a:fld>
            <a:endParaRPr lang="es-ES"/>
          </a:p>
        </p:txBody>
      </p:sp>
      <p:sp>
        <p:nvSpPr>
          <p:cNvPr id="6" name="3 Título"/>
          <p:cNvSpPr>
            <a:spLocks noGrp="1"/>
          </p:cNvSpPr>
          <p:nvPr>
            <p:ph type="title"/>
          </p:nvPr>
        </p:nvSpPr>
        <p:spPr>
          <a:xfrm>
            <a:off x="457199" y="286326"/>
            <a:ext cx="8243455" cy="1131311"/>
          </a:xfrm>
        </p:spPr>
        <p:txBody>
          <a:bodyPr>
            <a:normAutofit/>
          </a:bodyPr>
          <a:lstStyle/>
          <a:p>
            <a:r>
              <a:rPr lang="es-ES" dirty="0" smtClean="0"/>
              <a:t>Muestra (4.1.2)</a:t>
            </a:r>
          </a:p>
        </p:txBody>
      </p:sp>
      <p:pic>
        <p:nvPicPr>
          <p:cNvPr id="7" name="Picture 32"/>
          <p:cNvPicPr>
            <a:picLocks noChangeAspect="1" noChangeArrowheads="1"/>
          </p:cNvPicPr>
          <p:nvPr/>
        </p:nvPicPr>
        <p:blipFill>
          <a:blip r:embed="rId2" cstate="print"/>
          <a:srcRect/>
          <a:stretch>
            <a:fillRect/>
          </a:stretch>
        </p:blipFill>
        <p:spPr bwMode="auto">
          <a:xfrm rot="-5400000">
            <a:off x="8555038" y="6269037"/>
            <a:ext cx="946150" cy="231775"/>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0" y="6566148"/>
            <a:ext cx="1193009" cy="2918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Marcador de contenido"/>
          <p:cNvGraphicFramePr>
            <a:graphicFrameLocks noGrp="1"/>
          </p:cNvGraphicFramePr>
          <p:nvPr>
            <p:ph idx="1"/>
          </p:nvPr>
        </p:nvGraphicFramePr>
        <p:xfrm>
          <a:off x="636711" y="1030601"/>
          <a:ext cx="8039745" cy="4500827"/>
        </p:xfrm>
        <a:graphic>
          <a:graphicData uri="http://schemas.openxmlformats.org/drawingml/2006/table">
            <a:tbl>
              <a:tblPr firstRow="1">
                <a:tableStyleId>{00A15C55-8517-42AA-B614-E9B94910E393}</a:tableStyleId>
              </a:tblPr>
              <a:tblGrid>
                <a:gridCol w="2679915"/>
                <a:gridCol w="2679915"/>
                <a:gridCol w="2679915"/>
              </a:tblGrid>
              <a:tr h="535976">
                <a:tc>
                  <a:txBody>
                    <a:bodyPr/>
                    <a:lstStyle/>
                    <a:p>
                      <a:pPr>
                        <a:lnSpc>
                          <a:spcPct val="115000"/>
                        </a:lnSpc>
                        <a:spcAft>
                          <a:spcPts val="0"/>
                        </a:spcAft>
                      </a:pPr>
                      <a:r>
                        <a:rPr lang="es-ES" sz="2400" dirty="0"/>
                        <a:t>Variables</a:t>
                      </a:r>
                      <a:endParaRPr lang="es-ES" sz="2400" dirty="0">
                        <a:solidFill>
                          <a:srgbClr val="000000"/>
                        </a:solidFill>
                        <a:latin typeface="Calibri"/>
                        <a:ea typeface="Calibri"/>
                        <a:cs typeface="Times New Roman"/>
                      </a:endParaRPr>
                    </a:p>
                  </a:txBody>
                  <a:tcPr marL="68580" marR="68580" marT="0" marB="0"/>
                </a:tc>
                <a:tc gridSpan="2">
                  <a:txBody>
                    <a:bodyPr/>
                    <a:lstStyle/>
                    <a:p>
                      <a:pPr algn="ctr">
                        <a:lnSpc>
                          <a:spcPct val="115000"/>
                        </a:lnSpc>
                        <a:spcAft>
                          <a:spcPts val="0"/>
                        </a:spcAft>
                      </a:pPr>
                      <a:r>
                        <a:rPr lang="es-ES" sz="2400" dirty="0"/>
                        <a:t>Rendimiento </a:t>
                      </a:r>
                      <a:r>
                        <a:rPr lang="es-ES" sz="2400" dirty="0" smtClean="0"/>
                        <a:t>Bajo </a:t>
                      </a:r>
                      <a:r>
                        <a:rPr lang="es-ES" sz="2400" dirty="0"/>
                        <a:t>en matemáticas</a:t>
                      </a:r>
                      <a:endParaRPr lang="es-ES" sz="2400" dirty="0">
                        <a:solidFill>
                          <a:srgbClr val="000000"/>
                        </a:solidFill>
                        <a:latin typeface="Calibri"/>
                        <a:ea typeface="Calibri"/>
                        <a:cs typeface="Times New Roman"/>
                      </a:endParaRPr>
                    </a:p>
                  </a:txBody>
                  <a:tcPr marL="68580" marR="68580" marT="0" marB="0"/>
                </a:tc>
                <a:tc hMerge="1">
                  <a:txBody>
                    <a:bodyPr/>
                    <a:lstStyle/>
                    <a:p>
                      <a:endParaRPr lang="es-ES"/>
                    </a:p>
                  </a:txBody>
                  <a:tcPr/>
                </a:tc>
              </a:tr>
              <a:tr h="422263">
                <a:tc>
                  <a:txBody>
                    <a:bodyPr/>
                    <a:lstStyle/>
                    <a:p>
                      <a:pPr>
                        <a:lnSpc>
                          <a:spcPct val="115000"/>
                        </a:lnSpc>
                        <a:spcAft>
                          <a:spcPts val="0"/>
                        </a:spcAft>
                      </a:pPr>
                      <a:endParaRPr lang="es-ES" sz="2000" b="1" dirty="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2000" b="1" dirty="0"/>
                        <a:t>No</a:t>
                      </a:r>
                      <a:endParaRPr lang="es-ES" sz="2000" b="1" dirty="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2000" b="1" dirty="0"/>
                        <a:t>Si</a:t>
                      </a:r>
                      <a:endParaRPr lang="es-ES" sz="2000" b="1" dirty="0">
                        <a:solidFill>
                          <a:srgbClr val="000000"/>
                        </a:solidFill>
                        <a:latin typeface="Calibri"/>
                        <a:ea typeface="Calibri"/>
                        <a:cs typeface="Times New Roman"/>
                      </a:endParaRPr>
                    </a:p>
                  </a:txBody>
                  <a:tcPr marL="68580" marR="68580" marT="0" marB="0"/>
                </a:tc>
              </a:tr>
              <a:tr h="432048">
                <a:tc gridSpan="3">
                  <a:txBody>
                    <a:bodyPr/>
                    <a:lstStyle/>
                    <a:p>
                      <a:pPr marL="0" marR="0" indent="180340" algn="l" defTabSz="914400" rtl="0" eaLnBrk="1" fontAlgn="auto" latinLnBrk="0" hangingPunct="1">
                        <a:lnSpc>
                          <a:spcPct val="115000"/>
                        </a:lnSpc>
                        <a:spcBef>
                          <a:spcPts val="0"/>
                        </a:spcBef>
                        <a:spcAft>
                          <a:spcPts val="0"/>
                        </a:spcAft>
                        <a:buClrTx/>
                        <a:buSzTx/>
                        <a:buFontTx/>
                        <a:buNone/>
                        <a:tabLst/>
                        <a:defRPr/>
                      </a:pPr>
                      <a:r>
                        <a:rPr lang="es-ES" sz="2000" b="1" dirty="0" smtClean="0"/>
                        <a:t>Sexo</a:t>
                      </a:r>
                      <a:endParaRPr lang="es-ES" sz="2000" b="1" dirty="0">
                        <a:solidFill>
                          <a:srgbClr val="000000"/>
                        </a:solidFill>
                        <a:latin typeface="Calibri"/>
                        <a:ea typeface="Calibri"/>
                        <a:cs typeface="Times New Roman"/>
                      </a:endParaRPr>
                    </a:p>
                  </a:txBody>
                  <a:tcPr marL="68580" marR="68580" marT="0" marB="0"/>
                </a:tc>
                <a:tc hMerge="1">
                  <a:txBody>
                    <a:bodyPr/>
                    <a:lstStyle/>
                    <a:p>
                      <a:pPr marL="38100" marR="38100" algn="ctr">
                        <a:lnSpc>
                          <a:spcPts val="1600"/>
                        </a:lnSpc>
                        <a:spcAft>
                          <a:spcPts val="0"/>
                        </a:spcAft>
                      </a:pPr>
                      <a:endParaRPr lang="es-ES" sz="2000" dirty="0">
                        <a:solidFill>
                          <a:srgbClr val="000000"/>
                        </a:solidFill>
                        <a:latin typeface="Calibri"/>
                        <a:ea typeface="Calibri"/>
                        <a:cs typeface="Times New Roman"/>
                      </a:endParaRPr>
                    </a:p>
                  </a:txBody>
                  <a:tcPr marL="68580" marR="68580" marT="0" marB="0"/>
                </a:tc>
                <a:tc hMerge="1">
                  <a:txBody>
                    <a:bodyPr/>
                    <a:lstStyle/>
                    <a:p>
                      <a:pPr marL="38100" marR="38100" algn="ctr">
                        <a:lnSpc>
                          <a:spcPts val="1600"/>
                        </a:lnSpc>
                        <a:spcAft>
                          <a:spcPts val="0"/>
                        </a:spcAft>
                      </a:pPr>
                      <a:endParaRPr lang="es-ES" sz="2000" dirty="0">
                        <a:solidFill>
                          <a:srgbClr val="000000"/>
                        </a:solidFill>
                        <a:latin typeface="Calibri"/>
                        <a:ea typeface="Calibri"/>
                        <a:cs typeface="Times New Roman"/>
                      </a:endParaRPr>
                    </a:p>
                  </a:txBody>
                  <a:tcPr marL="68580" marR="68580" marT="0" marB="0"/>
                </a:tc>
              </a:tr>
              <a:tr h="535976">
                <a:tc>
                  <a:txBody>
                    <a:bodyPr/>
                    <a:lstStyle/>
                    <a:p>
                      <a:pPr indent="180340">
                        <a:lnSpc>
                          <a:spcPct val="115000"/>
                        </a:lnSpc>
                        <a:spcAft>
                          <a:spcPts val="0"/>
                        </a:spcAft>
                      </a:pPr>
                      <a:r>
                        <a:rPr lang="es-ES" sz="2000" b="1" dirty="0"/>
                        <a:t>Mujer</a:t>
                      </a:r>
                      <a:endParaRPr lang="es-ES" sz="2000" b="1" dirty="0">
                        <a:solidFill>
                          <a:srgbClr val="000000"/>
                        </a:solidFill>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S" sz="2000" dirty="0"/>
                        <a:t>80,2%</a:t>
                      </a:r>
                      <a:endParaRPr lang="es-ES" sz="2000" dirty="0">
                        <a:solidFill>
                          <a:srgbClr val="000000"/>
                        </a:solidFill>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S" sz="2000" dirty="0"/>
                        <a:t>19,8%</a:t>
                      </a:r>
                      <a:endParaRPr lang="es-ES" sz="2000" dirty="0">
                        <a:solidFill>
                          <a:srgbClr val="000000"/>
                        </a:solidFill>
                        <a:latin typeface="Calibri"/>
                        <a:ea typeface="Calibri"/>
                        <a:cs typeface="Times New Roman"/>
                      </a:endParaRPr>
                    </a:p>
                  </a:txBody>
                  <a:tcPr marL="68580" marR="68580" marT="0" marB="0">
                    <a:solidFill>
                      <a:schemeClr val="accent4">
                        <a:lumMod val="40000"/>
                        <a:lumOff val="60000"/>
                      </a:schemeClr>
                    </a:solidFill>
                  </a:tcPr>
                </a:tc>
              </a:tr>
              <a:tr h="535976">
                <a:tc>
                  <a:txBody>
                    <a:bodyPr/>
                    <a:lstStyle/>
                    <a:p>
                      <a:pPr indent="180340">
                        <a:lnSpc>
                          <a:spcPct val="115000"/>
                        </a:lnSpc>
                        <a:spcAft>
                          <a:spcPts val="0"/>
                        </a:spcAft>
                      </a:pPr>
                      <a:r>
                        <a:rPr lang="es-ES" sz="2000" b="1" dirty="0"/>
                        <a:t>Hombre</a:t>
                      </a:r>
                      <a:endParaRPr lang="es-ES" sz="2000" b="1" dirty="0">
                        <a:solidFill>
                          <a:srgbClr val="000000"/>
                        </a:solidFill>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S" sz="2000" dirty="0"/>
                        <a:t>81,9%</a:t>
                      </a:r>
                      <a:endParaRPr lang="es-ES" sz="2000" dirty="0">
                        <a:solidFill>
                          <a:srgbClr val="000000"/>
                        </a:solidFill>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S" sz="2000" dirty="0"/>
                        <a:t>18,1%</a:t>
                      </a:r>
                      <a:endParaRPr lang="es-ES" sz="2000" dirty="0">
                        <a:solidFill>
                          <a:srgbClr val="000000"/>
                        </a:solidFill>
                        <a:latin typeface="Calibri"/>
                        <a:ea typeface="Calibri"/>
                        <a:cs typeface="Times New Roman"/>
                      </a:endParaRPr>
                    </a:p>
                  </a:txBody>
                  <a:tcPr marL="68580" marR="68580" marT="0" marB="0">
                    <a:solidFill>
                      <a:schemeClr val="accent4">
                        <a:lumMod val="40000"/>
                        <a:lumOff val="60000"/>
                      </a:schemeClr>
                    </a:solidFill>
                  </a:tcPr>
                </a:tc>
              </a:tr>
              <a:tr h="430660">
                <a:tc gridSpan="3">
                  <a:txBody>
                    <a:bodyPr/>
                    <a:lstStyle/>
                    <a:p>
                      <a:pPr>
                        <a:lnSpc>
                          <a:spcPct val="115000"/>
                        </a:lnSpc>
                        <a:spcAft>
                          <a:spcPts val="0"/>
                        </a:spcAft>
                      </a:pPr>
                      <a:r>
                        <a:rPr lang="es-ES" sz="2000" b="1" dirty="0"/>
                        <a:t>Asistencia a Educación Infantil</a:t>
                      </a:r>
                      <a:endParaRPr lang="es-ES" sz="2000" b="1" dirty="0">
                        <a:solidFill>
                          <a:srgbClr val="000000"/>
                        </a:solidFill>
                        <a:latin typeface="Calibri"/>
                        <a:ea typeface="Calibri"/>
                        <a:cs typeface="Times New Roman"/>
                      </a:endParaRPr>
                    </a:p>
                  </a:txBody>
                  <a:tcPr marL="68580" marR="68580" marT="0" marB="0"/>
                </a:tc>
                <a:tc hMerge="1">
                  <a:txBody>
                    <a:bodyPr/>
                    <a:lstStyle/>
                    <a:p>
                      <a:pPr algn="ctr"/>
                      <a:endParaRPr lang="es-ES" sz="2400" dirty="0">
                        <a:solidFill>
                          <a:srgbClr val="000000"/>
                        </a:solidFill>
                        <a:latin typeface="Calibri"/>
                      </a:endParaRPr>
                    </a:p>
                  </a:txBody>
                  <a:tcPr marL="68580" marR="68580" marT="0" marB="0"/>
                </a:tc>
                <a:tc hMerge="1">
                  <a:txBody>
                    <a:bodyPr/>
                    <a:lstStyle/>
                    <a:p>
                      <a:pPr algn="ctr"/>
                      <a:endParaRPr lang="es-ES" sz="2400" dirty="0">
                        <a:solidFill>
                          <a:srgbClr val="000000"/>
                        </a:solidFill>
                        <a:latin typeface="Calibri"/>
                      </a:endParaRPr>
                    </a:p>
                  </a:txBody>
                  <a:tcPr marL="68580" marR="68580" marT="0" marB="0"/>
                </a:tc>
              </a:tr>
              <a:tr h="535976">
                <a:tc>
                  <a:txBody>
                    <a:bodyPr/>
                    <a:lstStyle/>
                    <a:p>
                      <a:pPr indent="180340">
                        <a:lnSpc>
                          <a:spcPct val="115000"/>
                        </a:lnSpc>
                        <a:spcAft>
                          <a:spcPts val="0"/>
                        </a:spcAft>
                      </a:pPr>
                      <a:r>
                        <a:rPr lang="es-ES" sz="2000" b="1" dirty="0"/>
                        <a:t>Si</a:t>
                      </a:r>
                      <a:endParaRPr lang="es-ES" sz="2000" b="1" dirty="0">
                        <a:solidFill>
                          <a:srgbClr val="000000"/>
                        </a:solidFill>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S" sz="2000" dirty="0"/>
                        <a:t>82,5%</a:t>
                      </a:r>
                      <a:endParaRPr lang="es-ES" sz="2000" dirty="0">
                        <a:solidFill>
                          <a:srgbClr val="000000"/>
                        </a:solidFill>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S" sz="2000" dirty="0"/>
                        <a:t>17,5%</a:t>
                      </a:r>
                      <a:endParaRPr lang="es-ES" sz="2000" dirty="0">
                        <a:solidFill>
                          <a:srgbClr val="000000"/>
                        </a:solidFill>
                        <a:latin typeface="Calibri"/>
                        <a:ea typeface="Calibri"/>
                        <a:cs typeface="Times New Roman"/>
                      </a:endParaRPr>
                    </a:p>
                  </a:txBody>
                  <a:tcPr marL="68580" marR="68580" marT="0" marB="0">
                    <a:solidFill>
                      <a:schemeClr val="accent4">
                        <a:lumMod val="40000"/>
                        <a:lumOff val="60000"/>
                      </a:schemeClr>
                    </a:solidFill>
                  </a:tcPr>
                </a:tc>
              </a:tr>
              <a:tr h="535976">
                <a:tc>
                  <a:txBody>
                    <a:bodyPr/>
                    <a:lstStyle/>
                    <a:p>
                      <a:pPr indent="180340">
                        <a:lnSpc>
                          <a:spcPct val="115000"/>
                        </a:lnSpc>
                        <a:spcAft>
                          <a:spcPts val="0"/>
                        </a:spcAft>
                      </a:pPr>
                      <a:r>
                        <a:rPr lang="es-ES" sz="2000" b="1" dirty="0"/>
                        <a:t>No</a:t>
                      </a:r>
                      <a:endParaRPr lang="es-ES" sz="2000" b="1" dirty="0">
                        <a:solidFill>
                          <a:srgbClr val="000000"/>
                        </a:solidFill>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S" sz="2000" dirty="0"/>
                        <a:t>64,2%</a:t>
                      </a:r>
                      <a:endParaRPr lang="es-ES" sz="2000" dirty="0">
                        <a:solidFill>
                          <a:srgbClr val="000000"/>
                        </a:solidFill>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S" sz="2000" dirty="0"/>
                        <a:t>35,8%</a:t>
                      </a:r>
                      <a:endParaRPr lang="es-ES" sz="2000" dirty="0">
                        <a:solidFill>
                          <a:srgbClr val="000000"/>
                        </a:solidFill>
                        <a:latin typeface="Calibri"/>
                        <a:ea typeface="Calibri"/>
                        <a:cs typeface="Times New Roman"/>
                      </a:endParaRPr>
                    </a:p>
                  </a:txBody>
                  <a:tcPr marL="68580" marR="68580" marT="0" marB="0">
                    <a:solidFill>
                      <a:schemeClr val="accent4">
                        <a:lumMod val="40000"/>
                        <a:lumOff val="60000"/>
                      </a:schemeClr>
                    </a:solidFill>
                  </a:tcPr>
                </a:tc>
              </a:tr>
              <a:tr h="535976">
                <a:tc>
                  <a:txBody>
                    <a:bodyPr/>
                    <a:lstStyle/>
                    <a:p>
                      <a:pPr indent="180340">
                        <a:lnSpc>
                          <a:spcPct val="115000"/>
                        </a:lnSpc>
                        <a:spcAft>
                          <a:spcPts val="0"/>
                        </a:spcAft>
                      </a:pPr>
                      <a:r>
                        <a:rPr lang="es-ES" sz="2000" b="1" dirty="0"/>
                        <a:t>Otro</a:t>
                      </a:r>
                      <a:endParaRPr lang="es-ES" sz="2000" b="1" dirty="0">
                        <a:solidFill>
                          <a:srgbClr val="000000"/>
                        </a:solidFill>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S" sz="2000" dirty="0"/>
                        <a:t>46,9%</a:t>
                      </a:r>
                      <a:endParaRPr lang="es-ES" sz="2000" dirty="0">
                        <a:solidFill>
                          <a:srgbClr val="000000"/>
                        </a:solidFill>
                        <a:latin typeface="Calibri"/>
                        <a:ea typeface="Calibri"/>
                        <a:cs typeface="Times New Roman"/>
                      </a:endParaRPr>
                    </a:p>
                  </a:txBody>
                  <a:tcPr marL="68580" marR="68580" marT="0" marB="0"/>
                </a:tc>
                <a:tc>
                  <a:txBody>
                    <a:bodyPr/>
                    <a:lstStyle/>
                    <a:p>
                      <a:pPr marL="38100" marR="38100" algn="ctr">
                        <a:lnSpc>
                          <a:spcPts val="1600"/>
                        </a:lnSpc>
                        <a:spcAft>
                          <a:spcPts val="0"/>
                        </a:spcAft>
                      </a:pPr>
                      <a:r>
                        <a:rPr lang="es-ES" sz="2000" dirty="0"/>
                        <a:t>53,1%</a:t>
                      </a:r>
                      <a:endParaRPr lang="es-ES" sz="2000" dirty="0">
                        <a:solidFill>
                          <a:srgbClr val="000000"/>
                        </a:solidFill>
                        <a:latin typeface="Calibri"/>
                        <a:ea typeface="Calibri"/>
                        <a:cs typeface="Times New Roman"/>
                      </a:endParaRPr>
                    </a:p>
                  </a:txBody>
                  <a:tcPr marL="68580" marR="68580" marT="0" marB="0">
                    <a:solidFill>
                      <a:schemeClr val="accent4">
                        <a:lumMod val="40000"/>
                        <a:lumOff val="60000"/>
                      </a:schemeClr>
                    </a:solidFill>
                  </a:tcPr>
                </a:tc>
              </a:tr>
            </a:tbl>
          </a:graphicData>
        </a:graphic>
      </p:graphicFrame>
      <p:sp>
        <p:nvSpPr>
          <p:cNvPr id="4" name="3 Marcador de pie de página"/>
          <p:cNvSpPr>
            <a:spLocks noGrp="1"/>
          </p:cNvSpPr>
          <p:nvPr>
            <p:ph type="ftr" sz="quarter" idx="11"/>
          </p:nvPr>
        </p:nvSpPr>
        <p:spPr/>
        <p:txBody>
          <a:bodyPr/>
          <a:lstStyle/>
          <a:p>
            <a:r>
              <a:rPr lang="es-ES" smtClean="0"/>
              <a:t>Dra. Esperanza Bausela Herreras</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18</a:t>
            </a:fld>
            <a:endParaRPr lang="es-ES"/>
          </a:p>
        </p:txBody>
      </p:sp>
      <p:sp>
        <p:nvSpPr>
          <p:cNvPr id="10" name="3 Título"/>
          <p:cNvSpPr>
            <a:spLocks noGrp="1"/>
          </p:cNvSpPr>
          <p:nvPr>
            <p:ph type="title"/>
          </p:nvPr>
        </p:nvSpPr>
        <p:spPr>
          <a:xfrm>
            <a:off x="467544" y="0"/>
            <a:ext cx="8243455" cy="1131311"/>
          </a:xfrm>
        </p:spPr>
        <p:txBody>
          <a:bodyPr>
            <a:normAutofit/>
          </a:bodyPr>
          <a:lstStyle/>
          <a:p>
            <a:r>
              <a:rPr lang="es-ES" dirty="0" smtClean="0"/>
              <a:t>Muestra (4.3)</a:t>
            </a:r>
          </a:p>
        </p:txBody>
      </p:sp>
      <p:pic>
        <p:nvPicPr>
          <p:cNvPr id="6" name="Picture 32"/>
          <p:cNvPicPr>
            <a:picLocks noChangeAspect="1" noChangeArrowheads="1"/>
          </p:cNvPicPr>
          <p:nvPr/>
        </p:nvPicPr>
        <p:blipFill>
          <a:blip r:embed="rId2" cstate="print"/>
          <a:srcRect/>
          <a:stretch>
            <a:fillRect/>
          </a:stretch>
        </p:blipFill>
        <p:spPr bwMode="auto">
          <a:xfrm rot="-5400000">
            <a:off x="8555038" y="6269037"/>
            <a:ext cx="946150" cy="231775"/>
          </a:xfrm>
          <a:prstGeom prst="rect">
            <a:avLst/>
          </a:prstGeom>
          <a:noFill/>
          <a:ln w="9525">
            <a:noFill/>
            <a:miter lim="800000"/>
            <a:headEnd/>
            <a:tailEnd/>
          </a:ln>
        </p:spPr>
      </p:pic>
      <p:sp>
        <p:nvSpPr>
          <p:cNvPr id="7" name="6 CuadroTexto"/>
          <p:cNvSpPr txBox="1"/>
          <p:nvPr/>
        </p:nvSpPr>
        <p:spPr>
          <a:xfrm>
            <a:off x="1170669" y="5517232"/>
            <a:ext cx="7488832" cy="215444"/>
          </a:xfrm>
          <a:prstGeom prst="rect">
            <a:avLst/>
          </a:prstGeom>
          <a:noFill/>
        </p:spPr>
        <p:txBody>
          <a:bodyPr wrap="square" rtlCol="0">
            <a:spAutoFit/>
          </a:bodyPr>
          <a:lstStyle/>
          <a:p>
            <a:pPr algn="r"/>
            <a:r>
              <a:rPr lang="es-ES" sz="800" dirty="0" smtClean="0"/>
              <a:t>[Fuente: Elaboración propia a partir de PISA 2012 (muestra española)]</a:t>
            </a:r>
            <a:endParaRPr lang="es-ES" sz="800" dirty="0"/>
          </a:p>
        </p:txBody>
      </p:sp>
      <p:pic>
        <p:nvPicPr>
          <p:cNvPr id="8" name="Picture 3"/>
          <p:cNvPicPr>
            <a:picLocks noChangeAspect="1" noChangeArrowheads="1"/>
          </p:cNvPicPr>
          <p:nvPr/>
        </p:nvPicPr>
        <p:blipFill>
          <a:blip r:embed="rId3" cstate="print"/>
          <a:srcRect/>
          <a:stretch>
            <a:fillRect/>
          </a:stretch>
        </p:blipFill>
        <p:spPr bwMode="auto">
          <a:xfrm>
            <a:off x="0" y="6566148"/>
            <a:ext cx="1193009" cy="2918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Marcador de contenido"/>
          <p:cNvSpPr>
            <a:spLocks noGrp="1"/>
          </p:cNvSpPr>
          <p:nvPr>
            <p:ph idx="1"/>
          </p:nvPr>
        </p:nvSpPr>
        <p:spPr/>
        <p:txBody>
          <a:bodyPr>
            <a:normAutofit lnSpcReduction="10000"/>
          </a:bodyPr>
          <a:lstStyle/>
          <a:p>
            <a:pPr lvl="0">
              <a:defRPr/>
            </a:pPr>
            <a:r>
              <a:rPr lang="es-ES" dirty="0" smtClean="0"/>
              <a:t>En la Comunidad Foral de Navarra los resultados obtenidos en esta competencia indican </a:t>
            </a:r>
            <a:r>
              <a:rPr lang="es-ES" b="1" dirty="0" smtClean="0">
                <a:solidFill>
                  <a:srgbClr val="0070C0"/>
                </a:solidFill>
              </a:rPr>
              <a:t>discrepancias en los resultados</a:t>
            </a:r>
            <a:r>
              <a:rPr lang="es-ES" dirty="0" smtClean="0"/>
              <a:t>:</a:t>
            </a:r>
          </a:p>
          <a:p>
            <a:pPr marL="800100" lvl="1" indent="-342900">
              <a:buFont typeface="Arial" pitchFamily="34" charset="0"/>
              <a:buChar char="•"/>
            </a:pPr>
            <a:r>
              <a:rPr lang="es-ES" sz="3200" dirty="0" smtClean="0"/>
              <a:t> Rendimiento superior de los estudiantes que asistieron a </a:t>
            </a:r>
            <a:r>
              <a:rPr lang="es-ES" sz="3200" b="1" dirty="0" smtClean="0">
                <a:solidFill>
                  <a:srgbClr val="0070C0"/>
                </a:solidFill>
              </a:rPr>
              <a:t>centros privados </a:t>
            </a:r>
            <a:r>
              <a:rPr lang="es-ES" sz="3200" b="1" i="1" dirty="0" smtClean="0">
                <a:solidFill>
                  <a:srgbClr val="0070C0"/>
                </a:solidFill>
              </a:rPr>
              <a:t>versus</a:t>
            </a:r>
            <a:r>
              <a:rPr lang="es-ES" sz="3200" b="1" dirty="0" smtClean="0">
                <a:solidFill>
                  <a:srgbClr val="0070C0"/>
                </a:solidFill>
              </a:rPr>
              <a:t> centros públicos.</a:t>
            </a:r>
          </a:p>
          <a:p>
            <a:pPr marL="800100" lvl="1" indent="-342900">
              <a:buFont typeface="Arial" pitchFamily="34" charset="0"/>
              <a:buChar char="•"/>
            </a:pPr>
            <a:r>
              <a:rPr lang="es-ES" sz="3200" dirty="0" smtClean="0"/>
              <a:t>Rendimiento superior de los estudiantes que asistieron </a:t>
            </a:r>
            <a:r>
              <a:rPr lang="es-ES" sz="3200" b="1" dirty="0" smtClean="0">
                <a:solidFill>
                  <a:srgbClr val="0070C0"/>
                </a:solidFill>
              </a:rPr>
              <a:t>más de un año </a:t>
            </a:r>
            <a:r>
              <a:rPr lang="es-ES" sz="3200" dirty="0" smtClean="0"/>
              <a:t>en comparación con los que </a:t>
            </a:r>
            <a:r>
              <a:rPr lang="es-ES" sz="3200" b="1" dirty="0" smtClean="0">
                <a:solidFill>
                  <a:srgbClr val="0070C0"/>
                </a:solidFill>
              </a:rPr>
              <a:t>no asistieron.</a:t>
            </a:r>
          </a:p>
          <a:p>
            <a:pPr marL="800100" lvl="1" indent="-342900">
              <a:buFont typeface="Arial" pitchFamily="34" charset="0"/>
              <a:buChar char="•"/>
            </a:pPr>
            <a:endParaRPr lang="es-ES" sz="3200" dirty="0" smtClean="0"/>
          </a:p>
          <a:p>
            <a:pPr lvl="1">
              <a:defRPr/>
            </a:pPr>
            <a:endParaRPr lang="es-ES" dirty="0" smtClean="0"/>
          </a:p>
          <a:p>
            <a:endParaRPr lang="es-ES" dirty="0"/>
          </a:p>
        </p:txBody>
      </p:sp>
      <p:sp>
        <p:nvSpPr>
          <p:cNvPr id="4" name="3 Marcador de pie de página"/>
          <p:cNvSpPr>
            <a:spLocks noGrp="1"/>
          </p:cNvSpPr>
          <p:nvPr>
            <p:ph type="ftr" sz="quarter" idx="11"/>
          </p:nvPr>
        </p:nvSpPr>
        <p:spPr/>
        <p:txBody>
          <a:bodyPr/>
          <a:lstStyle/>
          <a:p>
            <a:r>
              <a:rPr lang="es-ES" smtClean="0"/>
              <a:t>Dra. Esperanza Bausela Herreras</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19</a:t>
            </a:fld>
            <a:endParaRPr lang="es-ES"/>
          </a:p>
        </p:txBody>
      </p:sp>
      <p:sp>
        <p:nvSpPr>
          <p:cNvPr id="11" name="2 Marcador de contenido"/>
          <p:cNvSpPr txBox="1">
            <a:spLocks/>
          </p:cNvSpPr>
          <p:nvPr/>
        </p:nvSpPr>
        <p:spPr>
          <a:xfrm>
            <a:off x="395536" y="548680"/>
            <a:ext cx="8229600" cy="2736303"/>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ítulo 1"/>
          <p:cNvSpPr>
            <a:spLocks noGrp="1"/>
          </p:cNvSpPr>
          <p:nvPr>
            <p:ph type="title"/>
          </p:nvPr>
        </p:nvSpPr>
        <p:spPr>
          <a:xfrm>
            <a:off x="457199" y="286326"/>
            <a:ext cx="8243455" cy="1131311"/>
          </a:xfrm>
        </p:spPr>
        <p:txBody>
          <a:bodyPr>
            <a:normAutofit fontScale="90000"/>
          </a:bodyPr>
          <a:lstStyle/>
          <a:p>
            <a:r>
              <a:rPr lang="es-ES" dirty="0" smtClean="0"/>
              <a:t>Análisis descriptivos: Matemáticas y asistencia a EI (5.1.1)</a:t>
            </a:r>
            <a:endParaRPr lang="es-ES" dirty="0"/>
          </a:p>
        </p:txBody>
      </p:sp>
      <p:pic>
        <p:nvPicPr>
          <p:cNvPr id="9" name="Picture 32"/>
          <p:cNvPicPr>
            <a:picLocks noChangeAspect="1" noChangeArrowheads="1"/>
          </p:cNvPicPr>
          <p:nvPr/>
        </p:nvPicPr>
        <p:blipFill>
          <a:blip r:embed="rId3" cstate="print"/>
          <a:srcRect/>
          <a:stretch>
            <a:fillRect/>
          </a:stretch>
        </p:blipFill>
        <p:spPr bwMode="auto">
          <a:xfrm rot="-5400000">
            <a:off x="8555038" y="6269037"/>
            <a:ext cx="946150" cy="231775"/>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0" y="6566148"/>
            <a:ext cx="1193009" cy="2918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mtClean="0"/>
              <a:t>Dra. Esperanza Bausela Herreras</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a:t>
            </a:fld>
            <a:endParaRPr lang="es-ES"/>
          </a:p>
        </p:txBody>
      </p:sp>
      <p:graphicFrame>
        <p:nvGraphicFramePr>
          <p:cNvPr id="6" name="4 Marcador de contenido"/>
          <p:cNvGraphicFramePr>
            <a:graphicFrameLocks noGrp="1"/>
          </p:cNvGraphicFramePr>
          <p:nvPr>
            <p:ph sz="quarter" idx="1"/>
          </p:nvPr>
        </p:nvGraphicFramePr>
        <p:xfrm>
          <a:off x="395536" y="332656"/>
          <a:ext cx="576064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3"/>
          <p:cNvPicPr>
            <a:picLocks noChangeAspect="1" noChangeArrowheads="1"/>
          </p:cNvPicPr>
          <p:nvPr/>
        </p:nvPicPr>
        <p:blipFill>
          <a:blip r:embed="rId7" cstate="print"/>
          <a:srcRect/>
          <a:stretch>
            <a:fillRect/>
          </a:stretch>
        </p:blipFill>
        <p:spPr bwMode="auto">
          <a:xfrm>
            <a:off x="0" y="6566148"/>
            <a:ext cx="1193009" cy="291852"/>
          </a:xfrm>
          <a:prstGeom prst="rect">
            <a:avLst/>
          </a:prstGeom>
          <a:noFill/>
          <a:ln w="9525">
            <a:noFill/>
            <a:miter lim="800000"/>
            <a:headEnd/>
            <a:tailEnd/>
          </a:ln>
        </p:spPr>
      </p:pic>
      <p:pic>
        <p:nvPicPr>
          <p:cNvPr id="1029" name="Picture 5"/>
          <p:cNvPicPr>
            <a:picLocks noChangeAspect="1" noChangeArrowheads="1"/>
          </p:cNvPicPr>
          <p:nvPr/>
        </p:nvPicPr>
        <p:blipFill>
          <a:blip r:embed="rId8" cstate="print"/>
          <a:srcRect/>
          <a:stretch>
            <a:fillRect/>
          </a:stretch>
        </p:blipFill>
        <p:spPr bwMode="auto">
          <a:xfrm>
            <a:off x="6444208" y="980728"/>
            <a:ext cx="2453114" cy="2448272"/>
          </a:xfrm>
          <a:prstGeom prst="rect">
            <a:avLst/>
          </a:prstGeom>
          <a:noFill/>
          <a:ln w="9525">
            <a:noFill/>
            <a:miter lim="800000"/>
            <a:headEnd/>
            <a:tailEnd/>
          </a:ln>
          <a:effectLst/>
        </p:spPr>
      </p:pic>
      <p:pic>
        <p:nvPicPr>
          <p:cNvPr id="1031" name="Picture 7"/>
          <p:cNvPicPr>
            <a:picLocks noChangeAspect="1" noChangeArrowheads="1"/>
          </p:cNvPicPr>
          <p:nvPr/>
        </p:nvPicPr>
        <p:blipFill>
          <a:blip r:embed="rId9" cstate="print"/>
          <a:srcRect/>
          <a:stretch>
            <a:fillRect/>
          </a:stretch>
        </p:blipFill>
        <p:spPr bwMode="auto">
          <a:xfrm>
            <a:off x="6444208" y="3645024"/>
            <a:ext cx="2426077" cy="2420689"/>
          </a:xfrm>
          <a:prstGeom prst="rect">
            <a:avLst/>
          </a:prstGeom>
          <a:noFill/>
          <a:ln w="9525">
            <a:noFill/>
            <a:miter lim="800000"/>
            <a:headEnd/>
            <a:tailEnd/>
          </a:ln>
          <a:effectLst/>
        </p:spPr>
      </p:pic>
      <p:pic>
        <p:nvPicPr>
          <p:cNvPr id="8" name="Picture 32"/>
          <p:cNvPicPr>
            <a:picLocks noChangeAspect="1" noChangeArrowheads="1"/>
          </p:cNvPicPr>
          <p:nvPr/>
        </p:nvPicPr>
        <p:blipFill>
          <a:blip r:embed="rId10" cstate="print"/>
          <a:srcRect/>
          <a:stretch>
            <a:fillRect/>
          </a:stretch>
        </p:blipFill>
        <p:spPr bwMode="auto">
          <a:xfrm rot="-5400000">
            <a:off x="8555038" y="6269037"/>
            <a:ext cx="946150" cy="23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dirty="0" smtClean="0"/>
              <a:t>Dra. Esperanza </a:t>
            </a:r>
            <a:r>
              <a:rPr lang="es-ES" dirty="0" err="1" smtClean="0"/>
              <a:t>Bausela</a:t>
            </a:r>
            <a:r>
              <a:rPr lang="es-ES" dirty="0" smtClean="0"/>
              <a:t> Herreras</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20</a:t>
            </a:fld>
            <a:endParaRPr lang="es-ES"/>
          </a:p>
        </p:txBody>
      </p:sp>
      <p:graphicFrame>
        <p:nvGraphicFramePr>
          <p:cNvPr id="6" name="1 Gráfico"/>
          <p:cNvGraphicFramePr>
            <a:graphicFrameLocks noGrp="1"/>
          </p:cNvGraphicFramePr>
          <p:nvPr/>
        </p:nvGraphicFramePr>
        <p:xfrm>
          <a:off x="0" y="1628800"/>
          <a:ext cx="9144000" cy="5229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ítulo 1"/>
          <p:cNvSpPr>
            <a:spLocks noGrp="1"/>
          </p:cNvSpPr>
          <p:nvPr>
            <p:ph type="title"/>
          </p:nvPr>
        </p:nvSpPr>
        <p:spPr>
          <a:xfrm>
            <a:off x="457199" y="286326"/>
            <a:ext cx="8243455" cy="1131311"/>
          </a:xfrm>
        </p:spPr>
        <p:txBody>
          <a:bodyPr>
            <a:normAutofit fontScale="90000"/>
          </a:bodyPr>
          <a:lstStyle/>
          <a:p>
            <a:r>
              <a:rPr lang="es-ES" dirty="0" smtClean="0"/>
              <a:t>Análisis descriptivos: Matemáticas y asistencia a EI (C.F. Navarra) (5.1.2)</a:t>
            </a:r>
            <a:endParaRPr lang="es-ES" dirty="0"/>
          </a:p>
        </p:txBody>
      </p:sp>
      <p:pic>
        <p:nvPicPr>
          <p:cNvPr id="9" name="Picture 32"/>
          <p:cNvPicPr>
            <a:picLocks noChangeAspect="1" noChangeArrowheads="1"/>
          </p:cNvPicPr>
          <p:nvPr/>
        </p:nvPicPr>
        <p:blipFill>
          <a:blip r:embed="rId3" cstate="print"/>
          <a:srcRect/>
          <a:stretch>
            <a:fillRect/>
          </a:stretch>
        </p:blipFill>
        <p:spPr bwMode="auto">
          <a:xfrm rot="-5400000">
            <a:off x="8555038" y="6269037"/>
            <a:ext cx="946150" cy="231775"/>
          </a:xfrm>
          <a:prstGeom prst="rect">
            <a:avLst/>
          </a:prstGeom>
          <a:noFill/>
          <a:ln w="9525">
            <a:noFill/>
            <a:miter lim="800000"/>
            <a:headEnd/>
            <a:tailEnd/>
          </a:ln>
        </p:spPr>
      </p:pic>
      <p:sp>
        <p:nvSpPr>
          <p:cNvPr id="7" name="6 Cerrar llave"/>
          <p:cNvSpPr/>
          <p:nvPr/>
        </p:nvSpPr>
        <p:spPr>
          <a:xfrm>
            <a:off x="7524328" y="2420888"/>
            <a:ext cx="45719" cy="10801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 name="9 CuadroTexto"/>
          <p:cNvSpPr txBox="1"/>
          <p:nvPr/>
        </p:nvSpPr>
        <p:spPr>
          <a:xfrm>
            <a:off x="7596336" y="2708920"/>
            <a:ext cx="792088" cy="461665"/>
          </a:xfrm>
          <a:prstGeom prst="rect">
            <a:avLst/>
          </a:prstGeom>
          <a:solidFill>
            <a:schemeClr val="accent6">
              <a:lumMod val="75000"/>
              <a:alpha val="50000"/>
            </a:schemeClr>
          </a:solidFill>
        </p:spPr>
        <p:txBody>
          <a:bodyPr wrap="square" rtlCol="0">
            <a:spAutoFit/>
          </a:bodyPr>
          <a:lstStyle/>
          <a:p>
            <a:pPr algn="ctr"/>
            <a:r>
              <a:rPr lang="es-ES" sz="1200" dirty="0" smtClean="0"/>
              <a:t>29,59 puntos</a:t>
            </a:r>
            <a:endParaRPr lang="es-ES" sz="1200" dirty="0"/>
          </a:p>
        </p:txBody>
      </p:sp>
      <p:sp>
        <p:nvSpPr>
          <p:cNvPr id="12" name="11 CuadroTexto"/>
          <p:cNvSpPr txBox="1"/>
          <p:nvPr/>
        </p:nvSpPr>
        <p:spPr>
          <a:xfrm>
            <a:off x="3779912" y="4437112"/>
            <a:ext cx="792088" cy="400110"/>
          </a:xfrm>
          <a:prstGeom prst="rect">
            <a:avLst/>
          </a:prstGeom>
          <a:solidFill>
            <a:srgbClr val="FFFF00">
              <a:alpha val="50000"/>
            </a:srgbClr>
          </a:solidFill>
        </p:spPr>
        <p:txBody>
          <a:bodyPr wrap="square" rtlCol="0">
            <a:spAutoFit/>
          </a:bodyPr>
          <a:lstStyle/>
          <a:p>
            <a:pPr algn="ctr"/>
            <a:r>
              <a:rPr lang="es-ES" sz="1000" dirty="0" smtClean="0"/>
              <a:t>11,37 puntos</a:t>
            </a:r>
            <a:endParaRPr lang="es-ES" sz="1000" dirty="0"/>
          </a:p>
        </p:txBody>
      </p:sp>
      <p:sp>
        <p:nvSpPr>
          <p:cNvPr id="13" name="12 CuadroTexto"/>
          <p:cNvSpPr txBox="1"/>
          <p:nvPr/>
        </p:nvSpPr>
        <p:spPr>
          <a:xfrm>
            <a:off x="827584" y="4437112"/>
            <a:ext cx="792088" cy="400110"/>
          </a:xfrm>
          <a:prstGeom prst="rect">
            <a:avLst/>
          </a:prstGeom>
          <a:solidFill>
            <a:schemeClr val="accent5">
              <a:lumMod val="40000"/>
              <a:lumOff val="60000"/>
              <a:alpha val="52000"/>
            </a:schemeClr>
          </a:solidFill>
        </p:spPr>
        <p:txBody>
          <a:bodyPr wrap="square" rtlCol="0">
            <a:spAutoFit/>
          </a:bodyPr>
          <a:lstStyle/>
          <a:p>
            <a:pPr algn="ctr"/>
            <a:r>
              <a:rPr lang="es-ES" sz="1000" dirty="0" smtClean="0"/>
              <a:t>5,49</a:t>
            </a:r>
          </a:p>
          <a:p>
            <a:pPr algn="ctr"/>
            <a:r>
              <a:rPr lang="es-ES" sz="1000" dirty="0" smtClean="0"/>
              <a:t>puntos</a:t>
            </a:r>
            <a:endParaRPr lang="es-ES" sz="1000" dirty="0"/>
          </a:p>
        </p:txBody>
      </p:sp>
      <p:sp>
        <p:nvSpPr>
          <p:cNvPr id="11" name="10 CuadroTexto"/>
          <p:cNvSpPr txBox="1"/>
          <p:nvPr/>
        </p:nvSpPr>
        <p:spPr>
          <a:xfrm>
            <a:off x="1115616" y="6642556"/>
            <a:ext cx="7488832" cy="215444"/>
          </a:xfrm>
          <a:prstGeom prst="rect">
            <a:avLst/>
          </a:prstGeom>
          <a:noFill/>
        </p:spPr>
        <p:txBody>
          <a:bodyPr wrap="square" rtlCol="0">
            <a:spAutoFit/>
          </a:bodyPr>
          <a:lstStyle/>
          <a:p>
            <a:pPr algn="r"/>
            <a:r>
              <a:rPr lang="es-ES" sz="800" dirty="0" smtClean="0"/>
              <a:t>[Fuente: Elaboración propia a partir de PISA 2012 (muestra española)]</a:t>
            </a:r>
            <a:endParaRPr lang="es-ES" sz="800" dirty="0"/>
          </a:p>
        </p:txBody>
      </p:sp>
      <p:pic>
        <p:nvPicPr>
          <p:cNvPr id="14" name="Picture 3"/>
          <p:cNvPicPr>
            <a:picLocks noChangeAspect="1" noChangeArrowheads="1"/>
          </p:cNvPicPr>
          <p:nvPr/>
        </p:nvPicPr>
        <p:blipFill>
          <a:blip r:embed="rId4" cstate="print"/>
          <a:srcRect/>
          <a:stretch>
            <a:fillRect/>
          </a:stretch>
        </p:blipFill>
        <p:spPr bwMode="auto">
          <a:xfrm>
            <a:off x="0" y="6566148"/>
            <a:ext cx="1193009" cy="2918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mtClean="0"/>
              <a:t>Dra. Esperanza Bausela Herreras</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21</a:t>
            </a:fld>
            <a:endParaRPr lang="es-ES"/>
          </a:p>
        </p:txBody>
      </p:sp>
      <p:graphicFrame>
        <p:nvGraphicFramePr>
          <p:cNvPr id="7" name="1 Gráfico"/>
          <p:cNvGraphicFramePr>
            <a:graphicFrameLocks noGrp="1"/>
          </p:cNvGraphicFramePr>
          <p:nvPr/>
        </p:nvGraphicFramePr>
        <p:xfrm>
          <a:off x="0" y="1700808"/>
          <a:ext cx="9144000" cy="5157192"/>
        </p:xfrm>
        <a:graphic>
          <a:graphicData uri="http://schemas.openxmlformats.org/drawingml/2006/chart">
            <c:chart xmlns:c="http://schemas.openxmlformats.org/drawingml/2006/chart" xmlns:r="http://schemas.openxmlformats.org/officeDocument/2006/relationships" r:id="rId2"/>
          </a:graphicData>
        </a:graphic>
      </p:graphicFrame>
      <p:sp>
        <p:nvSpPr>
          <p:cNvPr id="8" name="Título 1"/>
          <p:cNvSpPr>
            <a:spLocks noGrp="1"/>
          </p:cNvSpPr>
          <p:nvPr>
            <p:ph type="title"/>
          </p:nvPr>
        </p:nvSpPr>
        <p:spPr>
          <a:xfrm>
            <a:off x="457199" y="286326"/>
            <a:ext cx="8243455" cy="1131311"/>
          </a:xfrm>
        </p:spPr>
        <p:txBody>
          <a:bodyPr>
            <a:normAutofit fontScale="90000"/>
          </a:bodyPr>
          <a:lstStyle/>
          <a:p>
            <a:r>
              <a:rPr lang="es-ES" dirty="0" smtClean="0"/>
              <a:t>Análisis descriptivos: Matemáticas y asistencia a EI (C.F. Navarra) (5.1.3)</a:t>
            </a:r>
            <a:endParaRPr lang="es-ES" dirty="0"/>
          </a:p>
        </p:txBody>
      </p:sp>
      <p:pic>
        <p:nvPicPr>
          <p:cNvPr id="10" name="Picture 32"/>
          <p:cNvPicPr>
            <a:picLocks noChangeAspect="1" noChangeArrowheads="1"/>
          </p:cNvPicPr>
          <p:nvPr/>
        </p:nvPicPr>
        <p:blipFill>
          <a:blip r:embed="rId3" cstate="print"/>
          <a:srcRect/>
          <a:stretch>
            <a:fillRect/>
          </a:stretch>
        </p:blipFill>
        <p:spPr bwMode="auto">
          <a:xfrm rot="-5400000">
            <a:off x="8555038" y="6269037"/>
            <a:ext cx="946150" cy="231775"/>
          </a:xfrm>
          <a:prstGeom prst="rect">
            <a:avLst/>
          </a:prstGeom>
          <a:noFill/>
          <a:ln w="9525">
            <a:noFill/>
            <a:miter lim="800000"/>
            <a:headEnd/>
            <a:tailEnd/>
          </a:ln>
        </p:spPr>
      </p:pic>
      <p:sp>
        <p:nvSpPr>
          <p:cNvPr id="9" name="8 Cerrar llave"/>
          <p:cNvSpPr/>
          <p:nvPr/>
        </p:nvSpPr>
        <p:spPr>
          <a:xfrm flipH="1">
            <a:off x="1907704" y="3717032"/>
            <a:ext cx="72008" cy="12961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 name="10 Cerrar llave"/>
          <p:cNvSpPr/>
          <p:nvPr/>
        </p:nvSpPr>
        <p:spPr>
          <a:xfrm>
            <a:off x="5940152" y="2420888"/>
            <a:ext cx="45719" cy="23762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11 CuadroTexto"/>
          <p:cNvSpPr txBox="1"/>
          <p:nvPr/>
        </p:nvSpPr>
        <p:spPr>
          <a:xfrm>
            <a:off x="971600" y="4149080"/>
            <a:ext cx="792088" cy="400110"/>
          </a:xfrm>
          <a:prstGeom prst="rect">
            <a:avLst/>
          </a:prstGeom>
          <a:solidFill>
            <a:srgbClr val="FFFF00">
              <a:alpha val="50000"/>
            </a:srgbClr>
          </a:solidFill>
        </p:spPr>
        <p:txBody>
          <a:bodyPr wrap="square" rtlCol="0">
            <a:spAutoFit/>
          </a:bodyPr>
          <a:lstStyle/>
          <a:p>
            <a:pPr algn="ctr"/>
            <a:r>
              <a:rPr lang="es-ES" sz="1000" dirty="0" smtClean="0"/>
              <a:t>29,51</a:t>
            </a:r>
          </a:p>
          <a:p>
            <a:pPr algn="ctr"/>
            <a:r>
              <a:rPr lang="es-ES" sz="1000" dirty="0" smtClean="0"/>
              <a:t>puntos</a:t>
            </a:r>
            <a:endParaRPr lang="es-ES" sz="1000" dirty="0"/>
          </a:p>
        </p:txBody>
      </p:sp>
      <p:sp>
        <p:nvSpPr>
          <p:cNvPr id="13" name="12 CuadroTexto"/>
          <p:cNvSpPr txBox="1"/>
          <p:nvPr/>
        </p:nvSpPr>
        <p:spPr>
          <a:xfrm>
            <a:off x="6084168" y="3284984"/>
            <a:ext cx="792088" cy="461665"/>
          </a:xfrm>
          <a:prstGeom prst="rect">
            <a:avLst/>
          </a:prstGeom>
          <a:solidFill>
            <a:schemeClr val="accent6">
              <a:lumMod val="75000"/>
              <a:alpha val="50000"/>
            </a:schemeClr>
          </a:solidFill>
        </p:spPr>
        <p:txBody>
          <a:bodyPr wrap="square" rtlCol="0">
            <a:spAutoFit/>
          </a:bodyPr>
          <a:lstStyle/>
          <a:p>
            <a:pPr algn="ctr"/>
            <a:r>
              <a:rPr lang="es-ES" sz="1200" dirty="0" smtClean="0"/>
              <a:t>53,61 puntos</a:t>
            </a:r>
            <a:endParaRPr lang="es-ES" sz="1200" dirty="0"/>
          </a:p>
        </p:txBody>
      </p:sp>
      <p:sp>
        <p:nvSpPr>
          <p:cNvPr id="14" name="13 CuadroTexto"/>
          <p:cNvSpPr txBox="1"/>
          <p:nvPr/>
        </p:nvSpPr>
        <p:spPr>
          <a:xfrm>
            <a:off x="1259632" y="6642556"/>
            <a:ext cx="7488832" cy="215444"/>
          </a:xfrm>
          <a:prstGeom prst="rect">
            <a:avLst/>
          </a:prstGeom>
          <a:noFill/>
        </p:spPr>
        <p:txBody>
          <a:bodyPr wrap="square" rtlCol="0">
            <a:spAutoFit/>
          </a:bodyPr>
          <a:lstStyle/>
          <a:p>
            <a:pPr algn="r"/>
            <a:r>
              <a:rPr lang="es-ES" sz="800" dirty="0" smtClean="0"/>
              <a:t>[Fuente: Elaboración propia a partir de PISA 2012 (muestra española)]</a:t>
            </a:r>
            <a:endParaRPr lang="es-ES" sz="800" dirty="0"/>
          </a:p>
        </p:txBody>
      </p:sp>
      <p:pic>
        <p:nvPicPr>
          <p:cNvPr id="15" name="Picture 3"/>
          <p:cNvPicPr>
            <a:picLocks noChangeAspect="1" noChangeArrowheads="1"/>
          </p:cNvPicPr>
          <p:nvPr/>
        </p:nvPicPr>
        <p:blipFill>
          <a:blip r:embed="rId4" cstate="print"/>
          <a:srcRect/>
          <a:stretch>
            <a:fillRect/>
          </a:stretch>
        </p:blipFill>
        <p:spPr bwMode="auto">
          <a:xfrm>
            <a:off x="0" y="6566148"/>
            <a:ext cx="1193009" cy="2918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nvPr>
        </p:nvGraphicFramePr>
        <p:xfrm>
          <a:off x="611560" y="1124744"/>
          <a:ext cx="8229600" cy="5257794"/>
        </p:xfrm>
        <a:graphic>
          <a:graphicData uri="http://schemas.openxmlformats.org/drawingml/2006/table">
            <a:tbl>
              <a:tblPr firstRow="1" bandRow="1">
                <a:tableStyleId>{00A15C55-8517-42AA-B614-E9B94910E393}</a:tableStyleId>
              </a:tblPr>
              <a:tblGrid>
                <a:gridCol w="6120680"/>
                <a:gridCol w="1296144"/>
                <a:gridCol w="812776"/>
              </a:tblGrid>
              <a:tr h="276726">
                <a:tc>
                  <a:txBody>
                    <a:bodyPr/>
                    <a:lstStyle/>
                    <a:p>
                      <a:pPr marL="38100" marR="38100">
                        <a:lnSpc>
                          <a:spcPts val="1600"/>
                        </a:lnSpc>
                        <a:spcAft>
                          <a:spcPts val="0"/>
                        </a:spcAft>
                      </a:pPr>
                      <a:r>
                        <a:rPr lang="es-ES" sz="1100" dirty="0"/>
                        <a:t>Variables</a:t>
                      </a:r>
                      <a:endParaRPr lang="es-ES" sz="1100" dirty="0">
                        <a:solidFill>
                          <a:srgbClr val="000000"/>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dirty="0"/>
                        <a:t>F</a:t>
                      </a:r>
                      <a:endParaRPr lang="es-ES" sz="1100" dirty="0">
                        <a:solidFill>
                          <a:srgbClr val="000000"/>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a:t>Sig.</a:t>
                      </a:r>
                      <a:endParaRPr lang="es-ES" sz="1100">
                        <a:solidFill>
                          <a:srgbClr val="000000"/>
                        </a:solidFill>
                        <a:latin typeface="Calibri"/>
                        <a:ea typeface="Calibri"/>
                        <a:cs typeface="Times New Roman"/>
                      </a:endParaRPr>
                    </a:p>
                  </a:txBody>
                  <a:tcPr marL="68580" marR="68580" marT="0" marB="0"/>
                </a:tc>
              </a:tr>
              <a:tr h="276726">
                <a:tc>
                  <a:txBody>
                    <a:bodyPr/>
                    <a:lstStyle/>
                    <a:p>
                      <a:pPr marL="38100" marR="38100">
                        <a:lnSpc>
                          <a:spcPts val="1600"/>
                        </a:lnSpc>
                        <a:spcAft>
                          <a:spcPts val="0"/>
                        </a:spcAft>
                      </a:pPr>
                      <a:r>
                        <a:rPr lang="es-ES" sz="1100" b="1" dirty="0"/>
                        <a:t>Asistencia a Educación Infantil</a:t>
                      </a:r>
                      <a:endParaRPr lang="es-ES" sz="1100" b="1" dirty="0">
                        <a:solidFill>
                          <a:srgbClr val="000000"/>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203,66</a:t>
                      </a:r>
                      <a:endParaRPr lang="es-ES" sz="1100" b="1" dirty="0">
                        <a:solidFill>
                          <a:schemeClr val="tx1"/>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a:t>
                      </a:r>
                      <a:r>
                        <a:rPr lang="es-ES" sz="1100" b="1" dirty="0" smtClean="0">
                          <a:solidFill>
                            <a:schemeClr val="tx1"/>
                          </a:solidFill>
                        </a:rPr>
                        <a:t>000**</a:t>
                      </a:r>
                      <a:endParaRPr lang="es-ES" sz="1100" b="1" dirty="0">
                        <a:solidFill>
                          <a:schemeClr val="tx1"/>
                        </a:solidFill>
                        <a:latin typeface="Calibri"/>
                        <a:ea typeface="Calibri"/>
                        <a:cs typeface="Times New Roman"/>
                      </a:endParaRPr>
                    </a:p>
                  </a:txBody>
                  <a:tcPr marL="68580" marR="68580" marT="0" marB="0"/>
                </a:tc>
              </a:tr>
              <a:tr h="276726">
                <a:tc>
                  <a:txBody>
                    <a:bodyPr/>
                    <a:lstStyle/>
                    <a:p>
                      <a:pPr marL="38100" marR="38100">
                        <a:lnSpc>
                          <a:spcPts val="1600"/>
                        </a:lnSpc>
                        <a:spcAft>
                          <a:spcPts val="0"/>
                        </a:spcAft>
                      </a:pPr>
                      <a:r>
                        <a:rPr lang="es-ES" sz="1100" b="1" dirty="0"/>
                        <a:t>Sexo</a:t>
                      </a:r>
                      <a:endParaRPr lang="es-ES" sz="1100" b="1" dirty="0">
                        <a:solidFill>
                          <a:srgbClr val="000000"/>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dirty="0">
                          <a:solidFill>
                            <a:schemeClr val="tx1"/>
                          </a:solidFill>
                        </a:rPr>
                        <a:t>,758</a:t>
                      </a:r>
                      <a:endParaRPr lang="es-ES" sz="1100" dirty="0">
                        <a:solidFill>
                          <a:schemeClr val="tx1"/>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dirty="0">
                          <a:solidFill>
                            <a:schemeClr val="tx1"/>
                          </a:solidFill>
                        </a:rPr>
                        <a:t>,</a:t>
                      </a:r>
                      <a:r>
                        <a:rPr lang="es-ES" sz="1100" dirty="0" smtClean="0">
                          <a:solidFill>
                            <a:schemeClr val="tx1"/>
                          </a:solidFill>
                        </a:rPr>
                        <a:t>384 </a:t>
                      </a:r>
                      <a:r>
                        <a:rPr lang="es-ES" sz="1100" dirty="0" err="1" smtClean="0">
                          <a:solidFill>
                            <a:schemeClr val="tx1"/>
                          </a:solidFill>
                        </a:rPr>
                        <a:t>n.s.</a:t>
                      </a:r>
                      <a:endParaRPr lang="es-ES" sz="1100" dirty="0">
                        <a:solidFill>
                          <a:schemeClr val="tx1"/>
                        </a:solidFill>
                        <a:latin typeface="Calibri"/>
                        <a:ea typeface="Calibri"/>
                        <a:cs typeface="Times New Roman"/>
                      </a:endParaRPr>
                    </a:p>
                  </a:txBody>
                  <a:tcPr marL="68580" marR="68580" marT="0" marB="0"/>
                </a:tc>
              </a:tr>
              <a:tr h="276726">
                <a:tc gridSpan="3">
                  <a:txBody>
                    <a:bodyPr/>
                    <a:lstStyle/>
                    <a:p>
                      <a:pPr marL="38100" marR="38100">
                        <a:lnSpc>
                          <a:spcPts val="1600"/>
                        </a:lnSpc>
                        <a:spcAft>
                          <a:spcPts val="0"/>
                        </a:spcAft>
                      </a:pPr>
                      <a:r>
                        <a:rPr lang="es-ES" sz="1100" b="1" dirty="0" smtClean="0"/>
                        <a:t>Estrategias de aprendizaje activo  (docente)</a:t>
                      </a:r>
                      <a:endParaRPr lang="es-ES" sz="1100" dirty="0">
                        <a:solidFill>
                          <a:schemeClr val="tx1"/>
                        </a:solidFill>
                        <a:latin typeface="Calibri"/>
                        <a:ea typeface="Calibri"/>
                        <a:cs typeface="Times New Roman"/>
                      </a:endParaRPr>
                    </a:p>
                  </a:txBody>
                  <a:tcPr marL="68580" marR="68580" marT="0" marB="0"/>
                </a:tc>
                <a:tc hMerge="1">
                  <a:txBody>
                    <a:bodyPr/>
                    <a:lstStyle/>
                    <a:p>
                      <a:pPr marL="38100" marR="38100" algn="r">
                        <a:lnSpc>
                          <a:spcPts val="1600"/>
                        </a:lnSpc>
                        <a:spcAft>
                          <a:spcPts val="0"/>
                        </a:spcAft>
                      </a:pPr>
                      <a:endParaRPr lang="es-ES" sz="1100" dirty="0">
                        <a:solidFill>
                          <a:schemeClr val="tx1"/>
                        </a:solidFill>
                        <a:latin typeface="Calibri"/>
                        <a:ea typeface="Calibri"/>
                        <a:cs typeface="Times New Roman"/>
                      </a:endParaRPr>
                    </a:p>
                  </a:txBody>
                  <a:tcPr marL="68580" marR="68580" marT="0" marB="0"/>
                </a:tc>
                <a:tc hMerge="1">
                  <a:txBody>
                    <a:bodyPr/>
                    <a:lstStyle/>
                    <a:p>
                      <a:pPr marL="38100" marR="38100" algn="r">
                        <a:lnSpc>
                          <a:spcPts val="1600"/>
                        </a:lnSpc>
                        <a:spcAft>
                          <a:spcPts val="0"/>
                        </a:spcAft>
                      </a:pPr>
                      <a:endParaRPr lang="es-ES" sz="1100" dirty="0">
                        <a:solidFill>
                          <a:schemeClr val="tx1"/>
                        </a:solidFill>
                        <a:latin typeface="Calibri"/>
                        <a:ea typeface="Calibri"/>
                        <a:cs typeface="Times New Roman"/>
                      </a:endParaRPr>
                    </a:p>
                  </a:txBody>
                  <a:tcPr marL="68580" marR="68580" marT="0" marB="0"/>
                </a:tc>
              </a:tr>
              <a:tr h="276726">
                <a:tc>
                  <a:txBody>
                    <a:bodyPr/>
                    <a:lstStyle/>
                    <a:p>
                      <a:pPr indent="180340">
                        <a:lnSpc>
                          <a:spcPct val="115000"/>
                        </a:lnSpc>
                        <a:spcAft>
                          <a:spcPts val="0"/>
                        </a:spcAft>
                      </a:pPr>
                      <a:r>
                        <a:rPr lang="es-ES" sz="1100" dirty="0"/>
                        <a:t>Animar a los profesores a problemas reflexivos</a:t>
                      </a:r>
                      <a:endParaRPr lang="es-ES" sz="1100" dirty="0">
                        <a:solidFill>
                          <a:srgbClr val="000000"/>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10,601</a:t>
                      </a:r>
                      <a:endParaRPr lang="es-ES" sz="1100" b="1" dirty="0">
                        <a:solidFill>
                          <a:schemeClr val="tx1"/>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a:t>
                      </a:r>
                      <a:r>
                        <a:rPr lang="es-ES" sz="1100" b="1" dirty="0" smtClean="0">
                          <a:solidFill>
                            <a:schemeClr val="tx1"/>
                          </a:solidFill>
                        </a:rPr>
                        <a:t>000**</a:t>
                      </a:r>
                      <a:endParaRPr lang="es-ES" sz="1100" b="1" dirty="0">
                        <a:solidFill>
                          <a:schemeClr val="tx1"/>
                        </a:solidFill>
                        <a:latin typeface="Calibri"/>
                        <a:ea typeface="Calibri"/>
                        <a:cs typeface="Times New Roman"/>
                      </a:endParaRPr>
                    </a:p>
                  </a:txBody>
                  <a:tcPr marL="68580" marR="68580" marT="0" marB="0"/>
                </a:tc>
              </a:tr>
              <a:tr h="276726">
                <a:tc>
                  <a:txBody>
                    <a:bodyPr/>
                    <a:lstStyle/>
                    <a:p>
                      <a:pPr indent="180340">
                        <a:lnSpc>
                          <a:spcPct val="115000"/>
                        </a:lnSpc>
                        <a:spcAft>
                          <a:spcPts val="0"/>
                        </a:spcAft>
                      </a:pPr>
                      <a:r>
                        <a:rPr lang="es-ES" sz="1100" dirty="0"/>
                        <a:t>Dar problemas que requieren pensar</a:t>
                      </a:r>
                      <a:endParaRPr lang="es-ES" sz="1100" dirty="0">
                        <a:solidFill>
                          <a:srgbClr val="000000"/>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8,345</a:t>
                      </a:r>
                      <a:endParaRPr lang="es-ES" sz="1100" b="1" dirty="0">
                        <a:solidFill>
                          <a:schemeClr val="tx1"/>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a:t>
                      </a:r>
                      <a:r>
                        <a:rPr lang="es-ES" sz="1100" b="1" dirty="0" smtClean="0">
                          <a:solidFill>
                            <a:schemeClr val="tx1"/>
                          </a:solidFill>
                        </a:rPr>
                        <a:t>000**</a:t>
                      </a:r>
                      <a:endParaRPr lang="es-ES" sz="1100" b="1" dirty="0">
                        <a:solidFill>
                          <a:schemeClr val="tx1"/>
                        </a:solidFill>
                        <a:latin typeface="Calibri"/>
                        <a:ea typeface="Calibri"/>
                        <a:cs typeface="Times New Roman"/>
                      </a:endParaRPr>
                    </a:p>
                  </a:txBody>
                  <a:tcPr marL="68580" marR="68580" marT="0" marB="0"/>
                </a:tc>
              </a:tr>
              <a:tr h="276726">
                <a:tc>
                  <a:txBody>
                    <a:bodyPr/>
                    <a:lstStyle/>
                    <a:p>
                      <a:pPr indent="180340">
                        <a:lnSpc>
                          <a:spcPct val="115000"/>
                        </a:lnSpc>
                        <a:spcAft>
                          <a:spcPts val="0"/>
                        </a:spcAft>
                      </a:pPr>
                      <a:r>
                        <a:rPr lang="es-ES" sz="1100" dirty="0"/>
                        <a:t>Pedir aplicar sus propios procedimientos</a:t>
                      </a:r>
                      <a:endParaRPr lang="es-ES" sz="1100" dirty="0">
                        <a:solidFill>
                          <a:srgbClr val="000000"/>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27,004</a:t>
                      </a:r>
                      <a:endParaRPr lang="es-ES" sz="1100" b="1" dirty="0">
                        <a:solidFill>
                          <a:schemeClr val="tx1"/>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a:t>
                      </a:r>
                      <a:r>
                        <a:rPr lang="es-ES" sz="1100" b="1" dirty="0" smtClean="0">
                          <a:solidFill>
                            <a:schemeClr val="tx1"/>
                          </a:solidFill>
                        </a:rPr>
                        <a:t>000**</a:t>
                      </a:r>
                      <a:endParaRPr lang="es-ES" sz="1100" b="1" dirty="0">
                        <a:solidFill>
                          <a:schemeClr val="tx1"/>
                        </a:solidFill>
                        <a:latin typeface="Calibri"/>
                        <a:ea typeface="Calibri"/>
                        <a:cs typeface="Times New Roman"/>
                      </a:endParaRPr>
                    </a:p>
                  </a:txBody>
                  <a:tcPr marL="68580" marR="68580" marT="0" marB="0"/>
                </a:tc>
              </a:tr>
              <a:tr h="276726">
                <a:tc>
                  <a:txBody>
                    <a:bodyPr/>
                    <a:lstStyle/>
                    <a:p>
                      <a:pPr indent="180340">
                        <a:lnSpc>
                          <a:spcPct val="115000"/>
                        </a:lnSpc>
                        <a:spcAft>
                          <a:spcPts val="0"/>
                        </a:spcAft>
                      </a:pPr>
                      <a:r>
                        <a:rPr lang="es-ES" sz="1100" dirty="0"/>
                        <a:t>Presentar problemas con soluciones no obvias</a:t>
                      </a:r>
                      <a:endParaRPr lang="es-ES" sz="1100" dirty="0">
                        <a:solidFill>
                          <a:srgbClr val="000000"/>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20,056</a:t>
                      </a:r>
                      <a:endParaRPr lang="es-ES" sz="1100" b="1" dirty="0">
                        <a:solidFill>
                          <a:schemeClr val="tx1"/>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a:t>
                      </a:r>
                      <a:r>
                        <a:rPr lang="es-ES" sz="1100" b="1" dirty="0" smtClean="0">
                          <a:solidFill>
                            <a:schemeClr val="tx1"/>
                          </a:solidFill>
                        </a:rPr>
                        <a:t>000**</a:t>
                      </a:r>
                      <a:endParaRPr lang="es-ES" sz="1100" b="1" dirty="0">
                        <a:solidFill>
                          <a:schemeClr val="tx1"/>
                        </a:solidFill>
                        <a:latin typeface="Calibri"/>
                        <a:ea typeface="Calibri"/>
                        <a:cs typeface="Times New Roman"/>
                      </a:endParaRPr>
                    </a:p>
                  </a:txBody>
                  <a:tcPr marL="68580" marR="68580" marT="0" marB="0"/>
                </a:tc>
              </a:tr>
              <a:tr h="276726">
                <a:tc>
                  <a:txBody>
                    <a:bodyPr/>
                    <a:lstStyle/>
                    <a:p>
                      <a:pPr indent="180340">
                        <a:lnSpc>
                          <a:spcPct val="115000"/>
                        </a:lnSpc>
                        <a:spcAft>
                          <a:spcPts val="0"/>
                        </a:spcAft>
                      </a:pPr>
                      <a:r>
                        <a:rPr lang="es-ES" sz="1100" dirty="0"/>
                        <a:t>Presentar problemas en diferentes contextos</a:t>
                      </a:r>
                      <a:endParaRPr lang="es-ES" sz="1100" dirty="0">
                        <a:solidFill>
                          <a:srgbClr val="000000"/>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46,250</a:t>
                      </a:r>
                      <a:endParaRPr lang="es-ES" sz="1100" b="1" dirty="0">
                        <a:solidFill>
                          <a:schemeClr val="tx1"/>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a:t>
                      </a:r>
                      <a:r>
                        <a:rPr lang="es-ES" sz="1100" b="1" dirty="0" smtClean="0">
                          <a:solidFill>
                            <a:schemeClr val="tx1"/>
                          </a:solidFill>
                        </a:rPr>
                        <a:t>000**</a:t>
                      </a:r>
                      <a:endParaRPr lang="es-ES" sz="1100" b="1" dirty="0">
                        <a:solidFill>
                          <a:schemeClr val="tx1"/>
                        </a:solidFill>
                        <a:latin typeface="Calibri"/>
                        <a:ea typeface="Calibri"/>
                        <a:cs typeface="Times New Roman"/>
                      </a:endParaRPr>
                    </a:p>
                  </a:txBody>
                  <a:tcPr marL="68580" marR="68580" marT="0" marB="0"/>
                </a:tc>
              </a:tr>
              <a:tr h="276726">
                <a:tc>
                  <a:txBody>
                    <a:bodyPr/>
                    <a:lstStyle/>
                    <a:p>
                      <a:pPr indent="180340">
                        <a:lnSpc>
                          <a:spcPct val="115000"/>
                        </a:lnSpc>
                        <a:spcAft>
                          <a:spcPts val="0"/>
                        </a:spcAft>
                      </a:pPr>
                      <a:r>
                        <a:rPr lang="en-US" sz="1100" dirty="0" err="1"/>
                        <a:t>Aprender</a:t>
                      </a:r>
                      <a:r>
                        <a:rPr lang="en-US" sz="1100" dirty="0"/>
                        <a:t> de los </a:t>
                      </a:r>
                      <a:r>
                        <a:rPr lang="en-US" sz="1100" dirty="0" err="1"/>
                        <a:t>errores</a:t>
                      </a:r>
                      <a:endParaRPr lang="es-ES" sz="1100" dirty="0">
                        <a:solidFill>
                          <a:srgbClr val="000000"/>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8,397</a:t>
                      </a:r>
                      <a:endParaRPr lang="es-ES" sz="1100" b="1" dirty="0">
                        <a:solidFill>
                          <a:schemeClr val="tx1"/>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a:t>
                      </a:r>
                      <a:r>
                        <a:rPr lang="es-ES" sz="1100" b="1" dirty="0" smtClean="0">
                          <a:solidFill>
                            <a:schemeClr val="tx1"/>
                          </a:solidFill>
                        </a:rPr>
                        <a:t>000**</a:t>
                      </a:r>
                      <a:endParaRPr lang="es-ES" sz="1100" b="1" dirty="0">
                        <a:solidFill>
                          <a:schemeClr val="tx1"/>
                        </a:solidFill>
                        <a:latin typeface="Calibri"/>
                        <a:ea typeface="Calibri"/>
                        <a:cs typeface="Times New Roman"/>
                      </a:endParaRPr>
                    </a:p>
                  </a:txBody>
                  <a:tcPr marL="68580" marR="68580" marT="0" marB="0"/>
                </a:tc>
              </a:tr>
              <a:tr h="276726">
                <a:tc>
                  <a:txBody>
                    <a:bodyPr/>
                    <a:lstStyle/>
                    <a:p>
                      <a:pPr indent="180340">
                        <a:lnSpc>
                          <a:spcPct val="115000"/>
                        </a:lnSpc>
                        <a:spcAft>
                          <a:spcPts val="0"/>
                        </a:spcAft>
                      </a:pPr>
                      <a:r>
                        <a:rPr lang="en-US" sz="1100" dirty="0" err="1"/>
                        <a:t>Pedir</a:t>
                      </a:r>
                      <a:r>
                        <a:rPr lang="en-US" sz="1100" dirty="0"/>
                        <a:t> </a:t>
                      </a:r>
                      <a:r>
                        <a:rPr lang="en-US" sz="1100" dirty="0" err="1"/>
                        <a:t>explicaciones</a:t>
                      </a:r>
                      <a:endParaRPr lang="es-ES" sz="1100" dirty="0">
                        <a:solidFill>
                          <a:srgbClr val="000000"/>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32,346</a:t>
                      </a:r>
                      <a:endParaRPr lang="es-ES" sz="1100" b="1" dirty="0">
                        <a:solidFill>
                          <a:schemeClr val="tx1"/>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a:t>
                      </a:r>
                      <a:r>
                        <a:rPr lang="es-ES" sz="1100" b="1" dirty="0" smtClean="0">
                          <a:solidFill>
                            <a:schemeClr val="tx1"/>
                          </a:solidFill>
                        </a:rPr>
                        <a:t>000**</a:t>
                      </a:r>
                      <a:endParaRPr lang="es-ES" sz="1100" b="1" dirty="0">
                        <a:solidFill>
                          <a:schemeClr val="tx1"/>
                        </a:solidFill>
                        <a:latin typeface="Calibri"/>
                        <a:ea typeface="Calibri"/>
                        <a:cs typeface="Times New Roman"/>
                      </a:endParaRPr>
                    </a:p>
                  </a:txBody>
                  <a:tcPr marL="68580" marR="68580" marT="0" marB="0"/>
                </a:tc>
              </a:tr>
              <a:tr h="276726">
                <a:tc>
                  <a:txBody>
                    <a:bodyPr/>
                    <a:lstStyle/>
                    <a:p>
                      <a:pPr indent="180340">
                        <a:lnSpc>
                          <a:spcPct val="115000"/>
                        </a:lnSpc>
                        <a:spcAft>
                          <a:spcPts val="0"/>
                        </a:spcAft>
                      </a:pPr>
                      <a:r>
                        <a:rPr lang="es-ES" sz="1100"/>
                        <a:t>Aplicar lo que hemos aprendido</a:t>
                      </a:r>
                      <a:endParaRPr lang="es-ES" sz="1100">
                        <a:solidFill>
                          <a:srgbClr val="000000"/>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65,249</a:t>
                      </a:r>
                      <a:endParaRPr lang="es-ES" sz="1100" b="1" dirty="0">
                        <a:solidFill>
                          <a:schemeClr val="tx1"/>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a:t>
                      </a:r>
                      <a:r>
                        <a:rPr lang="es-ES" sz="1100" b="1" dirty="0" smtClean="0">
                          <a:solidFill>
                            <a:schemeClr val="tx1"/>
                          </a:solidFill>
                        </a:rPr>
                        <a:t>000**</a:t>
                      </a:r>
                      <a:endParaRPr lang="es-ES" sz="1100" b="1" dirty="0">
                        <a:solidFill>
                          <a:schemeClr val="tx1"/>
                        </a:solidFill>
                        <a:latin typeface="Calibri"/>
                        <a:ea typeface="Calibri"/>
                        <a:cs typeface="Times New Roman"/>
                      </a:endParaRPr>
                    </a:p>
                  </a:txBody>
                  <a:tcPr marL="68580" marR="68580" marT="0" marB="0"/>
                </a:tc>
              </a:tr>
              <a:tr h="276726">
                <a:tc>
                  <a:txBody>
                    <a:bodyPr/>
                    <a:lstStyle/>
                    <a:p>
                      <a:pPr indent="180340">
                        <a:lnSpc>
                          <a:spcPct val="115000"/>
                        </a:lnSpc>
                        <a:spcAft>
                          <a:spcPts val="0"/>
                        </a:spcAft>
                      </a:pPr>
                      <a:r>
                        <a:rPr lang="en-US" sz="1100"/>
                        <a:t>Problemas con múltiples soluciones </a:t>
                      </a:r>
                      <a:endParaRPr lang="es-ES" sz="1100">
                        <a:solidFill>
                          <a:srgbClr val="000000"/>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4,959</a:t>
                      </a:r>
                      <a:endParaRPr lang="es-ES" sz="1100" b="1" dirty="0">
                        <a:solidFill>
                          <a:schemeClr val="tx1"/>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a:t>
                      </a:r>
                      <a:r>
                        <a:rPr lang="es-ES" sz="1100" b="1" dirty="0" smtClean="0">
                          <a:solidFill>
                            <a:schemeClr val="tx1"/>
                          </a:solidFill>
                        </a:rPr>
                        <a:t>001**</a:t>
                      </a:r>
                      <a:endParaRPr lang="es-ES" sz="1100" b="1" dirty="0">
                        <a:solidFill>
                          <a:schemeClr val="tx1"/>
                        </a:solidFill>
                        <a:latin typeface="Calibri"/>
                        <a:ea typeface="Calibri"/>
                        <a:cs typeface="Times New Roman"/>
                      </a:endParaRPr>
                    </a:p>
                  </a:txBody>
                  <a:tcPr marL="68580" marR="68580" marT="0" marB="0"/>
                </a:tc>
              </a:tr>
              <a:tr h="276726">
                <a:tc>
                  <a:txBody>
                    <a:bodyPr/>
                    <a:lstStyle/>
                    <a:p>
                      <a:pPr indent="180340">
                        <a:lnSpc>
                          <a:spcPct val="115000"/>
                        </a:lnSpc>
                        <a:spcAft>
                          <a:spcPts val="0"/>
                        </a:spcAft>
                      </a:pPr>
                      <a:r>
                        <a:rPr lang="es-ES" sz="1100"/>
                        <a:t>Animar a los profesores a problemas reflexivos</a:t>
                      </a:r>
                      <a:endParaRPr lang="es-ES" sz="1100">
                        <a:solidFill>
                          <a:srgbClr val="000000"/>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101,803</a:t>
                      </a:r>
                      <a:endParaRPr lang="es-ES" sz="1100" b="1" dirty="0">
                        <a:solidFill>
                          <a:schemeClr val="tx1"/>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a:t>
                      </a:r>
                      <a:r>
                        <a:rPr lang="es-ES" sz="1100" b="1" dirty="0" smtClean="0">
                          <a:solidFill>
                            <a:schemeClr val="tx1"/>
                          </a:solidFill>
                        </a:rPr>
                        <a:t>000**</a:t>
                      </a:r>
                      <a:endParaRPr lang="es-ES" sz="1100" b="1" dirty="0">
                        <a:solidFill>
                          <a:schemeClr val="tx1"/>
                        </a:solidFill>
                        <a:latin typeface="Calibri"/>
                        <a:ea typeface="Calibri"/>
                        <a:cs typeface="Times New Roman"/>
                      </a:endParaRPr>
                    </a:p>
                  </a:txBody>
                  <a:tcPr marL="68580" marR="68580" marT="0" marB="0"/>
                </a:tc>
              </a:tr>
              <a:tr h="276726">
                <a:tc gridSpan="3">
                  <a:txBody>
                    <a:bodyPr/>
                    <a:lstStyle/>
                    <a:p>
                      <a:pPr>
                        <a:lnSpc>
                          <a:spcPct val="115000"/>
                        </a:lnSpc>
                        <a:spcAft>
                          <a:spcPts val="0"/>
                        </a:spcAft>
                      </a:pPr>
                      <a:r>
                        <a:rPr lang="en-US" sz="1100" b="1" dirty="0" err="1"/>
                        <a:t>Estrategias</a:t>
                      </a:r>
                      <a:r>
                        <a:rPr lang="en-US" sz="1100" b="1" dirty="0"/>
                        <a:t> de </a:t>
                      </a:r>
                      <a:r>
                        <a:rPr lang="en-US" sz="1100" b="1" dirty="0" err="1" smtClean="0"/>
                        <a:t>aprendizaje</a:t>
                      </a:r>
                      <a:r>
                        <a:rPr lang="en-US" sz="1100" b="1" dirty="0" smtClean="0"/>
                        <a:t>  (</a:t>
                      </a:r>
                      <a:r>
                        <a:rPr lang="en-US" sz="1100" b="1" dirty="0" err="1" smtClean="0"/>
                        <a:t>estudiante</a:t>
                      </a:r>
                      <a:r>
                        <a:rPr lang="en-US" sz="1100" b="1" dirty="0" smtClean="0"/>
                        <a:t>)</a:t>
                      </a:r>
                      <a:endParaRPr lang="es-ES" sz="1100" b="1" dirty="0">
                        <a:solidFill>
                          <a:srgbClr val="000000"/>
                        </a:solidFill>
                        <a:latin typeface="Calibri"/>
                        <a:ea typeface="Calibri"/>
                        <a:cs typeface="Times New Roman"/>
                      </a:endParaRPr>
                    </a:p>
                  </a:txBody>
                  <a:tcPr marL="68580" marR="68580" marT="0" marB="0"/>
                </a:tc>
                <a:tc hMerge="1">
                  <a:txBody>
                    <a:bodyPr/>
                    <a:lstStyle/>
                    <a:p>
                      <a:pPr marL="38100" marR="38100" algn="r">
                        <a:lnSpc>
                          <a:spcPts val="1600"/>
                        </a:lnSpc>
                        <a:spcAft>
                          <a:spcPts val="0"/>
                        </a:spcAft>
                      </a:pPr>
                      <a:endParaRPr lang="es-ES" sz="1100" b="1" dirty="0">
                        <a:solidFill>
                          <a:schemeClr val="tx1"/>
                        </a:solidFill>
                        <a:latin typeface="Calibri"/>
                        <a:ea typeface="Calibri"/>
                        <a:cs typeface="Times New Roman"/>
                      </a:endParaRPr>
                    </a:p>
                  </a:txBody>
                  <a:tcPr marL="68580" marR="68580" marT="0" marB="0"/>
                </a:tc>
                <a:tc hMerge="1">
                  <a:txBody>
                    <a:bodyPr/>
                    <a:lstStyle/>
                    <a:p>
                      <a:pPr marL="38100" marR="38100" algn="r">
                        <a:lnSpc>
                          <a:spcPts val="1600"/>
                        </a:lnSpc>
                        <a:spcAft>
                          <a:spcPts val="0"/>
                        </a:spcAft>
                      </a:pPr>
                      <a:endParaRPr lang="es-ES" sz="1100" b="1" dirty="0">
                        <a:solidFill>
                          <a:schemeClr val="tx1"/>
                        </a:solidFill>
                        <a:latin typeface="Calibri"/>
                        <a:ea typeface="Calibri"/>
                        <a:cs typeface="Times New Roman"/>
                      </a:endParaRPr>
                    </a:p>
                  </a:txBody>
                  <a:tcPr marL="68580" marR="68580" marT="0" marB="0"/>
                </a:tc>
              </a:tr>
              <a:tr h="276726">
                <a:tc>
                  <a:txBody>
                    <a:bodyPr/>
                    <a:lstStyle/>
                    <a:p>
                      <a:pPr indent="180340">
                        <a:lnSpc>
                          <a:spcPct val="115000"/>
                        </a:lnSpc>
                        <a:spcAft>
                          <a:spcPts val="0"/>
                        </a:spcAft>
                      </a:pPr>
                      <a:r>
                        <a:rPr lang="es-ES" sz="1100"/>
                        <a:t>Partes importantes vs. Conocimientos previos vs. Aprender de     </a:t>
                      </a:r>
                      <a:endParaRPr lang="es-ES" sz="1100">
                        <a:solidFill>
                          <a:srgbClr val="000000"/>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180,487</a:t>
                      </a:r>
                      <a:endParaRPr lang="es-ES" sz="1100" b="1" dirty="0">
                        <a:solidFill>
                          <a:schemeClr val="tx1"/>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a:t>
                      </a:r>
                      <a:r>
                        <a:rPr lang="es-ES" sz="1100" b="1" dirty="0" smtClean="0">
                          <a:solidFill>
                            <a:schemeClr val="tx1"/>
                          </a:solidFill>
                        </a:rPr>
                        <a:t>000**</a:t>
                      </a:r>
                      <a:endParaRPr lang="es-ES" sz="1100" b="1" dirty="0">
                        <a:solidFill>
                          <a:schemeClr val="tx1"/>
                        </a:solidFill>
                        <a:latin typeface="Calibri"/>
                        <a:ea typeface="Calibri"/>
                        <a:cs typeface="Times New Roman"/>
                      </a:endParaRPr>
                    </a:p>
                  </a:txBody>
                  <a:tcPr marL="68580" marR="68580" marT="0" marB="0"/>
                </a:tc>
              </a:tr>
              <a:tr h="276726">
                <a:tc>
                  <a:txBody>
                    <a:bodyPr/>
                    <a:lstStyle/>
                    <a:p>
                      <a:pPr indent="180340">
                        <a:lnSpc>
                          <a:spcPct val="115000"/>
                        </a:lnSpc>
                        <a:spcAft>
                          <a:spcPts val="0"/>
                        </a:spcAft>
                      </a:pPr>
                      <a:r>
                        <a:rPr lang="es-ES" sz="1100"/>
                        <a:t>Mejorar comprensión vs. Distintos modos de encontrar respuesta vs.  </a:t>
                      </a:r>
                      <a:endParaRPr lang="es-ES" sz="1100">
                        <a:solidFill>
                          <a:srgbClr val="000000"/>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24,623</a:t>
                      </a:r>
                      <a:endParaRPr lang="es-ES" sz="1100" b="1" dirty="0">
                        <a:solidFill>
                          <a:schemeClr val="tx1"/>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a:t>
                      </a:r>
                      <a:r>
                        <a:rPr lang="es-ES" sz="1100" b="1" dirty="0" smtClean="0">
                          <a:solidFill>
                            <a:schemeClr val="tx1"/>
                          </a:solidFill>
                        </a:rPr>
                        <a:t>000**</a:t>
                      </a:r>
                      <a:endParaRPr lang="es-ES" sz="1100" b="1" dirty="0">
                        <a:solidFill>
                          <a:schemeClr val="tx1"/>
                        </a:solidFill>
                        <a:latin typeface="Calibri"/>
                        <a:ea typeface="Calibri"/>
                        <a:cs typeface="Times New Roman"/>
                      </a:endParaRPr>
                    </a:p>
                  </a:txBody>
                  <a:tcPr marL="68580" marR="68580" marT="0" marB="0"/>
                </a:tc>
              </a:tr>
              <a:tr h="276726">
                <a:tc>
                  <a:txBody>
                    <a:bodyPr/>
                    <a:lstStyle/>
                    <a:p>
                      <a:pPr indent="180340">
                        <a:lnSpc>
                          <a:spcPct val="115000"/>
                        </a:lnSpc>
                        <a:spcAft>
                          <a:spcPts val="0"/>
                        </a:spcAft>
                      </a:pPr>
                      <a:r>
                        <a:rPr lang="es-ES" sz="1100"/>
                        <a:t>Otros temas vs. Objetivos de aprendizaje vs Ensayar Problemas</a:t>
                      </a:r>
                      <a:endParaRPr lang="es-ES" sz="1100">
                        <a:solidFill>
                          <a:srgbClr val="000000"/>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a:solidFill>
                            <a:schemeClr val="tx1"/>
                          </a:solidFill>
                        </a:rPr>
                        <a:t>5,046</a:t>
                      </a:r>
                      <a:endParaRPr lang="es-ES" sz="1100" b="1">
                        <a:solidFill>
                          <a:schemeClr val="tx1"/>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a:t>
                      </a:r>
                      <a:r>
                        <a:rPr lang="es-ES" sz="1100" b="1" dirty="0" smtClean="0">
                          <a:solidFill>
                            <a:schemeClr val="tx1"/>
                          </a:solidFill>
                        </a:rPr>
                        <a:t>006*</a:t>
                      </a:r>
                      <a:endParaRPr lang="es-ES" sz="1100" b="1" dirty="0">
                        <a:solidFill>
                          <a:schemeClr val="tx1"/>
                        </a:solidFill>
                        <a:latin typeface="Calibri"/>
                        <a:ea typeface="Calibri"/>
                        <a:cs typeface="Times New Roman"/>
                      </a:endParaRPr>
                    </a:p>
                  </a:txBody>
                  <a:tcPr marL="68580" marR="68580" marT="0" marB="0"/>
                </a:tc>
              </a:tr>
              <a:tr h="276726">
                <a:tc>
                  <a:txBody>
                    <a:bodyPr/>
                    <a:lstStyle/>
                    <a:p>
                      <a:pPr indent="180340">
                        <a:lnSpc>
                          <a:spcPct val="115000"/>
                        </a:lnSpc>
                        <a:spcAft>
                          <a:spcPts val="0"/>
                        </a:spcAft>
                      </a:pPr>
                      <a:r>
                        <a:rPr lang="es-ES" sz="1100"/>
                        <a:t>Repetir Ejemplos vs. Aplicaciones cotidianas vs. Más información</a:t>
                      </a:r>
                      <a:endParaRPr lang="es-ES" sz="1100">
                        <a:solidFill>
                          <a:srgbClr val="000000"/>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26,018</a:t>
                      </a:r>
                      <a:endParaRPr lang="es-ES" sz="1100" b="1" dirty="0">
                        <a:solidFill>
                          <a:schemeClr val="tx1"/>
                        </a:solidFill>
                        <a:latin typeface="Calibri"/>
                        <a:ea typeface="Calibri"/>
                        <a:cs typeface="Times New Roman"/>
                      </a:endParaRPr>
                    </a:p>
                  </a:txBody>
                  <a:tcPr marL="68580" marR="68580" marT="0" marB="0"/>
                </a:tc>
                <a:tc>
                  <a:txBody>
                    <a:bodyPr/>
                    <a:lstStyle/>
                    <a:p>
                      <a:pPr marL="38100" marR="38100" algn="r">
                        <a:lnSpc>
                          <a:spcPts val="1600"/>
                        </a:lnSpc>
                        <a:spcAft>
                          <a:spcPts val="0"/>
                        </a:spcAft>
                      </a:pPr>
                      <a:r>
                        <a:rPr lang="es-ES" sz="1100" b="1" dirty="0">
                          <a:solidFill>
                            <a:schemeClr val="tx1"/>
                          </a:solidFill>
                        </a:rPr>
                        <a:t>,</a:t>
                      </a:r>
                      <a:r>
                        <a:rPr lang="es-ES" sz="1100" b="1" dirty="0" smtClean="0">
                          <a:solidFill>
                            <a:schemeClr val="tx1"/>
                          </a:solidFill>
                        </a:rPr>
                        <a:t>000**</a:t>
                      </a:r>
                      <a:endParaRPr lang="es-ES" sz="1100" b="1" dirty="0">
                        <a:solidFill>
                          <a:schemeClr val="tx1"/>
                        </a:solidFill>
                        <a:latin typeface="Calibri"/>
                        <a:ea typeface="Calibri"/>
                        <a:cs typeface="Times New Roman"/>
                      </a:endParaRPr>
                    </a:p>
                  </a:txBody>
                  <a:tcPr marL="68580" marR="68580" marT="0" marB="0"/>
                </a:tc>
              </a:tr>
            </a:tbl>
          </a:graphicData>
        </a:graphic>
      </p:graphicFrame>
      <p:sp>
        <p:nvSpPr>
          <p:cNvPr id="4" name="3 Marcador de pie de página"/>
          <p:cNvSpPr>
            <a:spLocks noGrp="1"/>
          </p:cNvSpPr>
          <p:nvPr>
            <p:ph type="ftr" sz="quarter" idx="11"/>
          </p:nvPr>
        </p:nvSpPr>
        <p:spPr>
          <a:xfrm rot="16200000">
            <a:off x="-1265237" y="2894037"/>
            <a:ext cx="2895600" cy="365125"/>
          </a:xfrm>
        </p:spPr>
        <p:txBody>
          <a:bodyPr/>
          <a:lstStyle/>
          <a:p>
            <a:r>
              <a:rPr lang="es-ES" dirty="0" smtClean="0"/>
              <a:t>Dra. Esperanza </a:t>
            </a:r>
            <a:r>
              <a:rPr lang="es-ES" dirty="0" err="1" smtClean="0"/>
              <a:t>Bausela</a:t>
            </a:r>
            <a:r>
              <a:rPr lang="es-ES" dirty="0" smtClean="0"/>
              <a:t> Herreras</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22</a:t>
            </a:fld>
            <a:endParaRPr lang="es-ES"/>
          </a:p>
        </p:txBody>
      </p:sp>
      <p:sp>
        <p:nvSpPr>
          <p:cNvPr id="6" name="Título 1"/>
          <p:cNvSpPr>
            <a:spLocks noGrp="1"/>
          </p:cNvSpPr>
          <p:nvPr>
            <p:ph type="title"/>
          </p:nvPr>
        </p:nvSpPr>
        <p:spPr>
          <a:xfrm>
            <a:off x="539552" y="0"/>
            <a:ext cx="8243455" cy="1131311"/>
          </a:xfrm>
          <a:solidFill>
            <a:schemeClr val="bg1"/>
          </a:solidFill>
        </p:spPr>
        <p:txBody>
          <a:bodyPr>
            <a:normAutofit fontScale="90000"/>
          </a:bodyPr>
          <a:lstStyle/>
          <a:p>
            <a:r>
              <a:rPr lang="es-ES" dirty="0" smtClean="0"/>
              <a:t>Análisis </a:t>
            </a:r>
            <a:r>
              <a:rPr lang="es-ES" dirty="0" err="1" smtClean="0"/>
              <a:t>inferenciales</a:t>
            </a:r>
            <a:r>
              <a:rPr lang="es-ES" dirty="0" smtClean="0"/>
              <a:t> </a:t>
            </a:r>
            <a:r>
              <a:rPr lang="es-ES" dirty="0" err="1" smtClean="0"/>
              <a:t>bivariados</a:t>
            </a:r>
            <a:r>
              <a:rPr lang="es-ES" dirty="0" smtClean="0"/>
              <a:t>: ANOVA (5.2)</a:t>
            </a:r>
            <a:endParaRPr lang="es-ES" dirty="0"/>
          </a:p>
        </p:txBody>
      </p:sp>
      <p:pic>
        <p:nvPicPr>
          <p:cNvPr id="7" name="Picture 32"/>
          <p:cNvPicPr>
            <a:picLocks noChangeAspect="1" noChangeArrowheads="1"/>
          </p:cNvPicPr>
          <p:nvPr/>
        </p:nvPicPr>
        <p:blipFill>
          <a:blip r:embed="rId3" cstate="print"/>
          <a:srcRect/>
          <a:stretch>
            <a:fillRect/>
          </a:stretch>
        </p:blipFill>
        <p:spPr bwMode="auto">
          <a:xfrm rot="-5400000">
            <a:off x="8555038" y="6269037"/>
            <a:ext cx="946150" cy="231775"/>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0" y="6566148"/>
            <a:ext cx="1193009" cy="2918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r>
              <a:rPr lang="es-ES" dirty="0" smtClean="0"/>
              <a:t>Se optó por un </a:t>
            </a:r>
            <a:r>
              <a:rPr lang="es-ES" b="1" dirty="0" smtClean="0">
                <a:solidFill>
                  <a:srgbClr val="0070C0"/>
                </a:solidFill>
              </a:rPr>
              <a:t>análisis de regresión logística binaria.</a:t>
            </a:r>
            <a:endParaRPr lang="es-ES" dirty="0" smtClean="0"/>
          </a:p>
          <a:p>
            <a:r>
              <a:rPr lang="es-ES" dirty="0" smtClean="0"/>
              <a:t>En nuestros modelos la variable dependiente es Y= 1 (Bajo rendimiento) y </a:t>
            </a:r>
            <a:r>
              <a:rPr lang="es-ES" dirty="0" err="1" smtClean="0"/>
              <a:t>Y</a:t>
            </a:r>
            <a:r>
              <a:rPr lang="es-ES" dirty="0" smtClean="0"/>
              <a:t>=0 (No bajo rendimiento) en la competencia matemática de PISA 2012. </a:t>
            </a:r>
          </a:p>
          <a:p>
            <a:r>
              <a:rPr lang="es-ES" dirty="0" smtClean="0"/>
              <a:t>Se parte de la ecuación general para la regresión logística binaria general:</a:t>
            </a:r>
          </a:p>
          <a:p>
            <a:endParaRPr lang="es-ES" dirty="0" smtClean="0"/>
          </a:p>
          <a:p>
            <a:pPr>
              <a:buNone/>
            </a:pPr>
            <a:r>
              <a:rPr lang="es-ES" dirty="0" smtClean="0"/>
              <a:t> </a:t>
            </a:r>
          </a:p>
          <a:p>
            <a:endParaRPr lang="es-ES" dirty="0"/>
          </a:p>
        </p:txBody>
      </p:sp>
      <p:sp>
        <p:nvSpPr>
          <p:cNvPr id="4" name="3 Marcador de pie de página"/>
          <p:cNvSpPr>
            <a:spLocks noGrp="1"/>
          </p:cNvSpPr>
          <p:nvPr>
            <p:ph type="ftr" sz="quarter" idx="11"/>
          </p:nvPr>
        </p:nvSpPr>
        <p:spPr/>
        <p:txBody>
          <a:bodyPr/>
          <a:lstStyle/>
          <a:p>
            <a:r>
              <a:rPr lang="es-ES" smtClean="0"/>
              <a:t>Dra. Esperanza Bausela Herreras</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23</a:t>
            </a:fld>
            <a:endParaRPr lang="es-ES"/>
          </a:p>
        </p:txBody>
      </p:sp>
      <p:pic>
        <p:nvPicPr>
          <p:cNvPr id="2051" name="Picture 3"/>
          <p:cNvPicPr>
            <a:picLocks noChangeAspect="1" noChangeArrowheads="1"/>
          </p:cNvPicPr>
          <p:nvPr/>
        </p:nvPicPr>
        <p:blipFill>
          <a:blip r:embed="rId2" cstate="print"/>
          <a:srcRect/>
          <a:stretch>
            <a:fillRect/>
          </a:stretch>
        </p:blipFill>
        <p:spPr bwMode="auto">
          <a:xfrm>
            <a:off x="0" y="4869160"/>
            <a:ext cx="9036496" cy="962581"/>
          </a:xfrm>
          <a:prstGeom prst="rect">
            <a:avLst/>
          </a:prstGeom>
          <a:noFill/>
          <a:ln w="9525">
            <a:noFill/>
            <a:miter lim="800000"/>
            <a:headEnd/>
            <a:tailEnd/>
          </a:ln>
        </p:spPr>
      </p:pic>
      <p:sp>
        <p:nvSpPr>
          <p:cNvPr id="8" name="Título 1"/>
          <p:cNvSpPr>
            <a:spLocks noGrp="1"/>
          </p:cNvSpPr>
          <p:nvPr>
            <p:ph type="title"/>
          </p:nvPr>
        </p:nvSpPr>
        <p:spPr>
          <a:xfrm>
            <a:off x="539552" y="0"/>
            <a:ext cx="8243455" cy="1131311"/>
          </a:xfrm>
        </p:spPr>
        <p:txBody>
          <a:bodyPr>
            <a:normAutofit fontScale="90000"/>
          </a:bodyPr>
          <a:lstStyle/>
          <a:p>
            <a:r>
              <a:rPr lang="es-ES" dirty="0" smtClean="0"/>
              <a:t>Análisis </a:t>
            </a:r>
            <a:r>
              <a:rPr lang="es-ES" dirty="0" err="1" smtClean="0"/>
              <a:t>inferenciales</a:t>
            </a:r>
            <a:r>
              <a:rPr lang="es-ES" dirty="0" smtClean="0"/>
              <a:t> </a:t>
            </a:r>
            <a:r>
              <a:rPr lang="es-ES" dirty="0" err="1" smtClean="0"/>
              <a:t>multivariados</a:t>
            </a:r>
            <a:r>
              <a:rPr lang="es-ES" dirty="0" smtClean="0"/>
              <a:t>: Log (5.3)</a:t>
            </a:r>
            <a:endParaRPr lang="es-ES" dirty="0"/>
          </a:p>
        </p:txBody>
      </p:sp>
      <p:pic>
        <p:nvPicPr>
          <p:cNvPr id="9" name="Picture 32"/>
          <p:cNvPicPr>
            <a:picLocks noChangeAspect="1" noChangeArrowheads="1"/>
          </p:cNvPicPr>
          <p:nvPr/>
        </p:nvPicPr>
        <p:blipFill>
          <a:blip r:embed="rId3" cstate="print"/>
          <a:srcRect/>
          <a:stretch>
            <a:fillRect/>
          </a:stretch>
        </p:blipFill>
        <p:spPr bwMode="auto">
          <a:xfrm rot="-5400000">
            <a:off x="8555038" y="6269037"/>
            <a:ext cx="946150" cy="231775"/>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0" y="6566148"/>
            <a:ext cx="1193009" cy="2918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Resultados (6.1)</a:t>
            </a:r>
            <a:endParaRPr lang="es-ES" dirty="0"/>
          </a:p>
        </p:txBody>
      </p:sp>
      <p:sp>
        <p:nvSpPr>
          <p:cNvPr id="3" name="2 Marcador de contenido"/>
          <p:cNvSpPr>
            <a:spLocks noGrp="1"/>
          </p:cNvSpPr>
          <p:nvPr>
            <p:ph idx="1"/>
          </p:nvPr>
        </p:nvSpPr>
        <p:spPr>
          <a:xfrm>
            <a:off x="539552" y="1268760"/>
            <a:ext cx="8229600" cy="4925144"/>
          </a:xfrm>
        </p:spPr>
        <p:txBody>
          <a:bodyPr>
            <a:noAutofit/>
          </a:bodyPr>
          <a:lstStyle/>
          <a:p>
            <a:pPr lvl="0"/>
            <a:r>
              <a:rPr lang="es-ES_tradnl" sz="2800" dirty="0" smtClean="0"/>
              <a:t>En los tres modelos, la </a:t>
            </a:r>
            <a:r>
              <a:rPr lang="es-ES_tradnl" sz="2800" b="1" dirty="0" smtClean="0">
                <a:solidFill>
                  <a:srgbClr val="0070C0"/>
                </a:solidFill>
              </a:rPr>
              <a:t>no asistencia a Educación Infantil </a:t>
            </a:r>
            <a:r>
              <a:rPr lang="es-ES_tradnl" sz="2800" b="1" dirty="0" smtClean="0">
                <a:solidFill>
                  <a:srgbClr val="FF0000"/>
                </a:solidFill>
              </a:rPr>
              <a:t>aumenta</a:t>
            </a:r>
            <a:r>
              <a:rPr lang="es-ES_tradnl" sz="2800" b="1" dirty="0" smtClean="0"/>
              <a:t> </a:t>
            </a:r>
            <a:r>
              <a:rPr lang="es-ES_tradnl" sz="2800" dirty="0" smtClean="0"/>
              <a:t>significativamente el riesgo de tener bajo rendimiento en matemáticas: </a:t>
            </a:r>
          </a:p>
          <a:p>
            <a:pPr lvl="1">
              <a:buNone/>
            </a:pPr>
            <a:endParaRPr lang="es-ES_tradnl" sz="2400" dirty="0" smtClean="0"/>
          </a:p>
          <a:p>
            <a:pPr lvl="1">
              <a:buNone/>
            </a:pPr>
            <a:endParaRPr lang="es-ES_tradnl" sz="2400" dirty="0" smtClean="0"/>
          </a:p>
          <a:p>
            <a:pPr lvl="1">
              <a:buNone/>
            </a:pPr>
            <a:endParaRPr lang="es-ES_tradnl" sz="2400" dirty="0" smtClean="0"/>
          </a:p>
          <a:p>
            <a:pPr lvl="1">
              <a:buNone/>
            </a:pPr>
            <a:endParaRPr lang="es-ES_tradnl" sz="2400" dirty="0" smtClean="0"/>
          </a:p>
          <a:p>
            <a:pPr lvl="1">
              <a:buNone/>
            </a:pPr>
            <a:endParaRPr lang="es-ES" sz="2400" dirty="0" smtClean="0"/>
          </a:p>
        </p:txBody>
      </p:sp>
      <p:sp>
        <p:nvSpPr>
          <p:cNvPr id="4" name="3 Marcador de pie de página"/>
          <p:cNvSpPr>
            <a:spLocks noGrp="1"/>
          </p:cNvSpPr>
          <p:nvPr>
            <p:ph type="ftr" sz="quarter" idx="11"/>
          </p:nvPr>
        </p:nvSpPr>
        <p:spPr/>
        <p:txBody>
          <a:bodyPr/>
          <a:lstStyle/>
          <a:p>
            <a:r>
              <a:rPr lang="es-ES" smtClean="0"/>
              <a:t>Dra. Esperanza Bausela Herreras</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24</a:t>
            </a:fld>
            <a:endParaRPr lang="es-ES"/>
          </a:p>
        </p:txBody>
      </p:sp>
      <p:pic>
        <p:nvPicPr>
          <p:cNvPr id="6" name="Picture 32"/>
          <p:cNvPicPr>
            <a:picLocks noChangeAspect="1" noChangeArrowheads="1"/>
          </p:cNvPicPr>
          <p:nvPr/>
        </p:nvPicPr>
        <p:blipFill>
          <a:blip r:embed="rId2" cstate="print"/>
          <a:srcRect/>
          <a:stretch>
            <a:fillRect/>
          </a:stretch>
        </p:blipFill>
        <p:spPr bwMode="auto">
          <a:xfrm rot="-5400000">
            <a:off x="8555038" y="6269037"/>
            <a:ext cx="946150" cy="231775"/>
          </a:xfrm>
          <a:prstGeom prst="rect">
            <a:avLst/>
          </a:prstGeom>
          <a:noFill/>
          <a:ln w="9525">
            <a:noFill/>
            <a:miter lim="800000"/>
            <a:headEnd/>
            <a:tailEnd/>
          </a:ln>
        </p:spPr>
      </p:pic>
      <p:graphicFrame>
        <p:nvGraphicFramePr>
          <p:cNvPr id="7" name="6 Tabla"/>
          <p:cNvGraphicFramePr>
            <a:graphicFrameLocks noGrp="1"/>
          </p:cNvGraphicFramePr>
          <p:nvPr/>
        </p:nvGraphicFramePr>
        <p:xfrm>
          <a:off x="1043608" y="2852936"/>
          <a:ext cx="7488832" cy="2376264"/>
        </p:xfrm>
        <a:graphic>
          <a:graphicData uri="http://schemas.openxmlformats.org/drawingml/2006/table">
            <a:tbl>
              <a:tblPr firstRow="1" bandRow="1">
                <a:tableStyleId>{00A15C55-8517-42AA-B614-E9B94910E393}</a:tableStyleId>
              </a:tblPr>
              <a:tblGrid>
                <a:gridCol w="3538424"/>
                <a:gridCol w="2078199"/>
                <a:gridCol w="1872209"/>
              </a:tblGrid>
              <a:tr h="594066">
                <a:tc>
                  <a:txBody>
                    <a:bodyPr/>
                    <a:lstStyle/>
                    <a:p>
                      <a:r>
                        <a:rPr lang="es-ES" dirty="0" smtClean="0"/>
                        <a:t>Modelos</a:t>
                      </a:r>
                      <a:endParaRPr lang="es-ES" dirty="0"/>
                    </a:p>
                  </a:txBody>
                  <a:tcPr/>
                </a:tc>
                <a:tc>
                  <a:txBody>
                    <a:bodyPr/>
                    <a:lstStyle/>
                    <a:p>
                      <a:pPr algn="ctr"/>
                      <a:r>
                        <a:rPr lang="es-ES_tradnl" sz="1800" dirty="0" smtClean="0"/>
                        <a:t>β</a:t>
                      </a:r>
                      <a:endParaRPr lang="es-ES" dirty="0"/>
                    </a:p>
                  </a:txBody>
                  <a:tcPr/>
                </a:tc>
                <a:tc>
                  <a:txBody>
                    <a:bodyPr/>
                    <a:lstStyle/>
                    <a:p>
                      <a:pPr algn="ctr"/>
                      <a:r>
                        <a:rPr lang="es-ES_tradnl" sz="1800" dirty="0" smtClean="0"/>
                        <a:t>p</a:t>
                      </a:r>
                      <a:endParaRPr lang="es-ES" i="1" dirty="0"/>
                    </a:p>
                  </a:txBody>
                  <a:tcPr/>
                </a:tc>
              </a:tr>
              <a:tr h="594066">
                <a:tc>
                  <a:txBody>
                    <a:bodyPr/>
                    <a:lstStyle/>
                    <a:p>
                      <a:r>
                        <a:rPr lang="es-ES" b="1" dirty="0" smtClean="0"/>
                        <a:t>I. Activación cognitiva</a:t>
                      </a:r>
                      <a:endParaRPr lang="es-ES" b="1" dirty="0"/>
                    </a:p>
                  </a:txBody>
                  <a:tcPr/>
                </a:tc>
                <a:tc>
                  <a:txBody>
                    <a:bodyPr/>
                    <a:lstStyle/>
                    <a:p>
                      <a:pPr algn="ctr"/>
                      <a:r>
                        <a:rPr lang="es-ES_tradnl" sz="1800" dirty="0" smtClean="0"/>
                        <a:t>0,963</a:t>
                      </a:r>
                      <a:endParaRPr lang="es-ES" dirty="0"/>
                    </a:p>
                  </a:txBody>
                  <a:tcPr/>
                </a:tc>
                <a:tc>
                  <a:txBody>
                    <a:bodyPr/>
                    <a:lstStyle/>
                    <a:p>
                      <a:pPr algn="ctr"/>
                      <a:r>
                        <a:rPr lang="es-ES" dirty="0" smtClean="0"/>
                        <a:t>&lt;0,01</a:t>
                      </a:r>
                      <a:endParaRPr lang="es-ES" dirty="0"/>
                    </a:p>
                  </a:txBody>
                  <a:tcPr/>
                </a:tc>
              </a:tr>
              <a:tr h="594066">
                <a:tc>
                  <a:txBody>
                    <a:bodyPr/>
                    <a:lstStyle/>
                    <a:p>
                      <a:r>
                        <a:rPr lang="es-ES" b="1" dirty="0" smtClean="0"/>
                        <a:t>II.</a:t>
                      </a:r>
                      <a:r>
                        <a:rPr lang="es-ES" b="1" baseline="0" dirty="0" smtClean="0"/>
                        <a:t> </a:t>
                      </a:r>
                      <a:r>
                        <a:rPr lang="es-ES" b="1" dirty="0" smtClean="0"/>
                        <a:t>Estrategias</a:t>
                      </a:r>
                      <a:r>
                        <a:rPr lang="es-ES" b="1" baseline="0" dirty="0" smtClean="0"/>
                        <a:t> de aprendizaje</a:t>
                      </a:r>
                      <a:endParaRPr lang="es-ES" b="1" dirty="0"/>
                    </a:p>
                  </a:txBody>
                  <a:tcPr/>
                </a:tc>
                <a:tc>
                  <a:txBody>
                    <a:bodyPr/>
                    <a:lstStyle/>
                    <a:p>
                      <a:pPr algn="ctr"/>
                      <a:r>
                        <a:rPr lang="es-ES_tradnl" sz="1800" dirty="0" smtClean="0"/>
                        <a:t>0,956</a:t>
                      </a:r>
                      <a:endParaRPr lang="es-ES" dirty="0"/>
                    </a:p>
                  </a:txBody>
                  <a:tcPr/>
                </a:tc>
                <a:tc>
                  <a:txBody>
                    <a:bodyPr/>
                    <a:lstStyle/>
                    <a:p>
                      <a:pPr algn="ctr"/>
                      <a:r>
                        <a:rPr lang="es-ES_tradnl" sz="1800" dirty="0" smtClean="0"/>
                        <a:t>&lt;0,01</a:t>
                      </a:r>
                      <a:endParaRPr lang="es-ES" dirty="0"/>
                    </a:p>
                  </a:txBody>
                  <a:tcPr/>
                </a:tc>
              </a:tr>
              <a:tr h="594066">
                <a:tc>
                  <a:txBody>
                    <a:bodyPr/>
                    <a:lstStyle/>
                    <a:p>
                      <a:r>
                        <a:rPr lang="es-ES" b="1" dirty="0" smtClean="0"/>
                        <a:t>III. Simple </a:t>
                      </a:r>
                      <a:endParaRPr lang="es-ES" b="1" dirty="0"/>
                    </a:p>
                  </a:txBody>
                  <a:tcPr/>
                </a:tc>
                <a:tc>
                  <a:txBody>
                    <a:bodyPr/>
                    <a:lstStyle/>
                    <a:p>
                      <a:pPr algn="ctr"/>
                      <a:r>
                        <a:rPr lang="es-ES" dirty="0" smtClean="0"/>
                        <a:t>0,056</a:t>
                      </a:r>
                      <a:endParaRPr lang="es-ES" dirty="0"/>
                    </a:p>
                  </a:txBody>
                  <a:tcPr/>
                </a:tc>
                <a:tc>
                  <a:txBody>
                    <a:bodyPr/>
                    <a:lstStyle/>
                    <a:p>
                      <a:pPr algn="ctr"/>
                      <a:r>
                        <a:rPr lang="es-ES_tradnl" sz="1800" dirty="0" smtClean="0"/>
                        <a:t>&lt;0,05</a:t>
                      </a:r>
                      <a:endParaRPr lang="es-ES" dirty="0"/>
                    </a:p>
                  </a:txBody>
                  <a:tcPr/>
                </a:tc>
              </a:tr>
            </a:tbl>
          </a:graphicData>
        </a:graphic>
      </p:graphicFrame>
      <p:sp>
        <p:nvSpPr>
          <p:cNvPr id="8" name="7 CuadroTexto"/>
          <p:cNvSpPr txBox="1"/>
          <p:nvPr/>
        </p:nvSpPr>
        <p:spPr>
          <a:xfrm>
            <a:off x="1115616" y="5373216"/>
            <a:ext cx="7488832" cy="215444"/>
          </a:xfrm>
          <a:prstGeom prst="rect">
            <a:avLst/>
          </a:prstGeom>
          <a:noFill/>
        </p:spPr>
        <p:txBody>
          <a:bodyPr wrap="square" rtlCol="0">
            <a:spAutoFit/>
          </a:bodyPr>
          <a:lstStyle/>
          <a:p>
            <a:pPr algn="r"/>
            <a:r>
              <a:rPr lang="es-ES" sz="800" dirty="0" smtClean="0"/>
              <a:t>[Fuente: Elaboración propia a partir de PISA 2012 (muestra española)]</a:t>
            </a:r>
            <a:endParaRPr lang="es-ES" sz="800" dirty="0"/>
          </a:p>
        </p:txBody>
      </p:sp>
      <p:pic>
        <p:nvPicPr>
          <p:cNvPr id="9" name="Picture 3"/>
          <p:cNvPicPr>
            <a:picLocks noChangeAspect="1" noChangeArrowheads="1"/>
          </p:cNvPicPr>
          <p:nvPr/>
        </p:nvPicPr>
        <p:blipFill>
          <a:blip r:embed="rId3" cstate="print"/>
          <a:srcRect/>
          <a:stretch>
            <a:fillRect/>
          </a:stretch>
        </p:blipFill>
        <p:spPr bwMode="auto">
          <a:xfrm>
            <a:off x="0" y="6566148"/>
            <a:ext cx="1193009" cy="291852"/>
          </a:xfrm>
          <a:prstGeom prst="rect">
            <a:avLst/>
          </a:prstGeom>
          <a:noFill/>
          <a:ln w="9525">
            <a:noFill/>
            <a:miter lim="800000"/>
            <a:headEnd/>
            <a:tailEnd/>
          </a:ln>
        </p:spPr>
      </p:pic>
      <p:sp>
        <p:nvSpPr>
          <p:cNvPr id="10" name="9 Flecha arriba"/>
          <p:cNvSpPr/>
          <p:nvPr/>
        </p:nvSpPr>
        <p:spPr>
          <a:xfrm>
            <a:off x="7740352" y="2276872"/>
            <a:ext cx="792088" cy="43204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Resultados (6.2)</a:t>
            </a:r>
            <a:endParaRPr lang="es-ES" dirty="0"/>
          </a:p>
        </p:txBody>
      </p:sp>
      <p:sp>
        <p:nvSpPr>
          <p:cNvPr id="3" name="2 Marcador de contenido"/>
          <p:cNvSpPr>
            <a:spLocks noGrp="1"/>
          </p:cNvSpPr>
          <p:nvPr>
            <p:ph idx="1"/>
          </p:nvPr>
        </p:nvSpPr>
        <p:spPr>
          <a:xfrm>
            <a:off x="539552" y="1268760"/>
            <a:ext cx="8229600" cy="4925144"/>
          </a:xfrm>
        </p:spPr>
        <p:txBody>
          <a:bodyPr>
            <a:noAutofit/>
          </a:bodyPr>
          <a:lstStyle/>
          <a:p>
            <a:pPr lvl="0"/>
            <a:r>
              <a:rPr lang="es-ES_tradnl" sz="2800" dirty="0" smtClean="0"/>
              <a:t>En los tres modelos, </a:t>
            </a:r>
            <a:r>
              <a:rPr lang="es-ES_tradnl" sz="2800" b="1" dirty="0" smtClean="0">
                <a:solidFill>
                  <a:srgbClr val="0070C0"/>
                </a:solidFill>
              </a:rPr>
              <a:t>ser hombre </a:t>
            </a:r>
            <a:r>
              <a:rPr lang="es-ES_tradnl" sz="2800" b="1" dirty="0" smtClean="0">
                <a:solidFill>
                  <a:srgbClr val="00B050"/>
                </a:solidFill>
              </a:rPr>
              <a:t>disminuye</a:t>
            </a:r>
            <a:r>
              <a:rPr lang="es-ES_tradnl" sz="2800" b="1" dirty="0" smtClean="0">
                <a:solidFill>
                  <a:srgbClr val="0070C0"/>
                </a:solidFill>
              </a:rPr>
              <a:t> el riesgo </a:t>
            </a:r>
            <a:r>
              <a:rPr lang="es-ES_tradnl" sz="2800" dirty="0" smtClean="0"/>
              <a:t>de tener bajo rendimiento en matemáticas: </a:t>
            </a:r>
          </a:p>
          <a:p>
            <a:pPr lvl="1">
              <a:buNone/>
            </a:pPr>
            <a:endParaRPr lang="es-ES_tradnl" sz="2400" dirty="0" smtClean="0"/>
          </a:p>
          <a:p>
            <a:pPr lvl="1">
              <a:buNone/>
            </a:pPr>
            <a:endParaRPr lang="es-ES" sz="2400" dirty="0" smtClean="0"/>
          </a:p>
          <a:p>
            <a:pPr lvl="1"/>
            <a:endParaRPr lang="es-ES" sz="2400" dirty="0" smtClean="0"/>
          </a:p>
        </p:txBody>
      </p:sp>
      <p:sp>
        <p:nvSpPr>
          <p:cNvPr id="4" name="3 Marcador de pie de página"/>
          <p:cNvSpPr>
            <a:spLocks noGrp="1"/>
          </p:cNvSpPr>
          <p:nvPr>
            <p:ph type="ftr" sz="quarter" idx="11"/>
          </p:nvPr>
        </p:nvSpPr>
        <p:spPr/>
        <p:txBody>
          <a:bodyPr/>
          <a:lstStyle/>
          <a:p>
            <a:r>
              <a:rPr lang="es-ES" smtClean="0"/>
              <a:t>Dra. Esperanza Bausela Herreras</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25</a:t>
            </a:fld>
            <a:endParaRPr lang="es-ES"/>
          </a:p>
        </p:txBody>
      </p:sp>
      <p:pic>
        <p:nvPicPr>
          <p:cNvPr id="6" name="Picture 32"/>
          <p:cNvPicPr>
            <a:picLocks noChangeAspect="1" noChangeArrowheads="1"/>
          </p:cNvPicPr>
          <p:nvPr/>
        </p:nvPicPr>
        <p:blipFill>
          <a:blip r:embed="rId2" cstate="print"/>
          <a:srcRect/>
          <a:stretch>
            <a:fillRect/>
          </a:stretch>
        </p:blipFill>
        <p:spPr bwMode="auto">
          <a:xfrm rot="-5400000">
            <a:off x="8555038" y="6269037"/>
            <a:ext cx="946150" cy="231775"/>
          </a:xfrm>
          <a:prstGeom prst="rect">
            <a:avLst/>
          </a:prstGeom>
          <a:noFill/>
          <a:ln w="9525">
            <a:noFill/>
            <a:miter lim="800000"/>
            <a:headEnd/>
            <a:tailEnd/>
          </a:ln>
        </p:spPr>
      </p:pic>
      <p:graphicFrame>
        <p:nvGraphicFramePr>
          <p:cNvPr id="8" name="7 Tabla"/>
          <p:cNvGraphicFramePr>
            <a:graphicFrameLocks noGrp="1"/>
          </p:cNvGraphicFramePr>
          <p:nvPr>
            <p:extLst>
              <p:ext uri="{D42A27DB-BD31-4B8C-83A1-F6EECF244321}">
                <p14:modId xmlns:p14="http://schemas.microsoft.com/office/powerpoint/2010/main" val="1081959301"/>
              </p:ext>
            </p:extLst>
          </p:nvPr>
        </p:nvGraphicFramePr>
        <p:xfrm>
          <a:off x="971600" y="2492896"/>
          <a:ext cx="7488832" cy="2304256"/>
        </p:xfrm>
        <a:graphic>
          <a:graphicData uri="http://schemas.openxmlformats.org/drawingml/2006/table">
            <a:tbl>
              <a:tblPr firstRow="1" bandRow="1">
                <a:tableStyleId>{00A15C55-8517-42AA-B614-E9B94910E393}</a:tableStyleId>
              </a:tblPr>
              <a:tblGrid>
                <a:gridCol w="3538424"/>
                <a:gridCol w="2078199"/>
                <a:gridCol w="1872209"/>
              </a:tblGrid>
              <a:tr h="576064">
                <a:tc>
                  <a:txBody>
                    <a:bodyPr/>
                    <a:lstStyle/>
                    <a:p>
                      <a:r>
                        <a:rPr lang="es-ES" dirty="0" smtClean="0"/>
                        <a:t>Modelos</a:t>
                      </a:r>
                      <a:endParaRPr lang="es-ES" dirty="0"/>
                    </a:p>
                  </a:txBody>
                  <a:tcPr/>
                </a:tc>
                <a:tc>
                  <a:txBody>
                    <a:bodyPr/>
                    <a:lstStyle/>
                    <a:p>
                      <a:pPr algn="ctr"/>
                      <a:r>
                        <a:rPr lang="es-ES_tradnl" sz="1800" dirty="0" smtClean="0"/>
                        <a:t>β</a:t>
                      </a:r>
                      <a:endParaRPr lang="es-ES" dirty="0"/>
                    </a:p>
                  </a:txBody>
                  <a:tcPr/>
                </a:tc>
                <a:tc>
                  <a:txBody>
                    <a:bodyPr/>
                    <a:lstStyle/>
                    <a:p>
                      <a:pPr algn="ctr"/>
                      <a:r>
                        <a:rPr lang="es-ES_tradnl" sz="1800" dirty="0" smtClean="0"/>
                        <a:t>p</a:t>
                      </a:r>
                      <a:endParaRPr lang="es-ES" i="1" dirty="0"/>
                    </a:p>
                  </a:txBody>
                  <a:tcPr/>
                </a:tc>
              </a:tr>
              <a:tr h="576064">
                <a:tc>
                  <a:txBody>
                    <a:bodyPr/>
                    <a:lstStyle/>
                    <a:p>
                      <a:r>
                        <a:rPr lang="es-ES" b="1" dirty="0" smtClean="0"/>
                        <a:t>I. Activación cognitiva</a:t>
                      </a:r>
                      <a:endParaRPr lang="es-ES" b="1" dirty="0"/>
                    </a:p>
                  </a:txBody>
                  <a:tcPr/>
                </a:tc>
                <a:tc>
                  <a:txBody>
                    <a:bodyPr/>
                    <a:lstStyle/>
                    <a:p>
                      <a:pPr algn="ctr"/>
                      <a:r>
                        <a:rPr lang="es-ES_tradnl" sz="1800" dirty="0" smtClean="0"/>
                        <a:t>-0,13</a:t>
                      </a:r>
                      <a:endParaRPr lang="es-ES" dirty="0"/>
                    </a:p>
                  </a:txBody>
                  <a:tcPr/>
                </a:tc>
                <a:tc>
                  <a:txBody>
                    <a:bodyPr/>
                    <a:lstStyle/>
                    <a:p>
                      <a:pPr algn="ctr"/>
                      <a:r>
                        <a:rPr lang="es-ES_tradnl" sz="1800" dirty="0" smtClean="0"/>
                        <a:t>&lt;0,01</a:t>
                      </a:r>
                      <a:endParaRPr lang="es-ES" dirty="0"/>
                    </a:p>
                  </a:txBody>
                  <a:tcPr/>
                </a:tc>
              </a:tr>
              <a:tr h="576064">
                <a:tc>
                  <a:txBody>
                    <a:bodyPr/>
                    <a:lstStyle/>
                    <a:p>
                      <a:r>
                        <a:rPr lang="es-ES" b="1" dirty="0" smtClean="0"/>
                        <a:t>II.</a:t>
                      </a:r>
                      <a:r>
                        <a:rPr lang="es-ES" b="1" baseline="0" dirty="0" smtClean="0"/>
                        <a:t> </a:t>
                      </a:r>
                      <a:r>
                        <a:rPr lang="es-ES" b="1" dirty="0" smtClean="0"/>
                        <a:t>Estrategias</a:t>
                      </a:r>
                      <a:r>
                        <a:rPr lang="es-ES" b="1" baseline="0" dirty="0" smtClean="0"/>
                        <a:t> de aprendizaje</a:t>
                      </a:r>
                      <a:endParaRPr lang="es-ES" b="1" dirty="0"/>
                    </a:p>
                  </a:txBody>
                  <a:tcPr/>
                </a:tc>
                <a:tc>
                  <a:txBody>
                    <a:bodyPr/>
                    <a:lstStyle/>
                    <a:p>
                      <a:pPr algn="ctr"/>
                      <a:r>
                        <a:rPr lang="es-ES_tradnl" sz="1800" dirty="0" smtClean="0"/>
                        <a:t>-0,182</a:t>
                      </a:r>
                      <a:endParaRPr lang="es-ES" dirty="0"/>
                    </a:p>
                  </a:txBody>
                  <a:tcPr/>
                </a:tc>
                <a:tc>
                  <a:txBody>
                    <a:bodyPr/>
                    <a:lstStyle/>
                    <a:p>
                      <a:pPr algn="ctr"/>
                      <a:r>
                        <a:rPr lang="es-ES_tradnl" sz="1800" dirty="0" smtClean="0"/>
                        <a:t>&lt;0,01</a:t>
                      </a:r>
                      <a:endParaRPr lang="es-ES" dirty="0"/>
                    </a:p>
                  </a:txBody>
                  <a:tcPr/>
                </a:tc>
              </a:tr>
              <a:tr h="576064">
                <a:tc>
                  <a:txBody>
                    <a:bodyPr/>
                    <a:lstStyle/>
                    <a:p>
                      <a:r>
                        <a:rPr lang="es-ES" b="1" dirty="0" smtClean="0"/>
                        <a:t>III. Simple </a:t>
                      </a:r>
                      <a:endParaRPr lang="es-ES" b="1" dirty="0"/>
                    </a:p>
                  </a:txBody>
                  <a:tcPr/>
                </a:tc>
                <a:tc>
                  <a:txBody>
                    <a:bodyPr/>
                    <a:lstStyle/>
                    <a:p>
                      <a:pPr algn="ctr"/>
                      <a:r>
                        <a:rPr lang="es-ES" dirty="0" smtClean="0"/>
                        <a:t>-0,12</a:t>
                      </a:r>
                      <a:endParaRPr lang="es-ES" dirty="0"/>
                    </a:p>
                  </a:txBody>
                  <a:tcPr/>
                </a:tc>
                <a:tc>
                  <a:txBody>
                    <a:bodyPr/>
                    <a:lstStyle/>
                    <a:p>
                      <a:pPr algn="ctr"/>
                      <a:r>
                        <a:rPr lang="es-ES_tradnl" sz="1800" dirty="0" smtClean="0"/>
                        <a:t>&lt;0,01</a:t>
                      </a:r>
                      <a:endParaRPr lang="es-ES" dirty="0"/>
                    </a:p>
                  </a:txBody>
                  <a:tcPr/>
                </a:tc>
              </a:tr>
            </a:tbl>
          </a:graphicData>
        </a:graphic>
      </p:graphicFrame>
      <p:sp>
        <p:nvSpPr>
          <p:cNvPr id="9" name="8 CuadroTexto"/>
          <p:cNvSpPr txBox="1"/>
          <p:nvPr/>
        </p:nvSpPr>
        <p:spPr>
          <a:xfrm>
            <a:off x="1043608" y="5013176"/>
            <a:ext cx="7488832" cy="215444"/>
          </a:xfrm>
          <a:prstGeom prst="rect">
            <a:avLst/>
          </a:prstGeom>
          <a:noFill/>
        </p:spPr>
        <p:txBody>
          <a:bodyPr wrap="square" rtlCol="0">
            <a:spAutoFit/>
          </a:bodyPr>
          <a:lstStyle/>
          <a:p>
            <a:pPr algn="r"/>
            <a:r>
              <a:rPr lang="es-ES" sz="800" dirty="0" smtClean="0"/>
              <a:t>[Fuente: Elaboración propia a partir de PISA 2012 (muestra española)]</a:t>
            </a:r>
            <a:endParaRPr lang="es-ES" sz="800" dirty="0"/>
          </a:p>
        </p:txBody>
      </p:sp>
      <p:pic>
        <p:nvPicPr>
          <p:cNvPr id="10" name="Picture 3"/>
          <p:cNvPicPr>
            <a:picLocks noChangeAspect="1" noChangeArrowheads="1"/>
          </p:cNvPicPr>
          <p:nvPr/>
        </p:nvPicPr>
        <p:blipFill>
          <a:blip r:embed="rId3" cstate="print"/>
          <a:srcRect/>
          <a:stretch>
            <a:fillRect/>
          </a:stretch>
        </p:blipFill>
        <p:spPr bwMode="auto">
          <a:xfrm>
            <a:off x="0" y="6566148"/>
            <a:ext cx="1193009" cy="291852"/>
          </a:xfrm>
          <a:prstGeom prst="rect">
            <a:avLst/>
          </a:prstGeom>
          <a:noFill/>
          <a:ln w="9525">
            <a:noFill/>
            <a:miter lim="800000"/>
            <a:headEnd/>
            <a:tailEnd/>
          </a:ln>
        </p:spPr>
      </p:pic>
      <p:sp>
        <p:nvSpPr>
          <p:cNvPr id="11" name="10 Flecha abajo"/>
          <p:cNvSpPr/>
          <p:nvPr/>
        </p:nvSpPr>
        <p:spPr>
          <a:xfrm>
            <a:off x="8028384" y="1916832"/>
            <a:ext cx="576064" cy="50405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lvl="0"/>
            <a:r>
              <a:rPr lang="es-ES_tradnl" dirty="0" smtClean="0"/>
              <a:t>En relación al </a:t>
            </a:r>
            <a:r>
              <a:rPr lang="es-ES_tradnl" b="1" dirty="0" smtClean="0">
                <a:solidFill>
                  <a:srgbClr val="0070C0"/>
                </a:solidFill>
              </a:rPr>
              <a:t>uso de estrategias de activación cognitiva (docente)</a:t>
            </a:r>
            <a:r>
              <a:rPr lang="es-ES_tradnl" dirty="0" smtClean="0"/>
              <a:t>, los datos nos indican que </a:t>
            </a:r>
            <a:r>
              <a:rPr lang="es-ES_tradnl" b="1" dirty="0" smtClean="0">
                <a:solidFill>
                  <a:srgbClr val="0070C0"/>
                </a:solidFill>
              </a:rPr>
              <a:t>no utilizar</a:t>
            </a:r>
            <a:r>
              <a:rPr lang="es-ES_tradnl" dirty="0" smtClean="0"/>
              <a:t> las siguientes </a:t>
            </a:r>
            <a:r>
              <a:rPr lang="es-ES_tradnl" b="1" dirty="0" smtClean="0">
                <a:solidFill>
                  <a:srgbClr val="FF0000"/>
                </a:solidFill>
              </a:rPr>
              <a:t>aumenta</a:t>
            </a:r>
            <a:r>
              <a:rPr lang="es-ES_tradnl" dirty="0" smtClean="0"/>
              <a:t> el riesgo de tener bajo rendimiento en competencia matemática: </a:t>
            </a:r>
          </a:p>
          <a:p>
            <a:pPr lvl="1">
              <a:buNone/>
            </a:pPr>
            <a:endParaRPr lang="es-ES" dirty="0" smtClean="0"/>
          </a:p>
          <a:p>
            <a:endParaRPr lang="es-ES" dirty="0"/>
          </a:p>
        </p:txBody>
      </p:sp>
      <p:sp>
        <p:nvSpPr>
          <p:cNvPr id="4" name="3 Marcador de pie de página"/>
          <p:cNvSpPr>
            <a:spLocks noGrp="1"/>
          </p:cNvSpPr>
          <p:nvPr>
            <p:ph type="ftr" sz="quarter" idx="11"/>
          </p:nvPr>
        </p:nvSpPr>
        <p:spPr>
          <a:xfrm>
            <a:off x="2339752" y="6309320"/>
            <a:ext cx="2895600" cy="365125"/>
          </a:xfrm>
        </p:spPr>
        <p:txBody>
          <a:bodyPr/>
          <a:lstStyle/>
          <a:p>
            <a:r>
              <a:rPr lang="es-ES" smtClean="0"/>
              <a:t>Dra. Esperanza Bausela Herreras</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26</a:t>
            </a:fld>
            <a:endParaRPr lang="es-ES"/>
          </a:p>
        </p:txBody>
      </p:sp>
      <p:sp>
        <p:nvSpPr>
          <p:cNvPr id="6" name="1 Título"/>
          <p:cNvSpPr>
            <a:spLocks noGrp="1"/>
          </p:cNvSpPr>
          <p:nvPr>
            <p:ph type="title"/>
          </p:nvPr>
        </p:nvSpPr>
        <p:spPr>
          <a:xfrm>
            <a:off x="457199" y="286326"/>
            <a:ext cx="8243455" cy="1131311"/>
          </a:xfrm>
          <a:noFill/>
        </p:spPr>
        <p:txBody>
          <a:bodyPr/>
          <a:lstStyle/>
          <a:p>
            <a:r>
              <a:rPr lang="es-ES" dirty="0" smtClean="0"/>
              <a:t>Resultados (6.3)</a:t>
            </a:r>
            <a:endParaRPr lang="es-ES" dirty="0"/>
          </a:p>
        </p:txBody>
      </p:sp>
      <p:pic>
        <p:nvPicPr>
          <p:cNvPr id="7" name="Picture 32"/>
          <p:cNvPicPr>
            <a:picLocks noChangeAspect="1" noChangeArrowheads="1"/>
          </p:cNvPicPr>
          <p:nvPr/>
        </p:nvPicPr>
        <p:blipFill>
          <a:blip r:embed="rId2" cstate="print"/>
          <a:srcRect/>
          <a:stretch>
            <a:fillRect/>
          </a:stretch>
        </p:blipFill>
        <p:spPr bwMode="auto">
          <a:xfrm rot="-5400000">
            <a:off x="8555038" y="6269037"/>
            <a:ext cx="946150" cy="231775"/>
          </a:xfrm>
          <a:prstGeom prst="rect">
            <a:avLst/>
          </a:prstGeom>
          <a:noFill/>
          <a:ln w="9525">
            <a:noFill/>
            <a:miter lim="800000"/>
            <a:headEnd/>
            <a:tailEnd/>
          </a:ln>
        </p:spPr>
      </p:pic>
      <p:graphicFrame>
        <p:nvGraphicFramePr>
          <p:cNvPr id="8" name="7 Tabla"/>
          <p:cNvGraphicFramePr>
            <a:graphicFrameLocks noGrp="1"/>
          </p:cNvGraphicFramePr>
          <p:nvPr/>
        </p:nvGraphicFramePr>
        <p:xfrm>
          <a:off x="899592" y="3645024"/>
          <a:ext cx="7488832" cy="2712328"/>
        </p:xfrm>
        <a:graphic>
          <a:graphicData uri="http://schemas.openxmlformats.org/drawingml/2006/table">
            <a:tbl>
              <a:tblPr firstRow="1" bandRow="1">
                <a:tableStyleId>{00A15C55-8517-42AA-B614-E9B94910E393}</a:tableStyleId>
              </a:tblPr>
              <a:tblGrid>
                <a:gridCol w="3538424"/>
                <a:gridCol w="2078199"/>
                <a:gridCol w="1872209"/>
              </a:tblGrid>
              <a:tr h="396044">
                <a:tc>
                  <a:txBody>
                    <a:bodyPr/>
                    <a:lstStyle/>
                    <a:p>
                      <a:r>
                        <a:rPr lang="es-ES" dirty="0" smtClean="0"/>
                        <a:t>Modelo  I</a:t>
                      </a:r>
                      <a:r>
                        <a:rPr lang="es-ES" baseline="0" dirty="0" smtClean="0"/>
                        <a:t> (activación cognitiva)</a:t>
                      </a:r>
                      <a:endParaRPr lang="es-ES" dirty="0"/>
                    </a:p>
                  </a:txBody>
                  <a:tcPr/>
                </a:tc>
                <a:tc>
                  <a:txBody>
                    <a:bodyPr/>
                    <a:lstStyle/>
                    <a:p>
                      <a:pPr algn="ctr"/>
                      <a:r>
                        <a:rPr lang="es-ES_tradnl" sz="1800" dirty="0" smtClean="0"/>
                        <a:t>β</a:t>
                      </a:r>
                      <a:endParaRPr lang="es-ES" dirty="0"/>
                    </a:p>
                  </a:txBody>
                  <a:tcPr/>
                </a:tc>
                <a:tc>
                  <a:txBody>
                    <a:bodyPr/>
                    <a:lstStyle/>
                    <a:p>
                      <a:pPr algn="ctr"/>
                      <a:r>
                        <a:rPr lang="es-ES_tradnl" sz="1800" dirty="0" smtClean="0"/>
                        <a:t>p</a:t>
                      </a:r>
                      <a:endParaRPr lang="es-ES" i="1" dirty="0"/>
                    </a:p>
                  </a:txBody>
                  <a:tcPr/>
                </a:tc>
              </a:tr>
              <a:tr h="396044">
                <a:tc>
                  <a:txBody>
                    <a:bodyPr/>
                    <a:lstStyle/>
                    <a:p>
                      <a:r>
                        <a:rPr lang="es-ES_tradnl" b="1" dirty="0" smtClean="0"/>
                        <a:t>Problemas con múltiples soluciones </a:t>
                      </a:r>
                      <a:endParaRPr lang="es-ES" dirty="0"/>
                    </a:p>
                  </a:txBody>
                  <a:tcPr/>
                </a:tc>
                <a:tc>
                  <a:txBody>
                    <a:bodyPr/>
                    <a:lstStyle/>
                    <a:p>
                      <a:pPr algn="ctr"/>
                      <a:r>
                        <a:rPr lang="es-ES_tradnl" dirty="0" smtClean="0"/>
                        <a:t>0,509</a:t>
                      </a:r>
                      <a:endParaRPr lang="es-ES" dirty="0"/>
                    </a:p>
                  </a:txBody>
                  <a:tcPr/>
                </a:tc>
                <a:tc>
                  <a:txBody>
                    <a:bodyPr/>
                    <a:lstStyle/>
                    <a:p>
                      <a:pPr algn="ctr"/>
                      <a:r>
                        <a:rPr lang="es-ES_tradnl" dirty="0" smtClean="0"/>
                        <a:t>0,01</a:t>
                      </a:r>
                      <a:endParaRPr lang="es-ES" dirty="0"/>
                    </a:p>
                  </a:txBody>
                  <a:tcPr/>
                </a:tc>
              </a:tr>
              <a:tr h="396044">
                <a:tc>
                  <a:txBody>
                    <a:bodyPr/>
                    <a:lstStyle/>
                    <a:p>
                      <a:r>
                        <a:rPr lang="es-ES_tradnl" b="1" dirty="0" smtClean="0"/>
                        <a:t>Aplicar lo que hemos aprendido </a:t>
                      </a:r>
                      <a:endParaRPr lang="es-ES" dirty="0"/>
                    </a:p>
                  </a:txBody>
                  <a:tcPr/>
                </a:tc>
                <a:tc>
                  <a:txBody>
                    <a:bodyPr/>
                    <a:lstStyle/>
                    <a:p>
                      <a:pPr algn="ctr"/>
                      <a:r>
                        <a:rPr lang="es-ES_tradnl" dirty="0" smtClean="0"/>
                        <a:t>0,275</a:t>
                      </a:r>
                      <a:endParaRPr lang="es-ES" dirty="0"/>
                    </a:p>
                  </a:txBody>
                  <a:tcPr/>
                </a:tc>
                <a:tc>
                  <a:txBody>
                    <a:bodyPr/>
                    <a:lstStyle/>
                    <a:p>
                      <a:pPr algn="ctr"/>
                      <a:r>
                        <a:rPr lang="es-ES_tradnl" dirty="0" smtClean="0"/>
                        <a:t>0,01</a:t>
                      </a:r>
                      <a:endParaRPr lang="es-ES" dirty="0"/>
                    </a:p>
                  </a:txBody>
                  <a:tcPr/>
                </a:tc>
              </a:tr>
              <a:tr h="396044">
                <a:tc>
                  <a:txBody>
                    <a:bodyPr/>
                    <a:lstStyle/>
                    <a:p>
                      <a:r>
                        <a:rPr lang="es-ES_tradnl" b="1" dirty="0" smtClean="0"/>
                        <a:t>Presentar problemas en diferentes contextos </a:t>
                      </a:r>
                      <a:endParaRPr lang="es-ES" dirty="0"/>
                    </a:p>
                  </a:txBody>
                  <a:tcPr/>
                </a:tc>
                <a:tc>
                  <a:txBody>
                    <a:bodyPr/>
                    <a:lstStyle/>
                    <a:p>
                      <a:pPr algn="ctr"/>
                      <a:r>
                        <a:rPr lang="es-ES_tradnl" dirty="0" smtClean="0"/>
                        <a:t>0,173</a:t>
                      </a:r>
                      <a:endParaRPr lang="es-ES" dirty="0"/>
                    </a:p>
                  </a:txBody>
                  <a:tcPr/>
                </a:tc>
                <a:tc>
                  <a:txBody>
                    <a:bodyPr/>
                    <a:lstStyle/>
                    <a:p>
                      <a:pPr algn="ctr"/>
                      <a:r>
                        <a:rPr lang="es-ES_tradnl" dirty="0" smtClean="0"/>
                        <a:t>0,05</a:t>
                      </a:r>
                      <a:endParaRPr lang="es-ES" dirty="0"/>
                    </a:p>
                  </a:txBody>
                  <a:tcPr/>
                </a:tc>
              </a:tr>
              <a:tr h="396044">
                <a:tc>
                  <a:txBody>
                    <a:bodyPr/>
                    <a:lstStyle/>
                    <a:p>
                      <a:r>
                        <a:rPr lang="es-ES_tradnl" b="1" dirty="0" smtClean="0"/>
                        <a:t>Presentar problemas con soluciones no obvias </a:t>
                      </a:r>
                      <a:endParaRPr lang="es-ES" dirty="0"/>
                    </a:p>
                  </a:txBody>
                  <a:tcPr/>
                </a:tc>
                <a:tc>
                  <a:txBody>
                    <a:bodyPr/>
                    <a:lstStyle/>
                    <a:p>
                      <a:pPr algn="ctr"/>
                      <a:r>
                        <a:rPr lang="es-ES_tradnl" dirty="0" smtClean="0"/>
                        <a:t>0,197</a:t>
                      </a:r>
                      <a:endParaRPr lang="es-ES" dirty="0"/>
                    </a:p>
                  </a:txBody>
                  <a:tcPr/>
                </a:tc>
                <a:tc>
                  <a:txBody>
                    <a:bodyPr/>
                    <a:lstStyle/>
                    <a:p>
                      <a:pPr algn="ctr"/>
                      <a:r>
                        <a:rPr lang="es-ES_tradnl" dirty="0" smtClean="0"/>
                        <a:t>0,01</a:t>
                      </a:r>
                      <a:endParaRPr lang="es-ES" dirty="0"/>
                    </a:p>
                  </a:txBody>
                  <a:tcPr/>
                </a:tc>
              </a:tr>
            </a:tbl>
          </a:graphicData>
        </a:graphic>
      </p:graphicFrame>
      <p:sp>
        <p:nvSpPr>
          <p:cNvPr id="9" name="8 CuadroTexto"/>
          <p:cNvSpPr txBox="1"/>
          <p:nvPr/>
        </p:nvSpPr>
        <p:spPr>
          <a:xfrm>
            <a:off x="899592" y="6381328"/>
            <a:ext cx="7488832" cy="215444"/>
          </a:xfrm>
          <a:prstGeom prst="rect">
            <a:avLst/>
          </a:prstGeom>
          <a:noFill/>
        </p:spPr>
        <p:txBody>
          <a:bodyPr wrap="square" rtlCol="0">
            <a:spAutoFit/>
          </a:bodyPr>
          <a:lstStyle/>
          <a:p>
            <a:pPr algn="r"/>
            <a:r>
              <a:rPr lang="es-ES" sz="800" dirty="0" smtClean="0"/>
              <a:t>[Fuente: Elaboración propia a partir de PISA 2012 (muestra española)]</a:t>
            </a:r>
            <a:endParaRPr lang="es-ES" sz="800" dirty="0"/>
          </a:p>
        </p:txBody>
      </p:sp>
      <p:sp>
        <p:nvSpPr>
          <p:cNvPr id="10" name="9 Flecha arriba"/>
          <p:cNvSpPr/>
          <p:nvPr/>
        </p:nvSpPr>
        <p:spPr>
          <a:xfrm>
            <a:off x="8351912" y="3068960"/>
            <a:ext cx="792088" cy="43204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84784"/>
            <a:ext cx="8229600" cy="4525963"/>
          </a:xfrm>
        </p:spPr>
        <p:txBody>
          <a:bodyPr>
            <a:normAutofit/>
          </a:bodyPr>
          <a:lstStyle/>
          <a:p>
            <a:pPr lvl="0"/>
            <a:r>
              <a:rPr lang="es-ES" dirty="0" smtClean="0"/>
              <a:t>Respecto a las </a:t>
            </a:r>
            <a:r>
              <a:rPr lang="es-ES" b="1" dirty="0" smtClean="0">
                <a:solidFill>
                  <a:srgbClr val="0070C0"/>
                </a:solidFill>
              </a:rPr>
              <a:t>estrategias de aprendizaje (estudiante)</a:t>
            </a:r>
            <a:r>
              <a:rPr lang="es-ES" dirty="0" smtClean="0"/>
              <a:t>, se obtiene que </a:t>
            </a:r>
            <a:r>
              <a:rPr lang="es-ES" b="1" dirty="0" smtClean="0">
                <a:solidFill>
                  <a:srgbClr val="FF0000"/>
                </a:solidFill>
              </a:rPr>
              <a:t>aumentan</a:t>
            </a:r>
            <a:r>
              <a:rPr lang="es-ES" b="1" dirty="0" smtClean="0">
                <a:solidFill>
                  <a:srgbClr val="0070C0"/>
                </a:solidFill>
              </a:rPr>
              <a:t> el riesgo</a:t>
            </a:r>
            <a:r>
              <a:rPr lang="es-ES" dirty="0" smtClean="0"/>
              <a:t> de tener bajo rendimiento en la competencia matemática: </a:t>
            </a:r>
          </a:p>
        </p:txBody>
      </p:sp>
      <p:sp>
        <p:nvSpPr>
          <p:cNvPr id="4" name="3 Marcador de pie de página"/>
          <p:cNvSpPr>
            <a:spLocks noGrp="1"/>
          </p:cNvSpPr>
          <p:nvPr>
            <p:ph type="ftr" sz="quarter" idx="11"/>
          </p:nvPr>
        </p:nvSpPr>
        <p:spPr>
          <a:xfrm>
            <a:off x="395536" y="6492875"/>
            <a:ext cx="2895600" cy="365125"/>
          </a:xfrm>
        </p:spPr>
        <p:txBody>
          <a:bodyPr/>
          <a:lstStyle/>
          <a:p>
            <a:r>
              <a:rPr lang="es-ES" dirty="0" smtClean="0"/>
              <a:t>Dra. Esperanza </a:t>
            </a:r>
            <a:r>
              <a:rPr lang="es-ES" dirty="0" err="1" smtClean="0"/>
              <a:t>Bausela</a:t>
            </a:r>
            <a:r>
              <a:rPr lang="es-ES" dirty="0" smtClean="0"/>
              <a:t> Herreras</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27</a:t>
            </a:fld>
            <a:endParaRPr lang="es-ES"/>
          </a:p>
        </p:txBody>
      </p:sp>
      <p:sp>
        <p:nvSpPr>
          <p:cNvPr id="6" name="1 Título"/>
          <p:cNvSpPr>
            <a:spLocks noGrp="1"/>
          </p:cNvSpPr>
          <p:nvPr>
            <p:ph type="title"/>
          </p:nvPr>
        </p:nvSpPr>
        <p:spPr>
          <a:xfrm>
            <a:off x="457199" y="286326"/>
            <a:ext cx="8243455" cy="1131311"/>
          </a:xfrm>
          <a:noFill/>
        </p:spPr>
        <p:txBody>
          <a:bodyPr/>
          <a:lstStyle/>
          <a:p>
            <a:r>
              <a:rPr lang="es-ES" dirty="0" smtClean="0"/>
              <a:t>Resultados (6.4)</a:t>
            </a:r>
            <a:endParaRPr lang="es-ES" dirty="0"/>
          </a:p>
        </p:txBody>
      </p:sp>
      <p:pic>
        <p:nvPicPr>
          <p:cNvPr id="7" name="Picture 32"/>
          <p:cNvPicPr>
            <a:picLocks noChangeAspect="1" noChangeArrowheads="1"/>
          </p:cNvPicPr>
          <p:nvPr/>
        </p:nvPicPr>
        <p:blipFill>
          <a:blip r:embed="rId2" cstate="print"/>
          <a:srcRect/>
          <a:stretch>
            <a:fillRect/>
          </a:stretch>
        </p:blipFill>
        <p:spPr bwMode="auto">
          <a:xfrm rot="-5400000">
            <a:off x="8555038" y="6269037"/>
            <a:ext cx="946150" cy="231775"/>
          </a:xfrm>
          <a:prstGeom prst="rect">
            <a:avLst/>
          </a:prstGeom>
          <a:noFill/>
          <a:ln w="9525">
            <a:noFill/>
            <a:miter lim="800000"/>
            <a:headEnd/>
            <a:tailEnd/>
          </a:ln>
        </p:spPr>
      </p:pic>
      <p:graphicFrame>
        <p:nvGraphicFramePr>
          <p:cNvPr id="8" name="7 Tabla"/>
          <p:cNvGraphicFramePr>
            <a:graphicFrameLocks noGrp="1"/>
          </p:cNvGraphicFramePr>
          <p:nvPr/>
        </p:nvGraphicFramePr>
        <p:xfrm>
          <a:off x="395536" y="2996952"/>
          <a:ext cx="7920881" cy="3384376"/>
        </p:xfrm>
        <a:graphic>
          <a:graphicData uri="http://schemas.openxmlformats.org/drawingml/2006/table">
            <a:tbl>
              <a:tblPr firstRow="1" bandRow="1">
                <a:tableStyleId>{00A15C55-8517-42AA-B614-E9B94910E393}</a:tableStyleId>
              </a:tblPr>
              <a:tblGrid>
                <a:gridCol w="5040560"/>
                <a:gridCol w="1224136"/>
                <a:gridCol w="1656185"/>
              </a:tblGrid>
              <a:tr h="592266">
                <a:tc>
                  <a:txBody>
                    <a:bodyPr/>
                    <a:lstStyle/>
                    <a:p>
                      <a:r>
                        <a:rPr lang="es-ES" dirty="0" smtClean="0"/>
                        <a:t>Modelo  II</a:t>
                      </a:r>
                      <a:r>
                        <a:rPr lang="es-ES" baseline="0" dirty="0" smtClean="0"/>
                        <a:t> (Estrategias de Aprendizaje)</a:t>
                      </a:r>
                      <a:endParaRPr lang="es-ES" dirty="0"/>
                    </a:p>
                  </a:txBody>
                  <a:tcPr/>
                </a:tc>
                <a:tc>
                  <a:txBody>
                    <a:bodyPr/>
                    <a:lstStyle/>
                    <a:p>
                      <a:pPr algn="ctr"/>
                      <a:r>
                        <a:rPr lang="es-ES_tradnl" sz="1800" dirty="0" smtClean="0"/>
                        <a:t>β</a:t>
                      </a:r>
                      <a:endParaRPr lang="es-ES" dirty="0"/>
                    </a:p>
                  </a:txBody>
                  <a:tcPr/>
                </a:tc>
                <a:tc>
                  <a:txBody>
                    <a:bodyPr/>
                    <a:lstStyle/>
                    <a:p>
                      <a:pPr algn="ctr"/>
                      <a:r>
                        <a:rPr lang="es-ES_tradnl" sz="1800" dirty="0" smtClean="0"/>
                        <a:t>p</a:t>
                      </a:r>
                      <a:endParaRPr lang="es-ES" i="1" dirty="0"/>
                    </a:p>
                  </a:txBody>
                  <a:tcPr/>
                </a:tc>
              </a:tr>
              <a:tr h="1099922">
                <a:tc>
                  <a:txBody>
                    <a:bodyPr/>
                    <a:lstStyle/>
                    <a:p>
                      <a:r>
                        <a:rPr lang="es-ES" b="1" dirty="0" smtClean="0"/>
                        <a:t>Partes importantes vs. Conocimientos previos vs. Aprender de memoria (de memoria</a:t>
                      </a:r>
                      <a:r>
                        <a:rPr lang="es-ES" dirty="0" smtClean="0"/>
                        <a:t>) </a:t>
                      </a:r>
                      <a:endParaRPr lang="es-ES" dirty="0"/>
                    </a:p>
                  </a:txBody>
                  <a:tcPr/>
                </a:tc>
                <a:tc>
                  <a:txBody>
                    <a:bodyPr/>
                    <a:lstStyle/>
                    <a:p>
                      <a:pPr algn="ctr"/>
                      <a:r>
                        <a:rPr lang="es-ES" dirty="0" smtClean="0"/>
                        <a:t>0,532</a:t>
                      </a:r>
                      <a:endParaRPr lang="es-ES" dirty="0"/>
                    </a:p>
                  </a:txBody>
                  <a:tcPr/>
                </a:tc>
                <a:tc>
                  <a:txBody>
                    <a:bodyPr/>
                    <a:lstStyle/>
                    <a:p>
                      <a:pPr algn="ctr"/>
                      <a:r>
                        <a:rPr lang="es-ES" dirty="0" smtClean="0"/>
                        <a:t>&lt;0,01</a:t>
                      </a:r>
                      <a:endParaRPr lang="es-ES" dirty="0"/>
                    </a:p>
                  </a:txBody>
                  <a:tcPr/>
                </a:tc>
              </a:tr>
              <a:tr h="846094">
                <a:tc>
                  <a:txBody>
                    <a:bodyPr/>
                    <a:lstStyle/>
                    <a:p>
                      <a:r>
                        <a:rPr lang="es-ES" b="1" dirty="0" smtClean="0"/>
                        <a:t>Otros temas vs. Objetivos de aprendizaje vs Ensayar Problemas (muy importante)</a:t>
                      </a:r>
                      <a:endParaRPr lang="es-ES" dirty="0"/>
                    </a:p>
                  </a:txBody>
                  <a:tcPr/>
                </a:tc>
                <a:tc>
                  <a:txBody>
                    <a:bodyPr/>
                    <a:lstStyle/>
                    <a:p>
                      <a:pPr algn="ctr"/>
                      <a:r>
                        <a:rPr lang="es-ES" dirty="0" smtClean="0"/>
                        <a:t>0,065</a:t>
                      </a:r>
                      <a:endParaRPr lang="es-ES" dirty="0"/>
                    </a:p>
                  </a:txBody>
                  <a:tcPr/>
                </a:tc>
                <a:tc>
                  <a:txBody>
                    <a:bodyPr/>
                    <a:lstStyle/>
                    <a:p>
                      <a:pPr algn="ctr"/>
                      <a:r>
                        <a:rPr lang="es-ES" dirty="0" smtClean="0"/>
                        <a:t>&lt;0,1</a:t>
                      </a:r>
                      <a:endParaRPr lang="es-ES" dirty="0"/>
                    </a:p>
                  </a:txBody>
                  <a:tcPr/>
                </a:tc>
              </a:tr>
              <a:tr h="846094">
                <a:tc>
                  <a:txBody>
                    <a:bodyPr/>
                    <a:lstStyle/>
                    <a:p>
                      <a:r>
                        <a:rPr lang="es-ES" b="1" dirty="0" smtClean="0"/>
                        <a:t>Repetir ejemplos vs. Aplicaciones cotidianas vs. Más información (de memoria) </a:t>
                      </a:r>
                      <a:endParaRPr lang="es-ES" dirty="0"/>
                    </a:p>
                  </a:txBody>
                  <a:tcPr/>
                </a:tc>
                <a:tc>
                  <a:txBody>
                    <a:bodyPr/>
                    <a:lstStyle/>
                    <a:p>
                      <a:pPr algn="ctr"/>
                      <a:r>
                        <a:rPr lang="es-ES" dirty="0" smtClean="0"/>
                        <a:t>0,107</a:t>
                      </a:r>
                      <a:endParaRPr lang="es-ES" dirty="0"/>
                    </a:p>
                  </a:txBody>
                  <a:tcPr/>
                </a:tc>
                <a:tc>
                  <a:txBody>
                    <a:bodyPr/>
                    <a:lstStyle/>
                    <a:p>
                      <a:pPr algn="ctr"/>
                      <a:r>
                        <a:rPr lang="es-ES" dirty="0" smtClean="0"/>
                        <a:t>&lt;0,05</a:t>
                      </a:r>
                      <a:endParaRPr lang="es-ES" dirty="0"/>
                    </a:p>
                  </a:txBody>
                  <a:tcPr/>
                </a:tc>
              </a:tr>
            </a:tbl>
          </a:graphicData>
        </a:graphic>
      </p:graphicFrame>
      <p:sp>
        <p:nvSpPr>
          <p:cNvPr id="9" name="8 CuadroTexto"/>
          <p:cNvSpPr txBox="1"/>
          <p:nvPr/>
        </p:nvSpPr>
        <p:spPr>
          <a:xfrm>
            <a:off x="827584" y="6381328"/>
            <a:ext cx="7488832" cy="215444"/>
          </a:xfrm>
          <a:prstGeom prst="rect">
            <a:avLst/>
          </a:prstGeom>
          <a:noFill/>
        </p:spPr>
        <p:txBody>
          <a:bodyPr wrap="square" rtlCol="0">
            <a:spAutoFit/>
          </a:bodyPr>
          <a:lstStyle/>
          <a:p>
            <a:pPr algn="r"/>
            <a:r>
              <a:rPr lang="es-ES" sz="800" dirty="0" smtClean="0"/>
              <a:t>[Fuente: Elaboración propia a partir de PISA 2012 (muestra española)]</a:t>
            </a:r>
            <a:endParaRPr lang="es-ES" sz="800" dirty="0"/>
          </a:p>
        </p:txBody>
      </p:sp>
      <p:sp>
        <p:nvSpPr>
          <p:cNvPr id="10" name="9 Flecha arriba"/>
          <p:cNvSpPr/>
          <p:nvPr/>
        </p:nvSpPr>
        <p:spPr>
          <a:xfrm>
            <a:off x="8028384" y="2276872"/>
            <a:ext cx="792088" cy="43204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p:nvPr>
        </p:nvSpPr>
        <p:spPr>
          <a:noFill/>
        </p:spPr>
        <p:txBody>
          <a:bodyPr/>
          <a:lstStyle/>
          <a:p>
            <a:r>
              <a:rPr lang="es-ES" dirty="0" smtClean="0"/>
              <a:t>Resultados (6.5)</a:t>
            </a:r>
            <a:endParaRPr lang="es-ES"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604214812"/>
              </p:ext>
            </p:extLst>
          </p:nvPr>
        </p:nvGraphicFramePr>
        <p:xfrm>
          <a:off x="581118" y="3575619"/>
          <a:ext cx="8230370" cy="2589684"/>
        </p:xfrm>
        <a:graphic>
          <a:graphicData uri="http://schemas.openxmlformats.org/drawingml/2006/table">
            <a:tbl>
              <a:tblPr firstRow="1" bandRow="1">
                <a:tableStyleId>{00A15C55-8517-42AA-B614-E9B94910E393}</a:tableStyleId>
              </a:tblPr>
              <a:tblGrid>
                <a:gridCol w="1646074"/>
                <a:gridCol w="1646074"/>
                <a:gridCol w="1646074"/>
                <a:gridCol w="1646074"/>
                <a:gridCol w="1646074"/>
              </a:tblGrid>
              <a:tr h="580852">
                <a:tc rowSpan="2">
                  <a:txBody>
                    <a:bodyPr/>
                    <a:lstStyle/>
                    <a:p>
                      <a:pPr>
                        <a:lnSpc>
                          <a:spcPct val="115000"/>
                        </a:lnSpc>
                        <a:spcAft>
                          <a:spcPts val="0"/>
                        </a:spcAft>
                      </a:pPr>
                      <a:r>
                        <a:rPr lang="es-ES" sz="1600" dirty="0" smtClean="0"/>
                        <a:t>Modelos</a:t>
                      </a:r>
                      <a:endParaRPr lang="es-ES" sz="1600" dirty="0">
                        <a:solidFill>
                          <a:schemeClr val="bg1">
                            <a:lumMod val="95000"/>
                          </a:schemeClr>
                        </a:solidFill>
                        <a:latin typeface="+mj-lt"/>
                        <a:ea typeface="Calibri"/>
                        <a:cs typeface="Times New Roman"/>
                      </a:endParaRPr>
                    </a:p>
                  </a:txBody>
                  <a:tcPr marL="68673" marR="68673" marT="0" marB="0"/>
                </a:tc>
                <a:tc gridSpan="2">
                  <a:txBody>
                    <a:bodyPr/>
                    <a:lstStyle/>
                    <a:p>
                      <a:pPr algn="ctr">
                        <a:lnSpc>
                          <a:spcPct val="115000"/>
                        </a:lnSpc>
                        <a:spcAft>
                          <a:spcPts val="0"/>
                        </a:spcAft>
                      </a:pPr>
                      <a:r>
                        <a:rPr lang="es-ES" sz="1600" dirty="0"/>
                        <a:t>Si asistencia a Educación Infantil</a:t>
                      </a:r>
                    </a:p>
                    <a:p>
                      <a:pPr algn="ctr">
                        <a:lnSpc>
                          <a:spcPct val="115000"/>
                        </a:lnSpc>
                        <a:spcAft>
                          <a:spcPts val="0"/>
                        </a:spcAft>
                      </a:pPr>
                      <a:r>
                        <a:rPr lang="es-ES" sz="1600" dirty="0"/>
                        <a:t> </a:t>
                      </a:r>
                      <a:endParaRPr lang="es-ES" sz="1600" dirty="0">
                        <a:solidFill>
                          <a:schemeClr val="bg1">
                            <a:lumMod val="95000"/>
                          </a:schemeClr>
                        </a:solidFill>
                        <a:latin typeface="+mj-lt"/>
                        <a:ea typeface="Calibri"/>
                        <a:cs typeface="Times New Roman"/>
                      </a:endParaRPr>
                    </a:p>
                  </a:txBody>
                  <a:tcPr marL="68673" marR="68673" marT="0" marB="0"/>
                </a:tc>
                <a:tc hMerge="1">
                  <a:txBody>
                    <a:bodyPr/>
                    <a:lstStyle/>
                    <a:p>
                      <a:endParaRPr lang="es-ES"/>
                    </a:p>
                  </a:txBody>
                  <a:tcPr/>
                </a:tc>
                <a:tc gridSpan="2">
                  <a:txBody>
                    <a:bodyPr/>
                    <a:lstStyle/>
                    <a:p>
                      <a:pPr algn="ctr">
                        <a:lnSpc>
                          <a:spcPct val="115000"/>
                        </a:lnSpc>
                        <a:spcAft>
                          <a:spcPts val="0"/>
                        </a:spcAft>
                      </a:pPr>
                      <a:r>
                        <a:rPr lang="es-ES" sz="1600" dirty="0"/>
                        <a:t>No asistencia a Educación Infantil</a:t>
                      </a:r>
                    </a:p>
                    <a:p>
                      <a:pPr algn="ctr">
                        <a:lnSpc>
                          <a:spcPct val="115000"/>
                        </a:lnSpc>
                        <a:spcAft>
                          <a:spcPts val="0"/>
                        </a:spcAft>
                      </a:pPr>
                      <a:r>
                        <a:rPr lang="es-ES" sz="1600" dirty="0"/>
                        <a:t> </a:t>
                      </a:r>
                      <a:endParaRPr lang="es-ES" sz="1600" dirty="0">
                        <a:solidFill>
                          <a:schemeClr val="bg1">
                            <a:lumMod val="95000"/>
                          </a:schemeClr>
                        </a:solidFill>
                        <a:latin typeface="+mj-lt"/>
                        <a:ea typeface="Calibri"/>
                        <a:cs typeface="Times New Roman"/>
                      </a:endParaRPr>
                    </a:p>
                  </a:txBody>
                  <a:tcPr marL="68673" marR="68673" marT="0" marB="0"/>
                </a:tc>
                <a:tc hMerge="1">
                  <a:txBody>
                    <a:bodyPr/>
                    <a:lstStyle/>
                    <a:p>
                      <a:endParaRPr lang="es-ES"/>
                    </a:p>
                  </a:txBody>
                  <a:tcPr/>
                </a:tc>
              </a:tr>
              <a:tr h="423564">
                <a:tc vMerge="1">
                  <a:txBody>
                    <a:bodyPr/>
                    <a:lstStyle/>
                    <a:p>
                      <a:pPr algn="ctr">
                        <a:lnSpc>
                          <a:spcPct val="115000"/>
                        </a:lnSpc>
                        <a:spcAft>
                          <a:spcPts val="0"/>
                        </a:spcAft>
                      </a:pPr>
                      <a:endParaRPr lang="es-ES" sz="1100" dirty="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600" b="1" dirty="0"/>
                        <a:t>Hombre</a:t>
                      </a:r>
                      <a:endParaRPr lang="es-ES" sz="1600" b="1" dirty="0">
                        <a:solidFill>
                          <a:srgbClr val="000000"/>
                        </a:solidFill>
                        <a:latin typeface="+mj-lt"/>
                        <a:ea typeface="Calibri"/>
                        <a:cs typeface="Times New Roman"/>
                      </a:endParaRPr>
                    </a:p>
                  </a:txBody>
                  <a:tcPr marL="68673" marR="68673" marT="0" marB="0"/>
                </a:tc>
                <a:tc>
                  <a:txBody>
                    <a:bodyPr/>
                    <a:lstStyle/>
                    <a:p>
                      <a:pPr algn="ctr">
                        <a:lnSpc>
                          <a:spcPct val="115000"/>
                        </a:lnSpc>
                        <a:spcAft>
                          <a:spcPts val="0"/>
                        </a:spcAft>
                      </a:pPr>
                      <a:r>
                        <a:rPr lang="es-ES" sz="1600" b="1" dirty="0"/>
                        <a:t>Mujer</a:t>
                      </a:r>
                      <a:endParaRPr lang="es-ES" sz="1600" b="1" dirty="0">
                        <a:solidFill>
                          <a:srgbClr val="000000"/>
                        </a:solidFill>
                        <a:latin typeface="+mj-lt"/>
                        <a:ea typeface="Calibri"/>
                        <a:cs typeface="Times New Roman"/>
                      </a:endParaRPr>
                    </a:p>
                  </a:txBody>
                  <a:tcPr marL="68673" marR="68673" marT="0" marB="0"/>
                </a:tc>
                <a:tc>
                  <a:txBody>
                    <a:bodyPr/>
                    <a:lstStyle/>
                    <a:p>
                      <a:pPr algn="ctr">
                        <a:lnSpc>
                          <a:spcPct val="115000"/>
                        </a:lnSpc>
                        <a:spcAft>
                          <a:spcPts val="0"/>
                        </a:spcAft>
                      </a:pPr>
                      <a:r>
                        <a:rPr lang="es-ES" sz="1600" b="1" dirty="0"/>
                        <a:t>Hombre</a:t>
                      </a:r>
                      <a:endParaRPr lang="es-ES" sz="1600" b="1" dirty="0">
                        <a:solidFill>
                          <a:srgbClr val="000000"/>
                        </a:solidFill>
                        <a:latin typeface="+mj-lt"/>
                        <a:ea typeface="Calibri"/>
                        <a:cs typeface="Times New Roman"/>
                      </a:endParaRPr>
                    </a:p>
                  </a:txBody>
                  <a:tcPr marL="68673" marR="68673" marT="0" marB="0"/>
                </a:tc>
                <a:tc>
                  <a:txBody>
                    <a:bodyPr/>
                    <a:lstStyle/>
                    <a:p>
                      <a:pPr algn="ctr">
                        <a:lnSpc>
                          <a:spcPct val="115000"/>
                        </a:lnSpc>
                        <a:spcAft>
                          <a:spcPts val="0"/>
                        </a:spcAft>
                      </a:pPr>
                      <a:r>
                        <a:rPr lang="es-ES" sz="1600" b="1" dirty="0"/>
                        <a:t>Mujer</a:t>
                      </a:r>
                      <a:endParaRPr lang="es-ES" sz="1600" b="1" dirty="0">
                        <a:solidFill>
                          <a:srgbClr val="000000"/>
                        </a:solidFill>
                        <a:latin typeface="+mj-lt"/>
                        <a:ea typeface="Calibri"/>
                        <a:cs typeface="Times New Roman"/>
                      </a:endParaRPr>
                    </a:p>
                  </a:txBody>
                  <a:tcPr marL="68673" marR="68673" marT="0" marB="0"/>
                </a:tc>
              </a:tr>
              <a:tr h="580852">
                <a:tc>
                  <a:txBody>
                    <a:bodyPr/>
                    <a:lstStyle/>
                    <a:p>
                      <a:pPr>
                        <a:lnSpc>
                          <a:spcPct val="115000"/>
                        </a:lnSpc>
                        <a:spcAft>
                          <a:spcPts val="0"/>
                        </a:spcAft>
                      </a:pPr>
                      <a:r>
                        <a:rPr lang="es-ES" sz="1600" b="1" dirty="0"/>
                        <a:t>Activación cognitiva</a:t>
                      </a:r>
                      <a:endParaRPr lang="es-ES" sz="1600" b="1" dirty="0">
                        <a:solidFill>
                          <a:srgbClr val="000000"/>
                        </a:solidFill>
                        <a:latin typeface="+mj-lt"/>
                        <a:ea typeface="Calibri"/>
                        <a:cs typeface="Times New Roman"/>
                      </a:endParaRPr>
                    </a:p>
                  </a:txBody>
                  <a:tcPr marL="68673" marR="68673" marT="0" marB="0"/>
                </a:tc>
                <a:tc>
                  <a:txBody>
                    <a:bodyPr/>
                    <a:lstStyle/>
                    <a:p>
                      <a:pPr algn="ctr">
                        <a:lnSpc>
                          <a:spcPct val="115000"/>
                        </a:lnSpc>
                        <a:spcAft>
                          <a:spcPts val="0"/>
                        </a:spcAft>
                      </a:pPr>
                      <a:r>
                        <a:rPr lang="es-ES" sz="1600" dirty="0"/>
                        <a:t>15,96%</a:t>
                      </a:r>
                      <a:endParaRPr lang="es-ES" sz="1600" b="1" dirty="0">
                        <a:solidFill>
                          <a:srgbClr val="000000"/>
                        </a:solidFill>
                        <a:latin typeface="+mj-lt"/>
                        <a:ea typeface="Calibri"/>
                        <a:cs typeface="Times New Roman"/>
                      </a:endParaRPr>
                    </a:p>
                  </a:txBody>
                  <a:tcPr marL="68673" marR="68673" marT="0" marB="0">
                    <a:solidFill>
                      <a:schemeClr val="accent3">
                        <a:lumMod val="60000"/>
                        <a:lumOff val="40000"/>
                      </a:schemeClr>
                    </a:solidFill>
                  </a:tcPr>
                </a:tc>
                <a:tc>
                  <a:txBody>
                    <a:bodyPr/>
                    <a:lstStyle/>
                    <a:p>
                      <a:pPr algn="ctr">
                        <a:lnSpc>
                          <a:spcPct val="115000"/>
                        </a:lnSpc>
                        <a:spcAft>
                          <a:spcPts val="0"/>
                        </a:spcAft>
                      </a:pPr>
                      <a:r>
                        <a:rPr lang="es-ES" sz="1600" dirty="0"/>
                        <a:t>17,78%</a:t>
                      </a:r>
                      <a:endParaRPr lang="es-ES" sz="1600" dirty="0">
                        <a:solidFill>
                          <a:srgbClr val="000000"/>
                        </a:solidFill>
                        <a:latin typeface="+mj-lt"/>
                        <a:ea typeface="Calibri"/>
                        <a:cs typeface="Times New Roman"/>
                      </a:endParaRPr>
                    </a:p>
                  </a:txBody>
                  <a:tcPr marL="68673" marR="68673" marT="0" marB="0"/>
                </a:tc>
                <a:tc>
                  <a:txBody>
                    <a:bodyPr/>
                    <a:lstStyle/>
                    <a:p>
                      <a:pPr algn="ctr">
                        <a:lnSpc>
                          <a:spcPct val="115000"/>
                        </a:lnSpc>
                        <a:spcAft>
                          <a:spcPts val="0"/>
                        </a:spcAft>
                      </a:pPr>
                      <a:r>
                        <a:rPr lang="es-ES" sz="1600" dirty="0"/>
                        <a:t>33,23%</a:t>
                      </a:r>
                      <a:endParaRPr lang="es-ES" sz="1600" dirty="0">
                        <a:solidFill>
                          <a:srgbClr val="000000"/>
                        </a:solidFill>
                        <a:latin typeface="+mj-lt"/>
                        <a:ea typeface="Calibri"/>
                        <a:cs typeface="Times New Roman"/>
                      </a:endParaRPr>
                    </a:p>
                  </a:txBody>
                  <a:tcPr marL="68673" marR="68673" marT="0" marB="0">
                    <a:solidFill>
                      <a:schemeClr val="accent3">
                        <a:lumMod val="60000"/>
                        <a:lumOff val="40000"/>
                      </a:schemeClr>
                    </a:solidFill>
                  </a:tcPr>
                </a:tc>
                <a:tc>
                  <a:txBody>
                    <a:bodyPr/>
                    <a:lstStyle/>
                    <a:p>
                      <a:pPr algn="ctr">
                        <a:lnSpc>
                          <a:spcPct val="115000"/>
                        </a:lnSpc>
                        <a:spcAft>
                          <a:spcPts val="0"/>
                        </a:spcAft>
                      </a:pPr>
                      <a:r>
                        <a:rPr lang="es-ES" sz="1600"/>
                        <a:t>36,17%</a:t>
                      </a:r>
                      <a:endParaRPr lang="es-ES" sz="1600">
                        <a:solidFill>
                          <a:srgbClr val="000000"/>
                        </a:solidFill>
                        <a:latin typeface="+mj-lt"/>
                        <a:ea typeface="Calibri"/>
                        <a:cs typeface="Times New Roman"/>
                      </a:endParaRPr>
                    </a:p>
                  </a:txBody>
                  <a:tcPr marL="68673" marR="68673" marT="0" marB="0"/>
                </a:tc>
              </a:tr>
              <a:tr h="580852">
                <a:tc>
                  <a:txBody>
                    <a:bodyPr/>
                    <a:lstStyle/>
                    <a:p>
                      <a:pPr>
                        <a:lnSpc>
                          <a:spcPct val="115000"/>
                        </a:lnSpc>
                        <a:spcAft>
                          <a:spcPts val="0"/>
                        </a:spcAft>
                      </a:pPr>
                      <a:r>
                        <a:rPr lang="es-ES" sz="1600" b="1" dirty="0"/>
                        <a:t>Estrategias de aprendizaje</a:t>
                      </a:r>
                      <a:endParaRPr lang="es-ES" sz="1600" b="1" dirty="0">
                        <a:solidFill>
                          <a:srgbClr val="000000"/>
                        </a:solidFill>
                        <a:latin typeface="+mj-lt"/>
                        <a:ea typeface="Calibri"/>
                        <a:cs typeface="Times New Roman"/>
                      </a:endParaRPr>
                    </a:p>
                  </a:txBody>
                  <a:tcPr marL="68673" marR="68673" marT="0" marB="0"/>
                </a:tc>
                <a:tc>
                  <a:txBody>
                    <a:bodyPr/>
                    <a:lstStyle/>
                    <a:p>
                      <a:pPr algn="ctr">
                        <a:lnSpc>
                          <a:spcPct val="115000"/>
                        </a:lnSpc>
                        <a:spcAft>
                          <a:spcPts val="0"/>
                        </a:spcAft>
                      </a:pPr>
                      <a:r>
                        <a:rPr lang="es-ES" sz="1600" dirty="0"/>
                        <a:t>39,06%</a:t>
                      </a:r>
                      <a:endParaRPr lang="es-ES" sz="1600" dirty="0">
                        <a:solidFill>
                          <a:srgbClr val="000000"/>
                        </a:solidFill>
                        <a:latin typeface="+mj-lt"/>
                        <a:ea typeface="Calibri"/>
                        <a:cs typeface="Times New Roman"/>
                      </a:endParaRPr>
                    </a:p>
                  </a:txBody>
                  <a:tcPr marL="68673" marR="68673" marT="0" marB="0"/>
                </a:tc>
                <a:tc>
                  <a:txBody>
                    <a:bodyPr/>
                    <a:lstStyle/>
                    <a:p>
                      <a:pPr algn="ctr">
                        <a:lnSpc>
                          <a:spcPct val="115000"/>
                        </a:lnSpc>
                        <a:spcAft>
                          <a:spcPts val="0"/>
                        </a:spcAft>
                      </a:pPr>
                      <a:r>
                        <a:rPr lang="es-ES" sz="1600" dirty="0"/>
                        <a:t>43,46%</a:t>
                      </a:r>
                      <a:endParaRPr lang="es-ES" sz="1600" b="1" dirty="0">
                        <a:solidFill>
                          <a:schemeClr val="bg1"/>
                        </a:solidFill>
                        <a:latin typeface="+mj-lt"/>
                        <a:ea typeface="Calibri"/>
                        <a:cs typeface="Times New Roman"/>
                      </a:endParaRPr>
                    </a:p>
                  </a:txBody>
                  <a:tcPr marL="68673" marR="68673" marT="0" marB="0">
                    <a:solidFill>
                      <a:schemeClr val="accent2">
                        <a:lumMod val="40000"/>
                        <a:lumOff val="60000"/>
                      </a:schemeClr>
                    </a:solidFill>
                  </a:tcPr>
                </a:tc>
                <a:tc>
                  <a:txBody>
                    <a:bodyPr/>
                    <a:lstStyle/>
                    <a:p>
                      <a:pPr algn="ctr">
                        <a:lnSpc>
                          <a:spcPct val="115000"/>
                        </a:lnSpc>
                        <a:spcAft>
                          <a:spcPts val="0"/>
                        </a:spcAft>
                      </a:pPr>
                      <a:r>
                        <a:rPr lang="es-ES" sz="1600" dirty="0"/>
                        <a:t>62,50%</a:t>
                      </a:r>
                      <a:endParaRPr lang="es-ES" sz="1600" b="1" dirty="0">
                        <a:solidFill>
                          <a:srgbClr val="000000"/>
                        </a:solidFill>
                        <a:latin typeface="+mj-lt"/>
                        <a:ea typeface="Calibri"/>
                        <a:cs typeface="Times New Roman"/>
                      </a:endParaRPr>
                    </a:p>
                  </a:txBody>
                  <a:tcPr marL="68673" marR="68673" marT="0" marB="0"/>
                </a:tc>
                <a:tc>
                  <a:txBody>
                    <a:bodyPr/>
                    <a:lstStyle/>
                    <a:p>
                      <a:pPr algn="ctr">
                        <a:lnSpc>
                          <a:spcPct val="115000"/>
                        </a:lnSpc>
                        <a:spcAft>
                          <a:spcPts val="0"/>
                        </a:spcAft>
                      </a:pPr>
                      <a:r>
                        <a:rPr lang="es-ES" sz="1600" dirty="0"/>
                        <a:t>66,66%</a:t>
                      </a:r>
                      <a:endParaRPr lang="es-ES" sz="1600" b="1" dirty="0">
                        <a:solidFill>
                          <a:schemeClr val="bg1"/>
                        </a:solidFill>
                        <a:latin typeface="+mj-lt"/>
                        <a:ea typeface="Calibri"/>
                        <a:cs typeface="Times New Roman"/>
                      </a:endParaRPr>
                    </a:p>
                  </a:txBody>
                  <a:tcPr marL="68673" marR="68673" marT="0" marB="0">
                    <a:solidFill>
                      <a:schemeClr val="accent2">
                        <a:lumMod val="40000"/>
                        <a:lumOff val="60000"/>
                      </a:schemeClr>
                    </a:solidFill>
                  </a:tcPr>
                </a:tc>
              </a:tr>
              <a:tr h="423564">
                <a:tc>
                  <a:txBody>
                    <a:bodyPr/>
                    <a:lstStyle/>
                    <a:p>
                      <a:pPr>
                        <a:lnSpc>
                          <a:spcPct val="115000"/>
                        </a:lnSpc>
                        <a:spcAft>
                          <a:spcPts val="0"/>
                        </a:spcAft>
                      </a:pPr>
                      <a:r>
                        <a:rPr lang="es-ES" sz="1600" b="1" dirty="0" smtClean="0"/>
                        <a:t>Sin</a:t>
                      </a:r>
                      <a:r>
                        <a:rPr lang="es-ES" sz="1600" b="1" baseline="0" dirty="0" smtClean="0"/>
                        <a:t> estrategias </a:t>
                      </a:r>
                      <a:endParaRPr lang="es-ES" sz="1600" b="1" dirty="0">
                        <a:solidFill>
                          <a:srgbClr val="000000"/>
                        </a:solidFill>
                        <a:latin typeface="+mj-lt"/>
                        <a:ea typeface="Calibri"/>
                        <a:cs typeface="Times New Roman"/>
                      </a:endParaRPr>
                    </a:p>
                  </a:txBody>
                  <a:tcPr marL="68673" marR="68673" marT="0" marB="0"/>
                </a:tc>
                <a:tc>
                  <a:txBody>
                    <a:bodyPr/>
                    <a:lstStyle/>
                    <a:p>
                      <a:pPr algn="ctr">
                        <a:lnSpc>
                          <a:spcPct val="115000"/>
                        </a:lnSpc>
                        <a:spcAft>
                          <a:spcPts val="0"/>
                        </a:spcAft>
                      </a:pPr>
                      <a:r>
                        <a:rPr lang="es-ES" sz="1600" dirty="0"/>
                        <a:t>16,64%</a:t>
                      </a:r>
                      <a:endParaRPr lang="es-ES" sz="1600" dirty="0">
                        <a:solidFill>
                          <a:srgbClr val="000000"/>
                        </a:solidFill>
                        <a:latin typeface="+mj-lt"/>
                        <a:ea typeface="Calibri"/>
                        <a:cs typeface="Times New Roman"/>
                      </a:endParaRPr>
                    </a:p>
                  </a:txBody>
                  <a:tcPr marL="68673" marR="68673" marT="0" marB="0"/>
                </a:tc>
                <a:tc>
                  <a:txBody>
                    <a:bodyPr/>
                    <a:lstStyle/>
                    <a:p>
                      <a:pPr algn="ctr">
                        <a:lnSpc>
                          <a:spcPct val="115000"/>
                        </a:lnSpc>
                        <a:spcAft>
                          <a:spcPts val="0"/>
                        </a:spcAft>
                      </a:pPr>
                      <a:r>
                        <a:rPr lang="es-ES" sz="1600"/>
                        <a:t>18,38%</a:t>
                      </a:r>
                      <a:endParaRPr lang="es-ES" sz="1600">
                        <a:solidFill>
                          <a:srgbClr val="000000"/>
                        </a:solidFill>
                        <a:latin typeface="+mj-lt"/>
                        <a:ea typeface="Calibri"/>
                        <a:cs typeface="Times New Roman"/>
                      </a:endParaRPr>
                    </a:p>
                  </a:txBody>
                  <a:tcPr marL="68673" marR="68673" marT="0" marB="0"/>
                </a:tc>
                <a:tc>
                  <a:txBody>
                    <a:bodyPr/>
                    <a:lstStyle/>
                    <a:p>
                      <a:pPr algn="ctr">
                        <a:lnSpc>
                          <a:spcPct val="115000"/>
                        </a:lnSpc>
                        <a:spcAft>
                          <a:spcPts val="0"/>
                        </a:spcAft>
                      </a:pPr>
                      <a:r>
                        <a:rPr lang="es-ES" sz="1600" dirty="0"/>
                        <a:t>34,41%</a:t>
                      </a:r>
                      <a:endParaRPr lang="es-ES" sz="1600" dirty="0">
                        <a:solidFill>
                          <a:srgbClr val="000000"/>
                        </a:solidFill>
                        <a:latin typeface="+mj-lt"/>
                        <a:ea typeface="Calibri"/>
                        <a:cs typeface="Times New Roman"/>
                      </a:endParaRPr>
                    </a:p>
                  </a:txBody>
                  <a:tcPr marL="68673" marR="68673" marT="0" marB="0"/>
                </a:tc>
                <a:tc>
                  <a:txBody>
                    <a:bodyPr/>
                    <a:lstStyle/>
                    <a:p>
                      <a:pPr algn="ctr">
                        <a:lnSpc>
                          <a:spcPct val="115000"/>
                        </a:lnSpc>
                        <a:spcAft>
                          <a:spcPts val="0"/>
                        </a:spcAft>
                      </a:pPr>
                      <a:r>
                        <a:rPr lang="es-ES" sz="1600" dirty="0"/>
                        <a:t>37,17%</a:t>
                      </a:r>
                      <a:endParaRPr lang="es-ES" sz="1600" dirty="0">
                        <a:solidFill>
                          <a:srgbClr val="000000"/>
                        </a:solidFill>
                        <a:latin typeface="+mj-lt"/>
                        <a:ea typeface="Calibri"/>
                        <a:cs typeface="Times New Roman"/>
                      </a:endParaRPr>
                    </a:p>
                  </a:txBody>
                  <a:tcPr marL="68673" marR="68673" marT="0" marB="0"/>
                </a:tc>
              </a:tr>
            </a:tbl>
          </a:graphicData>
        </a:graphic>
      </p:graphicFrame>
      <p:sp>
        <p:nvSpPr>
          <p:cNvPr id="4" name="3 Marcador de pie de página"/>
          <p:cNvSpPr>
            <a:spLocks noGrp="1"/>
          </p:cNvSpPr>
          <p:nvPr>
            <p:ph type="ftr" sz="quarter" idx="11"/>
          </p:nvPr>
        </p:nvSpPr>
        <p:spPr/>
        <p:txBody>
          <a:bodyPr/>
          <a:lstStyle/>
          <a:p>
            <a:r>
              <a:rPr lang="es-ES" smtClean="0"/>
              <a:t>Dra. Esperanza Bausela Herreras</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28</a:t>
            </a:fld>
            <a:endParaRPr lang="es-ES"/>
          </a:p>
        </p:txBody>
      </p:sp>
      <p:pic>
        <p:nvPicPr>
          <p:cNvPr id="8" name="Picture 32"/>
          <p:cNvPicPr>
            <a:picLocks noChangeAspect="1" noChangeArrowheads="1"/>
          </p:cNvPicPr>
          <p:nvPr/>
        </p:nvPicPr>
        <p:blipFill>
          <a:blip r:embed="rId3" cstate="print"/>
          <a:srcRect/>
          <a:stretch>
            <a:fillRect/>
          </a:stretch>
        </p:blipFill>
        <p:spPr bwMode="auto">
          <a:xfrm rot="-5400000">
            <a:off x="8555038" y="6269037"/>
            <a:ext cx="946150" cy="231775"/>
          </a:xfrm>
          <a:prstGeom prst="rect">
            <a:avLst/>
          </a:prstGeom>
          <a:noFill/>
          <a:ln w="9525">
            <a:noFill/>
            <a:miter lim="800000"/>
            <a:headEnd/>
            <a:tailEnd/>
          </a:ln>
        </p:spPr>
      </p:pic>
      <p:sp>
        <p:nvSpPr>
          <p:cNvPr id="7" name="6 CuadroTexto"/>
          <p:cNvSpPr txBox="1"/>
          <p:nvPr/>
        </p:nvSpPr>
        <p:spPr>
          <a:xfrm>
            <a:off x="1219525" y="6169480"/>
            <a:ext cx="7488832" cy="215444"/>
          </a:xfrm>
          <a:prstGeom prst="rect">
            <a:avLst/>
          </a:prstGeom>
          <a:noFill/>
        </p:spPr>
        <p:txBody>
          <a:bodyPr wrap="square" rtlCol="0">
            <a:spAutoFit/>
          </a:bodyPr>
          <a:lstStyle/>
          <a:p>
            <a:pPr algn="r"/>
            <a:r>
              <a:rPr lang="es-ES" sz="800" dirty="0" smtClean="0"/>
              <a:t>[Fuente: Elaboración propia a partir de PISA 2012 (muestra española)]</a:t>
            </a:r>
            <a:endParaRPr lang="es-ES" sz="800" dirty="0"/>
          </a:p>
        </p:txBody>
      </p:sp>
      <p:sp>
        <p:nvSpPr>
          <p:cNvPr id="9" name="2 Marcador de contenido"/>
          <p:cNvSpPr txBox="1">
            <a:spLocks/>
          </p:cNvSpPr>
          <p:nvPr/>
        </p:nvSpPr>
        <p:spPr>
          <a:xfrm>
            <a:off x="580691" y="14176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dirty="0" smtClean="0"/>
              <a:t>Probabilidad y riesgo de tener bajo rendimiento en función de la </a:t>
            </a:r>
            <a:r>
              <a:rPr lang="es-ES" b="1" dirty="0" smtClean="0">
                <a:solidFill>
                  <a:srgbClr val="0070C0"/>
                </a:solidFill>
              </a:rPr>
              <a:t>asistencia o no a Educación Infantil</a:t>
            </a:r>
            <a:r>
              <a:rPr lang="es-ES" dirty="0" smtClean="0"/>
              <a:t> en los tres modelos en </a:t>
            </a:r>
            <a:r>
              <a:rPr lang="es-ES" b="1" dirty="0" smtClean="0">
                <a:solidFill>
                  <a:srgbClr val="0070C0"/>
                </a:solidFill>
              </a:rPr>
              <a:t>hombres y en mujeres</a:t>
            </a:r>
            <a:r>
              <a:rPr lang="es-ES" dirty="0" smtClean="0"/>
              <a:t>: </a:t>
            </a:r>
          </a:p>
        </p:txBody>
      </p:sp>
      <p:pic>
        <p:nvPicPr>
          <p:cNvPr id="11" name="Picture 3"/>
          <p:cNvPicPr>
            <a:picLocks noChangeAspect="1" noChangeArrowheads="1"/>
          </p:cNvPicPr>
          <p:nvPr/>
        </p:nvPicPr>
        <p:blipFill>
          <a:blip r:embed="rId4" cstate="print"/>
          <a:srcRect/>
          <a:stretch>
            <a:fillRect/>
          </a:stretch>
        </p:blipFill>
        <p:spPr bwMode="auto">
          <a:xfrm>
            <a:off x="0" y="6566148"/>
            <a:ext cx="1193009" cy="2918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a:graphicFrameLocks noGrp="1"/>
          </p:cNvGraphicFramePr>
          <p:nvPr>
            <p:extLst>
              <p:ext uri="{D42A27DB-BD31-4B8C-83A1-F6EECF244321}">
                <p14:modId xmlns:p14="http://schemas.microsoft.com/office/powerpoint/2010/main" val="3782449600"/>
              </p:ext>
            </p:extLst>
          </p:nvPr>
        </p:nvGraphicFramePr>
        <p:xfrm>
          <a:off x="-25972" y="1556792"/>
          <a:ext cx="9169972" cy="5135048"/>
        </p:xfrm>
        <a:graphic>
          <a:graphicData uri="http://schemas.openxmlformats.org/drawingml/2006/chart">
            <c:chart xmlns:c="http://schemas.openxmlformats.org/drawingml/2006/chart" xmlns:r="http://schemas.openxmlformats.org/officeDocument/2006/relationships" r:id="rId3"/>
          </a:graphicData>
        </a:graphic>
      </p:graphicFrame>
      <p:sp>
        <p:nvSpPr>
          <p:cNvPr id="5" name="Marcador de pie de página 4"/>
          <p:cNvSpPr>
            <a:spLocks noGrp="1"/>
          </p:cNvSpPr>
          <p:nvPr>
            <p:ph type="ftr" sz="quarter" idx="11"/>
          </p:nvPr>
        </p:nvSpPr>
        <p:spPr>
          <a:xfrm rot="16200000">
            <a:off x="7513638" y="2029942"/>
            <a:ext cx="2895600" cy="365125"/>
          </a:xfrm>
        </p:spPr>
        <p:txBody>
          <a:bodyPr/>
          <a:lstStyle/>
          <a:p>
            <a:r>
              <a:rPr lang="es-ES" dirty="0" smtClean="0"/>
              <a:t>Dra. Esperanza </a:t>
            </a:r>
            <a:r>
              <a:rPr lang="es-ES" dirty="0" err="1" smtClean="0"/>
              <a:t>Bausela</a:t>
            </a:r>
            <a:r>
              <a:rPr lang="es-ES" dirty="0" smtClean="0"/>
              <a:t> Herreras</a:t>
            </a:r>
            <a:endParaRPr lang="es-ES" dirty="0"/>
          </a:p>
        </p:txBody>
      </p:sp>
      <p:sp>
        <p:nvSpPr>
          <p:cNvPr id="6" name="Marcador de número de diapositiva 5"/>
          <p:cNvSpPr>
            <a:spLocks noGrp="1"/>
          </p:cNvSpPr>
          <p:nvPr>
            <p:ph type="sldNum" sz="quarter" idx="12"/>
          </p:nvPr>
        </p:nvSpPr>
        <p:spPr/>
        <p:txBody>
          <a:bodyPr/>
          <a:lstStyle/>
          <a:p>
            <a:fld id="{132FADFE-3B8F-471C-ABF0-DBC7717ECBBC}" type="slidenum">
              <a:rPr lang="es-ES" smtClean="0"/>
              <a:pPr/>
              <a:t>29</a:t>
            </a:fld>
            <a:endParaRPr lang="es-ES"/>
          </a:p>
        </p:txBody>
      </p:sp>
      <p:pic>
        <p:nvPicPr>
          <p:cNvPr id="7" name="Picture 32"/>
          <p:cNvPicPr>
            <a:picLocks noChangeAspect="1" noChangeArrowheads="1"/>
          </p:cNvPicPr>
          <p:nvPr/>
        </p:nvPicPr>
        <p:blipFill>
          <a:blip r:embed="rId4" cstate="print"/>
          <a:srcRect/>
          <a:stretch>
            <a:fillRect/>
          </a:stretch>
        </p:blipFill>
        <p:spPr bwMode="auto">
          <a:xfrm rot="-5400000">
            <a:off x="8555038" y="6269037"/>
            <a:ext cx="946150" cy="231775"/>
          </a:xfrm>
          <a:prstGeom prst="rect">
            <a:avLst/>
          </a:prstGeom>
          <a:noFill/>
          <a:ln w="9525">
            <a:noFill/>
            <a:miter lim="800000"/>
            <a:headEnd/>
            <a:tailEnd/>
          </a:ln>
        </p:spPr>
      </p:pic>
      <p:sp>
        <p:nvSpPr>
          <p:cNvPr id="10" name="1 Título"/>
          <p:cNvSpPr>
            <a:spLocks noGrp="1"/>
          </p:cNvSpPr>
          <p:nvPr>
            <p:ph type="title"/>
          </p:nvPr>
        </p:nvSpPr>
        <p:spPr>
          <a:xfrm>
            <a:off x="457199" y="286326"/>
            <a:ext cx="8243455" cy="1131311"/>
          </a:xfrm>
          <a:noFill/>
        </p:spPr>
        <p:txBody>
          <a:bodyPr/>
          <a:lstStyle/>
          <a:p>
            <a:r>
              <a:rPr lang="es-ES" dirty="0" smtClean="0"/>
              <a:t>Resultados (6.6)</a:t>
            </a:r>
            <a:endParaRPr lang="es-ES" dirty="0"/>
          </a:p>
        </p:txBody>
      </p:sp>
      <p:sp>
        <p:nvSpPr>
          <p:cNvPr id="8" name="7 CuadroTexto"/>
          <p:cNvSpPr txBox="1"/>
          <p:nvPr/>
        </p:nvSpPr>
        <p:spPr>
          <a:xfrm>
            <a:off x="1187624" y="6237312"/>
            <a:ext cx="7488832" cy="215444"/>
          </a:xfrm>
          <a:prstGeom prst="rect">
            <a:avLst/>
          </a:prstGeom>
          <a:noFill/>
        </p:spPr>
        <p:txBody>
          <a:bodyPr wrap="square" rtlCol="0">
            <a:spAutoFit/>
          </a:bodyPr>
          <a:lstStyle/>
          <a:p>
            <a:pPr algn="r"/>
            <a:r>
              <a:rPr lang="es-ES" sz="800" dirty="0" smtClean="0"/>
              <a:t>[Fuente: Elaboración propia a partir de PISA 2012 (muestra española)]</a:t>
            </a:r>
            <a:endParaRPr lang="es-ES" sz="800" dirty="0"/>
          </a:p>
        </p:txBody>
      </p:sp>
      <p:pic>
        <p:nvPicPr>
          <p:cNvPr id="9" name="Picture 3"/>
          <p:cNvPicPr>
            <a:picLocks noChangeAspect="1" noChangeArrowheads="1"/>
          </p:cNvPicPr>
          <p:nvPr/>
        </p:nvPicPr>
        <p:blipFill>
          <a:blip r:embed="rId5" cstate="print"/>
          <a:srcRect/>
          <a:stretch>
            <a:fillRect/>
          </a:stretch>
        </p:blipFill>
        <p:spPr bwMode="auto">
          <a:xfrm>
            <a:off x="0" y="6566148"/>
            <a:ext cx="1193009" cy="291852"/>
          </a:xfrm>
          <a:prstGeom prst="rect">
            <a:avLst/>
          </a:prstGeom>
          <a:noFill/>
          <a:ln w="9525">
            <a:noFill/>
            <a:miter lim="800000"/>
            <a:headEnd/>
            <a:tailEnd/>
          </a:ln>
        </p:spPr>
      </p:pic>
    </p:spTree>
    <p:extLst>
      <p:ext uri="{BB962C8B-B14F-4D97-AF65-F5344CB8AC3E}">
        <p14:creationId xmlns:p14="http://schemas.microsoft.com/office/powerpoint/2010/main" val="2237673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43455" cy="1131311"/>
          </a:xfrm>
        </p:spPr>
        <p:txBody>
          <a:bodyPr/>
          <a:lstStyle/>
          <a:p>
            <a:r>
              <a:rPr lang="es-ES" dirty="0" smtClean="0"/>
              <a:t>Justificación (0.1)</a:t>
            </a:r>
            <a:endParaRPr lang="es-ES" dirty="0"/>
          </a:p>
        </p:txBody>
      </p:sp>
      <p:sp>
        <p:nvSpPr>
          <p:cNvPr id="3" name="2 Marcador de contenido"/>
          <p:cNvSpPr>
            <a:spLocks noGrp="1"/>
          </p:cNvSpPr>
          <p:nvPr>
            <p:ph idx="1"/>
          </p:nvPr>
        </p:nvSpPr>
        <p:spPr>
          <a:xfrm>
            <a:off x="539552" y="1052736"/>
            <a:ext cx="8229600" cy="4525963"/>
          </a:xfrm>
        </p:spPr>
        <p:txBody>
          <a:bodyPr>
            <a:normAutofit/>
          </a:bodyPr>
          <a:lstStyle/>
          <a:p>
            <a:r>
              <a:rPr lang="es-ES" dirty="0" smtClean="0"/>
              <a:t>En cada edición de PISA el </a:t>
            </a:r>
            <a:r>
              <a:rPr lang="es-ES" b="1" dirty="0" smtClean="0">
                <a:solidFill>
                  <a:srgbClr val="0070C0"/>
                </a:solidFill>
              </a:rPr>
              <a:t>foco de interés </a:t>
            </a:r>
            <a:r>
              <a:rPr lang="es-ES" dirty="0" smtClean="0"/>
              <a:t>hacia las competencias </a:t>
            </a:r>
            <a:r>
              <a:rPr lang="es-ES" b="1" dirty="0" smtClean="0">
                <a:solidFill>
                  <a:srgbClr val="0070C0"/>
                </a:solidFill>
              </a:rPr>
              <a:t>varía y se complementa </a:t>
            </a:r>
            <a:r>
              <a:rPr lang="es-ES" dirty="0" smtClean="0"/>
              <a:t>con la versión de evaluación en formato </a:t>
            </a:r>
            <a:r>
              <a:rPr lang="es-ES" b="1" dirty="0" smtClean="0">
                <a:solidFill>
                  <a:srgbClr val="0070C0"/>
                </a:solidFill>
              </a:rPr>
              <a:t>digital</a:t>
            </a:r>
            <a:r>
              <a:rPr lang="es-ES" dirty="0" smtClean="0"/>
              <a:t>. </a:t>
            </a:r>
          </a:p>
          <a:p>
            <a:r>
              <a:rPr lang="es-ES" dirty="0" smtClean="0"/>
              <a:t>En </a:t>
            </a:r>
            <a:r>
              <a:rPr lang="es-ES" b="1" dirty="0" smtClean="0">
                <a:solidFill>
                  <a:srgbClr val="0070C0"/>
                </a:solidFill>
              </a:rPr>
              <a:t>2012 </a:t>
            </a:r>
            <a:r>
              <a:rPr lang="es-ES" dirty="0" smtClean="0"/>
              <a:t>el foco de interés se centra en la </a:t>
            </a:r>
            <a:r>
              <a:rPr lang="es-ES" b="1" dirty="0" smtClean="0">
                <a:solidFill>
                  <a:srgbClr val="0070C0"/>
                </a:solidFill>
              </a:rPr>
              <a:t>Competencia en Matemáticas </a:t>
            </a:r>
            <a:r>
              <a:rPr lang="es-ES" dirty="0" smtClean="0"/>
              <a:t>que consta de </a:t>
            </a:r>
            <a:r>
              <a:rPr lang="es-ES" b="1" dirty="0" smtClean="0">
                <a:solidFill>
                  <a:srgbClr val="0070C0"/>
                </a:solidFill>
              </a:rPr>
              <a:t>9 bloques de preguntas</a:t>
            </a:r>
            <a:r>
              <a:rPr lang="es-ES" dirty="0" smtClean="0"/>
              <a:t>:</a:t>
            </a:r>
          </a:p>
          <a:p>
            <a:pPr algn="r">
              <a:buNone/>
            </a:pPr>
            <a:r>
              <a:rPr lang="es-ES" sz="900" dirty="0" smtClean="0"/>
              <a:t>(*) En el caso de España, no se han aplicado los 2 bloques fáciles</a:t>
            </a:r>
            <a:endParaRPr lang="es-ES" dirty="0"/>
          </a:p>
        </p:txBody>
      </p:sp>
      <p:sp>
        <p:nvSpPr>
          <p:cNvPr id="4" name="3 Marcador de pie de página"/>
          <p:cNvSpPr>
            <a:spLocks noGrp="1"/>
          </p:cNvSpPr>
          <p:nvPr>
            <p:ph type="ftr" sz="quarter" idx="11"/>
          </p:nvPr>
        </p:nvSpPr>
        <p:spPr/>
        <p:txBody>
          <a:bodyPr/>
          <a:lstStyle/>
          <a:p>
            <a:r>
              <a:rPr lang="es-ES" smtClean="0"/>
              <a:t>Dra. Esperanza Bausela Herreras</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3</a:t>
            </a:fld>
            <a:endParaRPr lang="es-ES"/>
          </a:p>
        </p:txBody>
      </p:sp>
      <p:graphicFrame>
        <p:nvGraphicFramePr>
          <p:cNvPr id="6" name="5 Diagrama"/>
          <p:cNvGraphicFramePr/>
          <p:nvPr/>
        </p:nvGraphicFramePr>
        <p:xfrm>
          <a:off x="1475656" y="4941168"/>
          <a:ext cx="6120680" cy="1615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3"/>
          <p:cNvPicPr>
            <a:picLocks noChangeAspect="1" noChangeArrowheads="1"/>
          </p:cNvPicPr>
          <p:nvPr/>
        </p:nvPicPr>
        <p:blipFill>
          <a:blip r:embed="rId7" cstate="print"/>
          <a:srcRect/>
          <a:stretch>
            <a:fillRect/>
          </a:stretch>
        </p:blipFill>
        <p:spPr bwMode="auto">
          <a:xfrm>
            <a:off x="0" y="6566148"/>
            <a:ext cx="1193009" cy="291852"/>
          </a:xfrm>
          <a:prstGeom prst="rect">
            <a:avLst/>
          </a:prstGeom>
          <a:noFill/>
          <a:ln w="9525">
            <a:noFill/>
            <a:miter lim="800000"/>
            <a:headEnd/>
            <a:tailEnd/>
          </a:ln>
        </p:spPr>
      </p:pic>
      <p:pic>
        <p:nvPicPr>
          <p:cNvPr id="8" name="Picture 32"/>
          <p:cNvPicPr>
            <a:picLocks noChangeAspect="1" noChangeArrowheads="1"/>
          </p:cNvPicPr>
          <p:nvPr/>
        </p:nvPicPr>
        <p:blipFill>
          <a:blip r:embed="rId8" cstate="print"/>
          <a:srcRect/>
          <a:stretch>
            <a:fillRect/>
          </a:stretch>
        </p:blipFill>
        <p:spPr bwMode="auto">
          <a:xfrm rot="-5400000">
            <a:off x="8555038" y="6269037"/>
            <a:ext cx="946150" cy="23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2209947460"/>
              </p:ext>
            </p:extLst>
          </p:nvPr>
        </p:nvGraphicFramePr>
        <p:xfrm>
          <a:off x="457199" y="3387853"/>
          <a:ext cx="8219256" cy="2790404"/>
        </p:xfrm>
        <a:graphic>
          <a:graphicData uri="http://schemas.openxmlformats.org/drawingml/2006/table">
            <a:tbl>
              <a:tblPr firstRow="1" bandRow="1">
                <a:tableStyleId>{00A15C55-8517-42AA-B614-E9B94910E393}</a:tableStyleId>
              </a:tblPr>
              <a:tblGrid>
                <a:gridCol w="2054814"/>
                <a:gridCol w="2054814"/>
                <a:gridCol w="2054814"/>
                <a:gridCol w="2054814"/>
              </a:tblGrid>
              <a:tr h="655222">
                <a:tc>
                  <a:txBody>
                    <a:bodyPr/>
                    <a:lstStyle/>
                    <a:p>
                      <a:pPr algn="ctr">
                        <a:lnSpc>
                          <a:spcPct val="115000"/>
                        </a:lnSpc>
                        <a:spcAft>
                          <a:spcPts val="0"/>
                        </a:spcAft>
                      </a:pPr>
                      <a:r>
                        <a:rPr lang="es-ES" sz="1600" dirty="0"/>
                        <a:t>MODELOS</a:t>
                      </a:r>
                      <a:endParaRPr lang="es-ES" sz="1600" dirty="0">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dirty="0"/>
                        <a:t>MODELO 1: Activación Cognitivas</a:t>
                      </a:r>
                      <a:endParaRPr lang="es-ES" sz="1600" dirty="0">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a:t>MODELO 2: Estrategias de aprendizaje</a:t>
                      </a:r>
                      <a:endParaRPr lang="es-ES" sz="1600">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a:t>MODELO 3: Simple</a:t>
                      </a:r>
                      <a:endParaRPr lang="es-ES" sz="1600">
                        <a:latin typeface="Calibri"/>
                        <a:ea typeface="Times New Roman"/>
                        <a:cs typeface="Times New Roman"/>
                      </a:endParaRPr>
                    </a:p>
                  </a:txBody>
                  <a:tcPr marL="68580" marR="68580" marT="0" marB="0"/>
                </a:tc>
              </a:tr>
              <a:tr h="655222">
                <a:tc>
                  <a:txBody>
                    <a:bodyPr/>
                    <a:lstStyle/>
                    <a:p>
                      <a:pPr algn="l">
                        <a:lnSpc>
                          <a:spcPct val="115000"/>
                        </a:lnSpc>
                        <a:spcAft>
                          <a:spcPts val="0"/>
                        </a:spcAft>
                      </a:pPr>
                      <a:r>
                        <a:rPr lang="es-ES" sz="1600" b="1" dirty="0"/>
                        <a:t>Área bajo la curva</a:t>
                      </a:r>
                      <a:endParaRPr lang="es-ES" sz="1600" b="1" dirty="0">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dirty="0"/>
                        <a:t>,585**</a:t>
                      </a:r>
                      <a:endParaRPr lang="es-ES" sz="1600" dirty="0">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b="1" dirty="0"/>
                        <a:t>,634**</a:t>
                      </a:r>
                      <a:endParaRPr lang="es-ES" sz="1600" b="1" dirty="0">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a:t>,558**</a:t>
                      </a:r>
                      <a:endParaRPr lang="es-ES" sz="1600">
                        <a:latin typeface="Calibri"/>
                        <a:ea typeface="Times New Roman"/>
                        <a:cs typeface="Times New Roman"/>
                      </a:endParaRPr>
                    </a:p>
                  </a:txBody>
                  <a:tcPr marL="68580" marR="68580" marT="0" marB="0"/>
                </a:tc>
              </a:tr>
              <a:tr h="655222">
                <a:tc>
                  <a:txBody>
                    <a:bodyPr/>
                    <a:lstStyle/>
                    <a:p>
                      <a:pPr algn="l">
                        <a:lnSpc>
                          <a:spcPct val="115000"/>
                        </a:lnSpc>
                        <a:spcAft>
                          <a:spcPts val="0"/>
                        </a:spcAft>
                      </a:pPr>
                      <a:r>
                        <a:rPr lang="es-ES" sz="1600" b="1" dirty="0"/>
                        <a:t>Casos positivos</a:t>
                      </a:r>
                      <a:endParaRPr lang="es-ES" sz="1600" b="1" dirty="0">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dirty="0"/>
                        <a:t>4732</a:t>
                      </a:r>
                      <a:endParaRPr lang="es-ES" sz="1600" b="0" dirty="0">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dirty="0"/>
                        <a:t>4732</a:t>
                      </a:r>
                      <a:endParaRPr lang="es-ES" sz="1600" b="0" dirty="0">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dirty="0"/>
                        <a:t>4732</a:t>
                      </a:r>
                      <a:endParaRPr lang="es-ES" sz="1600" b="0" dirty="0">
                        <a:latin typeface="Calibri"/>
                        <a:ea typeface="Times New Roman"/>
                        <a:cs typeface="Times New Roman"/>
                      </a:endParaRPr>
                    </a:p>
                  </a:txBody>
                  <a:tcPr marL="68580" marR="68580" marT="0" marB="0"/>
                </a:tc>
              </a:tr>
              <a:tr h="655222">
                <a:tc>
                  <a:txBody>
                    <a:bodyPr/>
                    <a:lstStyle/>
                    <a:p>
                      <a:pPr algn="l">
                        <a:lnSpc>
                          <a:spcPct val="115000"/>
                        </a:lnSpc>
                        <a:spcAft>
                          <a:spcPts val="0"/>
                        </a:spcAft>
                      </a:pPr>
                      <a:r>
                        <a:rPr lang="es-ES" sz="1600" b="1" dirty="0"/>
                        <a:t>Casos negativos</a:t>
                      </a:r>
                      <a:endParaRPr lang="es-ES" sz="1600" b="1" dirty="0">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dirty="0"/>
                        <a:t>20200</a:t>
                      </a:r>
                      <a:endParaRPr lang="es-ES" sz="1600" dirty="0">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dirty="0" smtClean="0"/>
                        <a:t>20200</a:t>
                      </a:r>
                      <a:endParaRPr lang="es-ES" sz="1600" dirty="0">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dirty="0" smtClean="0"/>
                        <a:t>20200</a:t>
                      </a:r>
                      <a:endParaRPr lang="es-ES" sz="1600" dirty="0">
                        <a:latin typeface="Calibri"/>
                        <a:ea typeface="Times New Roman"/>
                        <a:cs typeface="Times New Roman"/>
                      </a:endParaRPr>
                    </a:p>
                  </a:txBody>
                  <a:tcPr marL="68580" marR="68580" marT="0" marB="0"/>
                </a:tc>
              </a:tr>
            </a:tbl>
          </a:graphicData>
        </a:graphic>
      </p:graphicFrame>
      <p:sp>
        <p:nvSpPr>
          <p:cNvPr id="4" name="3 Marcador de pie de página"/>
          <p:cNvSpPr>
            <a:spLocks noGrp="1"/>
          </p:cNvSpPr>
          <p:nvPr>
            <p:ph type="ftr" sz="quarter" idx="11"/>
          </p:nvPr>
        </p:nvSpPr>
        <p:spPr/>
        <p:txBody>
          <a:bodyPr/>
          <a:lstStyle/>
          <a:p>
            <a:r>
              <a:rPr lang="es-ES" smtClean="0"/>
              <a:t>Dra. Esperanza Bausela Herreras</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30</a:t>
            </a:fld>
            <a:endParaRPr lang="es-ES"/>
          </a:p>
        </p:txBody>
      </p:sp>
      <p:sp>
        <p:nvSpPr>
          <p:cNvPr id="7" name="6 CuadroTexto"/>
          <p:cNvSpPr txBox="1"/>
          <p:nvPr/>
        </p:nvSpPr>
        <p:spPr>
          <a:xfrm>
            <a:off x="971600" y="6248628"/>
            <a:ext cx="7488832" cy="215444"/>
          </a:xfrm>
          <a:prstGeom prst="rect">
            <a:avLst/>
          </a:prstGeom>
          <a:noFill/>
        </p:spPr>
        <p:txBody>
          <a:bodyPr wrap="square" rtlCol="0">
            <a:spAutoFit/>
          </a:bodyPr>
          <a:lstStyle/>
          <a:p>
            <a:pPr algn="r"/>
            <a:r>
              <a:rPr lang="es-ES" sz="800" dirty="0" smtClean="0"/>
              <a:t>[Fuente: Elaboración propia a partir de PISA 2012 (muestra española)]</a:t>
            </a:r>
            <a:endParaRPr lang="es-ES" sz="800" dirty="0"/>
          </a:p>
        </p:txBody>
      </p:sp>
      <p:sp>
        <p:nvSpPr>
          <p:cNvPr id="8" name="1 Título"/>
          <p:cNvSpPr>
            <a:spLocks noGrp="1"/>
          </p:cNvSpPr>
          <p:nvPr>
            <p:ph type="title"/>
          </p:nvPr>
        </p:nvSpPr>
        <p:spPr>
          <a:xfrm>
            <a:off x="457199" y="286326"/>
            <a:ext cx="8243455" cy="1131311"/>
          </a:xfrm>
          <a:noFill/>
        </p:spPr>
        <p:txBody>
          <a:bodyPr>
            <a:normAutofit/>
          </a:bodyPr>
          <a:lstStyle/>
          <a:p>
            <a:r>
              <a:rPr lang="es-ES" dirty="0" smtClean="0"/>
              <a:t>Resultados(6.7.1)</a:t>
            </a:r>
            <a:endParaRPr lang="es-ES" dirty="0"/>
          </a:p>
        </p:txBody>
      </p:sp>
      <p:sp>
        <p:nvSpPr>
          <p:cNvPr id="9" name="2 Marcador de contenido"/>
          <p:cNvSpPr txBox="1">
            <a:spLocks/>
          </p:cNvSpPr>
          <p:nvPr/>
        </p:nvSpPr>
        <p:spPr>
          <a:xfrm>
            <a:off x="464126" y="1374464"/>
            <a:ext cx="8229600" cy="22322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b="1" dirty="0" smtClean="0">
                <a:solidFill>
                  <a:srgbClr val="7030A0"/>
                </a:solidFill>
              </a:rPr>
              <a:t>Capacidad predictiva </a:t>
            </a:r>
            <a:r>
              <a:rPr lang="es-ES" dirty="0" smtClean="0"/>
              <a:t>de los tres modelos, siendo el modelo relacionado con el empleo de </a:t>
            </a:r>
            <a:r>
              <a:rPr lang="es-ES" b="1" dirty="0" smtClean="0">
                <a:solidFill>
                  <a:srgbClr val="7030A0"/>
                </a:solidFill>
              </a:rPr>
              <a:t>estrategias de aprendizaje </a:t>
            </a:r>
            <a:r>
              <a:rPr lang="es-ES" dirty="0" smtClean="0"/>
              <a:t>predictivas el que tiene una mayor capacidad predictiva: </a:t>
            </a:r>
          </a:p>
        </p:txBody>
      </p:sp>
      <p:pic>
        <p:nvPicPr>
          <p:cNvPr id="10" name="Picture 3"/>
          <p:cNvPicPr>
            <a:picLocks noChangeAspect="1" noChangeArrowheads="1"/>
          </p:cNvPicPr>
          <p:nvPr/>
        </p:nvPicPr>
        <p:blipFill>
          <a:blip r:embed="rId2" cstate="print"/>
          <a:srcRect/>
          <a:stretch>
            <a:fillRect/>
          </a:stretch>
        </p:blipFill>
        <p:spPr bwMode="auto">
          <a:xfrm>
            <a:off x="0" y="6566148"/>
            <a:ext cx="1193009" cy="291852"/>
          </a:xfrm>
          <a:prstGeom prst="rect">
            <a:avLst/>
          </a:prstGeom>
          <a:noFill/>
          <a:ln w="9525">
            <a:noFill/>
            <a:miter lim="800000"/>
            <a:headEnd/>
            <a:tailEnd/>
          </a:ln>
        </p:spPr>
      </p:pic>
      <p:pic>
        <p:nvPicPr>
          <p:cNvPr id="11" name="Picture 32"/>
          <p:cNvPicPr>
            <a:picLocks noChangeAspect="1" noChangeArrowheads="1"/>
          </p:cNvPicPr>
          <p:nvPr/>
        </p:nvPicPr>
        <p:blipFill>
          <a:blip r:embed="rId3" cstate="print"/>
          <a:srcRect/>
          <a:stretch>
            <a:fillRect/>
          </a:stretch>
        </p:blipFill>
        <p:spPr bwMode="auto">
          <a:xfrm rot="-5400000">
            <a:off x="8555038" y="6269037"/>
            <a:ext cx="946150" cy="23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mtClean="0"/>
              <a:t>Dra. Esperanza Bausela Herreras</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31</a:t>
            </a:fld>
            <a:endParaRPr lang="es-ES"/>
          </a:p>
        </p:txBody>
      </p:sp>
      <p:pic>
        <p:nvPicPr>
          <p:cNvPr id="2050" name="Picture 2"/>
          <p:cNvPicPr>
            <a:picLocks noChangeAspect="1" noChangeArrowheads="1"/>
          </p:cNvPicPr>
          <p:nvPr/>
        </p:nvPicPr>
        <p:blipFill>
          <a:blip r:embed="rId2" cstate="print"/>
          <a:srcRect/>
          <a:stretch>
            <a:fillRect/>
          </a:stretch>
        </p:blipFill>
        <p:spPr bwMode="auto">
          <a:xfrm>
            <a:off x="1619672" y="1628800"/>
            <a:ext cx="5991225" cy="4800600"/>
          </a:xfrm>
          <a:prstGeom prst="rect">
            <a:avLst/>
          </a:prstGeom>
          <a:noFill/>
          <a:ln w="9525">
            <a:solidFill>
              <a:srgbClr val="7030A0"/>
            </a:solidFill>
            <a:miter lim="800000"/>
            <a:headEnd/>
            <a:tailEnd/>
          </a:ln>
          <a:effectLst/>
        </p:spPr>
      </p:pic>
      <p:sp>
        <p:nvSpPr>
          <p:cNvPr id="7" name="1 Título"/>
          <p:cNvSpPr>
            <a:spLocks noGrp="1"/>
          </p:cNvSpPr>
          <p:nvPr>
            <p:ph type="title"/>
          </p:nvPr>
        </p:nvSpPr>
        <p:spPr>
          <a:xfrm>
            <a:off x="457199" y="286326"/>
            <a:ext cx="8243455" cy="1131311"/>
          </a:xfrm>
          <a:noFill/>
        </p:spPr>
        <p:txBody>
          <a:bodyPr>
            <a:normAutofit/>
          </a:bodyPr>
          <a:lstStyle/>
          <a:p>
            <a:r>
              <a:rPr lang="es-ES" dirty="0" smtClean="0"/>
              <a:t>Resultados (6.7.2)</a:t>
            </a:r>
            <a:endParaRPr lang="es-E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noFill/>
        </p:spPr>
        <p:txBody>
          <a:bodyPr/>
          <a:lstStyle/>
          <a:p>
            <a:r>
              <a:rPr lang="es-ES" dirty="0" smtClean="0"/>
              <a:t>Conclusiones y discusiones (7)</a:t>
            </a:r>
            <a:endParaRPr lang="es-ES" dirty="0"/>
          </a:p>
        </p:txBody>
      </p:sp>
      <p:sp>
        <p:nvSpPr>
          <p:cNvPr id="3" name="Marcador de contenido 2"/>
          <p:cNvSpPr>
            <a:spLocks noGrp="1"/>
          </p:cNvSpPr>
          <p:nvPr>
            <p:ph idx="1"/>
          </p:nvPr>
        </p:nvSpPr>
        <p:spPr>
          <a:xfrm>
            <a:off x="467544" y="1412776"/>
            <a:ext cx="8229600" cy="5141168"/>
          </a:xfrm>
        </p:spPr>
        <p:txBody>
          <a:bodyPr>
            <a:normAutofit fontScale="85000" lnSpcReduction="20000"/>
          </a:bodyPr>
          <a:lstStyle/>
          <a:p>
            <a:r>
              <a:rPr lang="es-ES" dirty="0" smtClean="0"/>
              <a:t>Nuestros datos, al igual que los aportados por otras investigaciones (</a:t>
            </a:r>
            <a:r>
              <a:rPr lang="es-ES" dirty="0" err="1" smtClean="0"/>
              <a:t>Cleary</a:t>
            </a:r>
            <a:r>
              <a:rPr lang="es-ES" dirty="0" smtClean="0"/>
              <a:t> y </a:t>
            </a:r>
            <a:r>
              <a:rPr lang="es-ES" dirty="0" err="1" smtClean="0"/>
              <a:t>Chen</a:t>
            </a:r>
            <a:r>
              <a:rPr lang="es-ES" dirty="0" smtClean="0"/>
              <a:t>, 2009; INEE 2015; Hidalgo y García Pérez, 2011) sugieren que el </a:t>
            </a:r>
            <a:r>
              <a:rPr lang="es-ES" b="1" dirty="0" smtClean="0">
                <a:solidFill>
                  <a:srgbClr val="0070C0"/>
                </a:solidFill>
              </a:rPr>
              <a:t>riesgo de tener bajo rendimiento en la competencia matemática </a:t>
            </a:r>
            <a:r>
              <a:rPr lang="es-ES" dirty="0" smtClean="0"/>
              <a:t>se reduce  en función de si </a:t>
            </a:r>
            <a:r>
              <a:rPr lang="es-ES" smtClean="0"/>
              <a:t>el estudiante ha cursado Educación Infantil o no y en </a:t>
            </a:r>
            <a:r>
              <a:rPr lang="es-ES" b="1" smtClean="0">
                <a:solidFill>
                  <a:srgbClr val="0070C0"/>
                </a:solidFill>
              </a:rPr>
              <a:t>otras </a:t>
            </a:r>
            <a:r>
              <a:rPr lang="es-ES" b="1" dirty="0" smtClean="0">
                <a:solidFill>
                  <a:srgbClr val="0070C0"/>
                </a:solidFill>
              </a:rPr>
              <a:t>variables: </a:t>
            </a:r>
            <a:r>
              <a:rPr lang="es-ES" dirty="0" smtClean="0"/>
              <a:t>función de sexo y estrategias cognitivas y ejecutivas.</a:t>
            </a:r>
          </a:p>
          <a:p>
            <a:r>
              <a:rPr lang="es-ES" dirty="0" smtClean="0"/>
              <a:t>Como </a:t>
            </a:r>
            <a:r>
              <a:rPr lang="es-ES" b="1" dirty="0" smtClean="0">
                <a:solidFill>
                  <a:srgbClr val="0070C0"/>
                </a:solidFill>
              </a:rPr>
              <a:t>sugerencias </a:t>
            </a:r>
            <a:r>
              <a:rPr lang="es-ES" dirty="0" smtClean="0"/>
              <a:t>se estima necesario apostar por:</a:t>
            </a:r>
          </a:p>
          <a:p>
            <a:pPr lvl="1"/>
            <a:r>
              <a:rPr lang="es-ES" b="1" dirty="0" smtClean="0">
                <a:solidFill>
                  <a:srgbClr val="0070C0"/>
                </a:solidFill>
              </a:rPr>
              <a:t>Incrementar las tasa de matriculación</a:t>
            </a:r>
            <a:r>
              <a:rPr lang="es-ES" dirty="0" smtClean="0"/>
              <a:t> de todos los estudiantes y – particularmente - entre los escolares </a:t>
            </a:r>
            <a:r>
              <a:rPr lang="es-ES" b="1" dirty="0" smtClean="0"/>
              <a:t>más desfavorecidos</a:t>
            </a:r>
          </a:p>
          <a:p>
            <a:pPr lvl="1"/>
            <a:r>
              <a:rPr lang="es-ES" dirty="0" smtClean="0"/>
              <a:t>Potenciar el </a:t>
            </a:r>
            <a:r>
              <a:rPr lang="es-ES" b="1" dirty="0" smtClean="0">
                <a:solidFill>
                  <a:srgbClr val="0070C0"/>
                </a:solidFill>
              </a:rPr>
              <a:t>desarrollo de estrategias </a:t>
            </a:r>
            <a:r>
              <a:rPr lang="es-ES" dirty="0" smtClean="0"/>
              <a:t>de activación cognitiva y estrategias de aprendizaje (variables moduladoras del rendimiento) y una </a:t>
            </a:r>
            <a:r>
              <a:rPr lang="es-ES" b="1" dirty="0" smtClean="0"/>
              <a:t>atención individualizada </a:t>
            </a:r>
            <a:r>
              <a:rPr lang="es-ES" dirty="0" smtClean="0"/>
              <a:t>perfil de escolares.</a:t>
            </a:r>
          </a:p>
          <a:p>
            <a:endParaRPr lang="es-ES" dirty="0"/>
          </a:p>
        </p:txBody>
      </p:sp>
      <p:sp>
        <p:nvSpPr>
          <p:cNvPr id="4" name="Marcador de pie de página 3"/>
          <p:cNvSpPr>
            <a:spLocks noGrp="1"/>
          </p:cNvSpPr>
          <p:nvPr>
            <p:ph type="ftr" sz="quarter" idx="11"/>
          </p:nvPr>
        </p:nvSpPr>
        <p:spPr/>
        <p:txBody>
          <a:bodyPr/>
          <a:lstStyle/>
          <a:p>
            <a:r>
              <a:rPr lang="es-ES" smtClean="0"/>
              <a:t>Dra. Esperanza Bausela Herreras</a:t>
            </a:r>
            <a:endParaRPr lang="es-ES"/>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32</a:t>
            </a:fld>
            <a:endParaRPr lang="es-ES"/>
          </a:p>
        </p:txBody>
      </p:sp>
      <p:pic>
        <p:nvPicPr>
          <p:cNvPr id="6" name="Picture 32"/>
          <p:cNvPicPr>
            <a:picLocks noChangeAspect="1" noChangeArrowheads="1"/>
          </p:cNvPicPr>
          <p:nvPr/>
        </p:nvPicPr>
        <p:blipFill>
          <a:blip r:embed="rId3" cstate="print"/>
          <a:srcRect/>
          <a:stretch>
            <a:fillRect/>
          </a:stretch>
        </p:blipFill>
        <p:spPr bwMode="auto">
          <a:xfrm rot="-5400000">
            <a:off x="8555038" y="6269037"/>
            <a:ext cx="946150" cy="231775"/>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0" y="6566148"/>
            <a:ext cx="1193009" cy="291852"/>
          </a:xfrm>
          <a:prstGeom prst="rect">
            <a:avLst/>
          </a:prstGeom>
          <a:noFill/>
          <a:ln w="9525">
            <a:noFill/>
            <a:miter lim="800000"/>
            <a:headEnd/>
            <a:tailEnd/>
          </a:ln>
        </p:spPr>
      </p:pic>
    </p:spTree>
    <p:extLst>
      <p:ext uri="{BB962C8B-B14F-4D97-AF65-F5344CB8AC3E}">
        <p14:creationId xmlns:p14="http://schemas.microsoft.com/office/powerpoint/2010/main" val="36829750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Referencias bibliográficas (8.1)</a:t>
            </a:r>
            <a:endParaRPr lang="es-ES" dirty="0"/>
          </a:p>
        </p:txBody>
      </p:sp>
      <p:sp>
        <p:nvSpPr>
          <p:cNvPr id="3" name="2 Marcador de contenido"/>
          <p:cNvSpPr>
            <a:spLocks noGrp="1"/>
          </p:cNvSpPr>
          <p:nvPr>
            <p:ph idx="1"/>
          </p:nvPr>
        </p:nvSpPr>
        <p:spPr>
          <a:xfrm>
            <a:off x="457200" y="1412776"/>
            <a:ext cx="8435280" cy="5445224"/>
          </a:xfrm>
          <a:noFill/>
        </p:spPr>
        <p:txBody>
          <a:bodyPr>
            <a:normAutofit fontScale="40000" lnSpcReduction="20000"/>
          </a:bodyPr>
          <a:lstStyle/>
          <a:p>
            <a:pPr lvl="0"/>
            <a:r>
              <a:rPr lang="en-US" dirty="0" err="1" smtClean="0"/>
              <a:t>Areepattamannil</a:t>
            </a:r>
            <a:r>
              <a:rPr lang="en-US" dirty="0" smtClean="0"/>
              <a:t>, S. (2014). International note: what factor are associated with Reading, mathematics, and science literacy of Indian adolescents? A </a:t>
            </a:r>
            <a:r>
              <a:rPr lang="en-US" dirty="0" err="1" smtClean="0"/>
              <a:t>multinivel</a:t>
            </a:r>
            <a:r>
              <a:rPr lang="en-US" dirty="0" smtClean="0"/>
              <a:t> examination.  </a:t>
            </a:r>
            <a:r>
              <a:rPr lang="en-US" i="1" dirty="0" smtClean="0"/>
              <a:t>Journal of Adolescence, 37</a:t>
            </a:r>
            <a:r>
              <a:rPr lang="en-US" dirty="0" smtClean="0"/>
              <a:t>(4),</a:t>
            </a:r>
            <a:r>
              <a:rPr lang="en-US" i="1" dirty="0" smtClean="0"/>
              <a:t> </a:t>
            </a:r>
            <a:r>
              <a:rPr lang="en-US" dirty="0" smtClean="0"/>
              <a:t>367-372. </a:t>
            </a:r>
            <a:r>
              <a:rPr lang="en-US" dirty="0" err="1" smtClean="0"/>
              <a:t>doi</a:t>
            </a:r>
            <a:r>
              <a:rPr lang="en-US" dirty="0" smtClean="0"/>
              <a:t>: 10.1016/j.adolescence.2014.02.007 </a:t>
            </a:r>
            <a:endParaRPr lang="es-ES" dirty="0" smtClean="0"/>
          </a:p>
          <a:p>
            <a:pPr lvl="0"/>
            <a:r>
              <a:rPr lang="en-US" dirty="0" err="1" smtClean="0"/>
              <a:t>Cragg</a:t>
            </a:r>
            <a:r>
              <a:rPr lang="en-US" dirty="0" smtClean="0"/>
              <a:t>, L. y Gilmore, C. (2014). Skills underlying mathematics: The role of executive function in the development of mathematics proficiency. </a:t>
            </a:r>
            <a:r>
              <a:rPr lang="en-US" i="1" dirty="0" smtClean="0"/>
              <a:t>Trends in Neuroscience and Education, 3(2), </a:t>
            </a:r>
            <a:r>
              <a:rPr lang="en-US" dirty="0" smtClean="0"/>
              <a:t>63-68. http://dx.doi.org/10.1016/j.tine.2013.12.001. </a:t>
            </a:r>
            <a:endParaRPr lang="es-ES" dirty="0" smtClean="0"/>
          </a:p>
          <a:p>
            <a:pPr lvl="0"/>
            <a:r>
              <a:rPr lang="en-US" dirty="0" smtClean="0"/>
              <a:t>Gilmore, C. y </a:t>
            </a:r>
            <a:r>
              <a:rPr lang="en-US" dirty="0" err="1" smtClean="0"/>
              <a:t>Cragg</a:t>
            </a:r>
            <a:r>
              <a:rPr lang="en-US" dirty="0" smtClean="0"/>
              <a:t>, L. (2014). Teacher`s understanding of the role of executive functions in </a:t>
            </a:r>
            <a:r>
              <a:rPr lang="en-US" dirty="0" err="1" smtClean="0"/>
              <a:t>maths</a:t>
            </a:r>
            <a:r>
              <a:rPr lang="en-US" dirty="0" smtClean="0"/>
              <a:t>. </a:t>
            </a:r>
            <a:r>
              <a:rPr lang="en-US" i="1" dirty="0" smtClean="0"/>
              <a:t>Mind, Brain, and Education, 8</a:t>
            </a:r>
            <a:r>
              <a:rPr lang="en-US" dirty="0" smtClean="0"/>
              <a:t>(3), 132–136. </a:t>
            </a:r>
            <a:r>
              <a:rPr lang="en-US" dirty="0" err="1" smtClean="0"/>
              <a:t>doi</a:t>
            </a:r>
            <a:r>
              <a:rPr lang="en-US" dirty="0" smtClean="0"/>
              <a:t>: 10.1111/mbe.12050 </a:t>
            </a:r>
          </a:p>
          <a:p>
            <a:pPr lvl="0"/>
            <a:r>
              <a:rPr lang="es-ES" dirty="0" smtClean="0"/>
              <a:t>Hidalgo, M. y García Pérez, J.I (2011). Impacto de la asistencia a Educación Infantil sobre los resultados académicos del estudiante en Primaria. En MEC y OCDE (Ed.): PIRLS-TIMSS 2011, </a:t>
            </a:r>
            <a:r>
              <a:rPr lang="es-ES" i="1" dirty="0" smtClean="0"/>
              <a:t>Estudio Internacional de progreso en comprensión lectora, matemáticas y ciencias. Informe español. Volumen II: Análisis Secundario </a:t>
            </a:r>
            <a:r>
              <a:rPr lang="es-ES" dirty="0" smtClean="0"/>
              <a:t>(págs. 83-113). Madrid: MEC y OCDE.</a:t>
            </a:r>
          </a:p>
          <a:p>
            <a:pPr lvl="0"/>
            <a:r>
              <a:rPr lang="es-ES" dirty="0" err="1" smtClean="0"/>
              <a:t>Swanson</a:t>
            </a:r>
            <a:r>
              <a:rPr lang="es-ES" dirty="0" smtClean="0"/>
              <a:t>, </a:t>
            </a:r>
            <a:r>
              <a:rPr lang="es-ES" dirty="0" err="1" smtClean="0"/>
              <a:t>H.l.</a:t>
            </a:r>
            <a:r>
              <a:rPr lang="es-ES" dirty="0" smtClean="0"/>
              <a:t>, Harris, K.R. y Graham, S. (2014). </a:t>
            </a:r>
            <a:r>
              <a:rPr lang="es-ES" i="1" dirty="0" err="1" smtClean="0"/>
              <a:t>Handbook</a:t>
            </a:r>
            <a:r>
              <a:rPr lang="es-ES" i="1" dirty="0" smtClean="0"/>
              <a:t> of </a:t>
            </a:r>
            <a:r>
              <a:rPr lang="es-ES" i="1" dirty="0" err="1" smtClean="0"/>
              <a:t>learning</a:t>
            </a:r>
            <a:r>
              <a:rPr lang="es-ES" i="1" dirty="0" smtClean="0"/>
              <a:t> </a:t>
            </a:r>
            <a:r>
              <a:rPr lang="es-ES" i="1" dirty="0" err="1" smtClean="0"/>
              <a:t>disabilities</a:t>
            </a:r>
            <a:r>
              <a:rPr lang="es-ES" dirty="0" smtClean="0"/>
              <a:t>. Nueva York. </a:t>
            </a:r>
            <a:r>
              <a:rPr lang="es-ES" dirty="0" err="1" smtClean="0"/>
              <a:t>The</a:t>
            </a:r>
            <a:r>
              <a:rPr lang="es-ES" dirty="0" smtClean="0"/>
              <a:t> </a:t>
            </a:r>
            <a:r>
              <a:rPr lang="es-ES" dirty="0" err="1" smtClean="0"/>
              <a:t>Guildford</a:t>
            </a:r>
            <a:r>
              <a:rPr lang="es-ES" dirty="0" smtClean="0"/>
              <a:t> </a:t>
            </a:r>
            <a:r>
              <a:rPr lang="es-ES" dirty="0" err="1" smtClean="0"/>
              <a:t>Press</a:t>
            </a:r>
            <a:r>
              <a:rPr lang="es-ES" dirty="0" smtClean="0"/>
              <a:t>. </a:t>
            </a:r>
          </a:p>
          <a:p>
            <a:pPr lvl="0"/>
            <a:r>
              <a:rPr lang="es-ES" dirty="0" smtClean="0"/>
              <a:t>INEE (2015). </a:t>
            </a:r>
            <a:r>
              <a:rPr lang="es-ES" i="1" dirty="0" smtClean="0"/>
              <a:t>Asistencia a la Educación Infantil y rendimiento en matemáticas</a:t>
            </a:r>
            <a:r>
              <a:rPr lang="es-ES" dirty="0" smtClean="0"/>
              <a:t>. El caso de las CC.AA. españolas. </a:t>
            </a:r>
            <a:r>
              <a:rPr lang="es-ES" i="1" dirty="0" smtClean="0"/>
              <a:t>Pisa in </a:t>
            </a:r>
            <a:r>
              <a:rPr lang="es-ES" i="1" dirty="0" err="1" smtClean="0"/>
              <a:t>Focus</a:t>
            </a:r>
            <a:r>
              <a:rPr lang="es-ES" i="1" dirty="0" smtClean="0"/>
              <a:t>, 5.</a:t>
            </a:r>
            <a:r>
              <a:rPr lang="es-ES" dirty="0" smtClean="0"/>
              <a:t> </a:t>
            </a:r>
          </a:p>
          <a:p>
            <a:pPr lvl="0"/>
            <a:r>
              <a:rPr lang="es-ES" dirty="0" err="1" smtClean="0"/>
              <a:t>Kohli</a:t>
            </a:r>
            <a:r>
              <a:rPr lang="es-ES" dirty="0" smtClean="0"/>
              <a:t>, N., Sullivan, A.L., </a:t>
            </a:r>
            <a:r>
              <a:rPr lang="es-ES" dirty="0" err="1" smtClean="0"/>
              <a:t>Sadeh</a:t>
            </a:r>
            <a:r>
              <a:rPr lang="es-ES" dirty="0" smtClean="0"/>
              <a:t>, S. y </a:t>
            </a:r>
            <a:r>
              <a:rPr lang="es-ES" dirty="0" err="1" smtClean="0"/>
              <a:t>Zoplouglu</a:t>
            </a:r>
            <a:r>
              <a:rPr lang="es-ES" dirty="0" smtClean="0"/>
              <a:t>, C. (2015). </a:t>
            </a:r>
            <a:r>
              <a:rPr lang="en-US" dirty="0" smtClean="0"/>
              <a:t>Longitudinal mathematics development of students with learning disabilities and students without disabilities: A comparison of linear, quadratic, and piecewise linear mixed effects models. </a:t>
            </a:r>
            <a:r>
              <a:rPr lang="en-US" i="1" dirty="0" smtClean="0"/>
              <a:t>Journal of School Psychology, 53,</a:t>
            </a:r>
            <a:r>
              <a:rPr lang="en-US" dirty="0" smtClean="0"/>
              <a:t> 105-120. doi:10.1016/j.jsp.2014.12.002 </a:t>
            </a:r>
            <a:endParaRPr lang="es-ES" dirty="0" smtClean="0"/>
          </a:p>
          <a:p>
            <a:pPr lvl="0"/>
            <a:r>
              <a:rPr lang="en-US" dirty="0" err="1" smtClean="0"/>
              <a:t>Sasser</a:t>
            </a:r>
            <a:r>
              <a:rPr lang="en-US" dirty="0" smtClean="0"/>
              <a:t>, T.R., </a:t>
            </a:r>
            <a:r>
              <a:rPr lang="en-US" dirty="0" err="1" smtClean="0"/>
              <a:t>Bierman</a:t>
            </a:r>
            <a:r>
              <a:rPr lang="en-US" dirty="0" smtClean="0"/>
              <a:t>, K.L. y </a:t>
            </a:r>
            <a:r>
              <a:rPr lang="en-US" dirty="0" err="1" smtClean="0"/>
              <a:t>Heinrichs</a:t>
            </a:r>
            <a:r>
              <a:rPr lang="en-US" dirty="0" smtClean="0"/>
              <a:t>, B. (2015). Executive functioning and school adjustment: The </a:t>
            </a:r>
            <a:r>
              <a:rPr lang="en-US" dirty="0" err="1" smtClean="0"/>
              <a:t>mediational</a:t>
            </a:r>
            <a:r>
              <a:rPr lang="en-US" dirty="0" smtClean="0"/>
              <a:t> role of pre-kindergarten learning-related behaviors. </a:t>
            </a:r>
            <a:r>
              <a:rPr lang="en-US" i="1" dirty="0" smtClean="0"/>
              <a:t>Early Childhood Research Quarterly 30</a:t>
            </a:r>
            <a:r>
              <a:rPr lang="en-US" dirty="0" smtClean="0"/>
              <a:t>, 70–79. doi:10.1016/j.ecresq.2014.09.001 </a:t>
            </a:r>
            <a:endParaRPr lang="es-ES" dirty="0" smtClean="0"/>
          </a:p>
          <a:p>
            <a:pPr lvl="0"/>
            <a:r>
              <a:rPr lang="en-US" dirty="0" err="1" smtClean="0"/>
              <a:t>Taskin</a:t>
            </a:r>
            <a:r>
              <a:rPr lang="en-US" dirty="0" smtClean="0"/>
              <a:t>, N. y </a:t>
            </a:r>
            <a:r>
              <a:rPr lang="en-US" dirty="0" err="1" smtClean="0"/>
              <a:t>Tugrul</a:t>
            </a:r>
            <a:r>
              <a:rPr lang="en-US" dirty="0" smtClean="0"/>
              <a:t>, B. (2014). Investigation preschool teacher candidates’ mathematics literacy self-sufficiency beliefs in various variables.  </a:t>
            </a:r>
            <a:r>
              <a:rPr lang="en-US" i="1" dirty="0" err="1" smtClean="0"/>
              <a:t>Procedia</a:t>
            </a:r>
            <a:r>
              <a:rPr lang="en-US" i="1" dirty="0" smtClean="0"/>
              <a:t>-Social and </a:t>
            </a:r>
            <a:r>
              <a:rPr lang="en-US" i="1" dirty="0" err="1" smtClean="0"/>
              <a:t>Beahavioral</a:t>
            </a:r>
            <a:r>
              <a:rPr lang="en-US" i="1" dirty="0" smtClean="0"/>
              <a:t> Sciences, 116,</a:t>
            </a:r>
            <a:r>
              <a:rPr lang="en-US" dirty="0" smtClean="0"/>
              <a:t> 3067-3071. doi:10.1016/j.sbspro.2014.01.708 </a:t>
            </a:r>
            <a:endParaRPr lang="es-ES" dirty="0" smtClean="0"/>
          </a:p>
          <a:p>
            <a:pPr lvl="0"/>
            <a:r>
              <a:rPr lang="es-ES" dirty="0" smtClean="0"/>
              <a:t>Van der Ven, S. (2011). </a:t>
            </a:r>
            <a:r>
              <a:rPr lang="es-ES" i="1" dirty="0" err="1" smtClean="0"/>
              <a:t>The</a:t>
            </a:r>
            <a:r>
              <a:rPr lang="es-ES" i="1" dirty="0" smtClean="0"/>
              <a:t> </a:t>
            </a:r>
            <a:r>
              <a:rPr lang="es-ES" i="1" dirty="0" err="1" smtClean="0"/>
              <a:t>structure</a:t>
            </a:r>
            <a:r>
              <a:rPr lang="es-ES" i="1" dirty="0" smtClean="0"/>
              <a:t> of </a:t>
            </a:r>
            <a:r>
              <a:rPr lang="es-ES" i="1" dirty="0" err="1" smtClean="0"/>
              <a:t>executive</a:t>
            </a:r>
            <a:r>
              <a:rPr lang="es-ES" i="1" dirty="0" smtClean="0"/>
              <a:t> </a:t>
            </a:r>
            <a:r>
              <a:rPr lang="es-ES" i="1" dirty="0" err="1" smtClean="0"/>
              <a:t>functions</a:t>
            </a:r>
            <a:r>
              <a:rPr lang="es-ES" i="1" dirty="0" smtClean="0"/>
              <a:t> and </a:t>
            </a:r>
            <a:r>
              <a:rPr lang="es-ES" i="1" dirty="0" err="1" smtClean="0"/>
              <a:t>relations</a:t>
            </a:r>
            <a:r>
              <a:rPr lang="es-ES" i="1" dirty="0" smtClean="0"/>
              <a:t> </a:t>
            </a:r>
            <a:r>
              <a:rPr lang="es-ES" i="1" dirty="0" err="1" smtClean="0"/>
              <a:t>with</a:t>
            </a:r>
            <a:r>
              <a:rPr lang="es-ES" i="1" dirty="0" smtClean="0"/>
              <a:t> </a:t>
            </a:r>
            <a:r>
              <a:rPr lang="es-ES" i="1" dirty="0" err="1" smtClean="0"/>
              <a:t>early</a:t>
            </a:r>
            <a:r>
              <a:rPr lang="es-ES" i="1" dirty="0" smtClean="0"/>
              <a:t> </a:t>
            </a:r>
            <a:r>
              <a:rPr lang="es-ES" i="1" dirty="0" err="1" smtClean="0"/>
              <a:t>math</a:t>
            </a:r>
            <a:r>
              <a:rPr lang="es-ES" i="1" dirty="0" smtClean="0"/>
              <a:t> </a:t>
            </a:r>
            <a:r>
              <a:rPr lang="es-ES" i="1" dirty="0" err="1" smtClean="0"/>
              <a:t>learning</a:t>
            </a:r>
            <a:r>
              <a:rPr lang="es-ES" dirty="0" smtClean="0"/>
              <a:t>. Utrecht: Labor </a:t>
            </a:r>
            <a:r>
              <a:rPr lang="es-ES" dirty="0" err="1" smtClean="0"/>
              <a:t>Grafimedia</a:t>
            </a:r>
            <a:r>
              <a:rPr lang="es-ES" dirty="0" smtClean="0"/>
              <a:t> BV.</a:t>
            </a:r>
          </a:p>
          <a:p>
            <a:pPr lvl="0"/>
            <a:r>
              <a:rPr lang="es-ES" dirty="0" err="1" smtClean="0"/>
              <a:t>Verdine</a:t>
            </a:r>
            <a:r>
              <a:rPr lang="es-ES" dirty="0" smtClean="0"/>
              <a:t>, B.N. et al. </a:t>
            </a:r>
            <a:r>
              <a:rPr lang="en-US" dirty="0" smtClean="0"/>
              <a:t>(2014). Contributions of executive function and spatial skills to preschool mathematics achievement. </a:t>
            </a:r>
            <a:r>
              <a:rPr lang="en-US" i="1" dirty="0" smtClean="0"/>
              <a:t>Journal of Experimental Child Psychology 126,</a:t>
            </a:r>
            <a:r>
              <a:rPr lang="en-US" dirty="0" smtClean="0"/>
              <a:t> 37–51. doi:10.1016/j.jecp.2014.02.012 </a:t>
            </a:r>
            <a:endParaRPr lang="es-ES" dirty="0" smtClean="0"/>
          </a:p>
          <a:p>
            <a:endParaRPr lang="es-ES" dirty="0"/>
          </a:p>
        </p:txBody>
      </p:sp>
      <p:sp>
        <p:nvSpPr>
          <p:cNvPr id="4" name="3 Marcador de pie de página"/>
          <p:cNvSpPr>
            <a:spLocks noGrp="1"/>
          </p:cNvSpPr>
          <p:nvPr>
            <p:ph type="ftr" sz="quarter" idx="11"/>
          </p:nvPr>
        </p:nvSpPr>
        <p:spPr/>
        <p:txBody>
          <a:bodyPr/>
          <a:lstStyle/>
          <a:p>
            <a:r>
              <a:rPr lang="es-ES" smtClean="0"/>
              <a:t>Dra. Esperanza Bausela Herreras</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33</a:t>
            </a:fld>
            <a:endParaRPr lang="es-ES"/>
          </a:p>
        </p:txBody>
      </p:sp>
      <p:pic>
        <p:nvPicPr>
          <p:cNvPr id="7" name="Picture 32"/>
          <p:cNvPicPr>
            <a:picLocks noChangeAspect="1" noChangeArrowheads="1"/>
          </p:cNvPicPr>
          <p:nvPr/>
        </p:nvPicPr>
        <p:blipFill>
          <a:blip r:embed="rId2" cstate="print"/>
          <a:srcRect/>
          <a:stretch>
            <a:fillRect/>
          </a:stretch>
        </p:blipFill>
        <p:spPr bwMode="auto">
          <a:xfrm rot="-5400000">
            <a:off x="8555038" y="6269037"/>
            <a:ext cx="946150" cy="231775"/>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0" y="6566148"/>
            <a:ext cx="1193009" cy="2918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mtClean="0"/>
              <a:t>Dra. Esperanza Bausela Herreras</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34</a:t>
            </a:fld>
            <a:endParaRPr lang="es-ES"/>
          </a:p>
        </p:txBody>
      </p:sp>
      <p:pic>
        <p:nvPicPr>
          <p:cNvPr id="1026" name="Picture 2"/>
          <p:cNvPicPr>
            <a:picLocks noChangeAspect="1" noChangeArrowheads="1"/>
          </p:cNvPicPr>
          <p:nvPr/>
        </p:nvPicPr>
        <p:blipFill>
          <a:blip r:embed="rId2" cstate="print"/>
          <a:srcRect/>
          <a:stretch>
            <a:fillRect/>
          </a:stretch>
        </p:blipFill>
        <p:spPr bwMode="auto">
          <a:xfrm>
            <a:off x="611561" y="1417637"/>
            <a:ext cx="2304072" cy="3091483"/>
          </a:xfrm>
          <a:prstGeom prst="rect">
            <a:avLst/>
          </a:prstGeom>
          <a:noFill/>
          <a:ln w="9525">
            <a:solidFill>
              <a:srgbClr val="7030A0"/>
            </a:solid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6156176" y="2780928"/>
            <a:ext cx="2561573" cy="3379514"/>
          </a:xfrm>
          <a:prstGeom prst="rect">
            <a:avLst/>
          </a:prstGeom>
          <a:noFill/>
          <a:ln w="9525">
            <a:solidFill>
              <a:srgbClr val="7030A0"/>
            </a:solidFill>
            <a:miter lim="800000"/>
            <a:headEnd/>
            <a:tailEnd/>
          </a:ln>
          <a:effectLst/>
        </p:spPr>
      </p:pic>
      <p:pic>
        <p:nvPicPr>
          <p:cNvPr id="9" name="Picture 32"/>
          <p:cNvPicPr>
            <a:picLocks noChangeAspect="1" noChangeArrowheads="1"/>
          </p:cNvPicPr>
          <p:nvPr/>
        </p:nvPicPr>
        <p:blipFill>
          <a:blip r:embed="rId4" cstate="print"/>
          <a:srcRect/>
          <a:stretch>
            <a:fillRect/>
          </a:stretch>
        </p:blipFill>
        <p:spPr bwMode="auto">
          <a:xfrm rot="-5400000">
            <a:off x="8555038" y="6269037"/>
            <a:ext cx="946150" cy="231775"/>
          </a:xfrm>
          <a:prstGeom prst="rect">
            <a:avLst/>
          </a:prstGeom>
          <a:noFill/>
          <a:ln w="9525">
            <a:noFill/>
            <a:miter lim="800000"/>
            <a:headEnd/>
            <a:tailEnd/>
          </a:ln>
        </p:spPr>
      </p:pic>
      <p:pic>
        <p:nvPicPr>
          <p:cNvPr id="10" name="Picture 3"/>
          <p:cNvPicPr>
            <a:picLocks noChangeAspect="1" noChangeArrowheads="1"/>
          </p:cNvPicPr>
          <p:nvPr/>
        </p:nvPicPr>
        <p:blipFill>
          <a:blip r:embed="rId5" cstate="print"/>
          <a:srcRect/>
          <a:stretch>
            <a:fillRect/>
          </a:stretch>
        </p:blipFill>
        <p:spPr bwMode="auto">
          <a:xfrm>
            <a:off x="0" y="6566148"/>
            <a:ext cx="1193009" cy="291852"/>
          </a:xfrm>
          <a:prstGeom prst="rect">
            <a:avLst/>
          </a:prstGeom>
          <a:noFill/>
          <a:ln w="9525">
            <a:noFill/>
            <a:miter lim="800000"/>
            <a:headEnd/>
            <a:tailEnd/>
          </a:ln>
        </p:spPr>
      </p:pic>
      <p:pic>
        <p:nvPicPr>
          <p:cNvPr id="3074" name="Picture 2"/>
          <p:cNvPicPr>
            <a:picLocks noChangeAspect="1" noChangeArrowheads="1"/>
          </p:cNvPicPr>
          <p:nvPr/>
        </p:nvPicPr>
        <p:blipFill>
          <a:blip r:embed="rId6" cstate="print"/>
          <a:srcRect/>
          <a:stretch>
            <a:fillRect/>
          </a:stretch>
        </p:blipFill>
        <p:spPr bwMode="auto">
          <a:xfrm>
            <a:off x="3275856" y="1700808"/>
            <a:ext cx="2664520" cy="3657707"/>
          </a:xfrm>
          <a:prstGeom prst="rect">
            <a:avLst/>
          </a:prstGeom>
          <a:noFill/>
          <a:ln w="9525">
            <a:solidFill>
              <a:srgbClr val="7030A0"/>
            </a:solidFill>
            <a:miter lim="800000"/>
            <a:headEnd/>
            <a:tailEnd/>
          </a:ln>
          <a:effectLst/>
        </p:spPr>
      </p:pic>
      <p:sp>
        <p:nvSpPr>
          <p:cNvPr id="12" name="1 Título"/>
          <p:cNvSpPr>
            <a:spLocks noGrp="1"/>
          </p:cNvSpPr>
          <p:nvPr>
            <p:ph type="title"/>
          </p:nvPr>
        </p:nvSpPr>
        <p:spPr>
          <a:xfrm>
            <a:off x="457199" y="286326"/>
            <a:ext cx="8243455" cy="1131311"/>
          </a:xfrm>
        </p:spPr>
        <p:txBody>
          <a:bodyPr/>
          <a:lstStyle/>
          <a:p>
            <a:r>
              <a:rPr lang="es-ES" dirty="0" smtClean="0"/>
              <a:t>Referencias bibliográficas (8.2)</a:t>
            </a:r>
            <a:endParaRPr lang="es-E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a:xfrm>
            <a:off x="611560" y="404664"/>
            <a:ext cx="7772400" cy="1470025"/>
          </a:xfrm>
        </p:spPr>
        <p:txBody>
          <a:bodyPr/>
          <a:lstStyle/>
          <a:p>
            <a:r>
              <a:rPr lang="es-ES" dirty="0" smtClean="0"/>
              <a:t>Gracias por su atención</a:t>
            </a:r>
            <a:endParaRPr lang="es-ES" dirty="0"/>
          </a:p>
        </p:txBody>
      </p:sp>
      <p:sp>
        <p:nvSpPr>
          <p:cNvPr id="7" name="6 Subtítulo"/>
          <p:cNvSpPr>
            <a:spLocks noGrp="1"/>
          </p:cNvSpPr>
          <p:nvPr>
            <p:ph type="subTitle" idx="1"/>
          </p:nvPr>
        </p:nvSpPr>
        <p:spPr>
          <a:xfrm>
            <a:off x="0" y="1628800"/>
            <a:ext cx="9144000" cy="3816424"/>
          </a:xfrm>
          <a:noFill/>
        </p:spPr>
        <p:txBody>
          <a:bodyPr>
            <a:normAutofit fontScale="77500" lnSpcReduction="20000"/>
          </a:bodyPr>
          <a:lstStyle/>
          <a:p>
            <a:endParaRPr lang="es-ES" dirty="0" smtClean="0"/>
          </a:p>
          <a:p>
            <a:r>
              <a:rPr lang="es-ES" sz="2600" dirty="0" smtClean="0">
                <a:solidFill>
                  <a:schemeClr val="tx1"/>
                </a:solidFill>
              </a:rPr>
              <a:t>Dra. Esperanza </a:t>
            </a:r>
            <a:r>
              <a:rPr lang="es-ES" sz="2600" dirty="0" err="1" smtClean="0">
                <a:solidFill>
                  <a:schemeClr val="tx1"/>
                </a:solidFill>
              </a:rPr>
              <a:t>Bausela</a:t>
            </a:r>
            <a:r>
              <a:rPr lang="es-ES" sz="2600" dirty="0" smtClean="0">
                <a:solidFill>
                  <a:schemeClr val="tx1"/>
                </a:solidFill>
              </a:rPr>
              <a:t> Herreras </a:t>
            </a:r>
            <a:r>
              <a:rPr lang="es-ES" sz="2600" dirty="0" err="1" smtClean="0">
                <a:solidFill>
                  <a:schemeClr val="tx1"/>
                </a:solidFill>
              </a:rPr>
              <a:t>Dk.</a:t>
            </a:r>
            <a:endParaRPr lang="es-ES" sz="2600" dirty="0" smtClean="0">
              <a:solidFill>
                <a:schemeClr val="tx1"/>
              </a:solidFill>
            </a:endParaRPr>
          </a:p>
          <a:p>
            <a:r>
              <a:rPr lang="es-ES" sz="2600" dirty="0" smtClean="0">
                <a:solidFill>
                  <a:schemeClr val="tx1"/>
                </a:solidFill>
              </a:rPr>
              <a:t>Universidad Pública de Navarra (UPNA)</a:t>
            </a:r>
          </a:p>
          <a:p>
            <a:r>
              <a:rPr lang="es-ES" sz="2600" dirty="0" smtClean="0">
                <a:solidFill>
                  <a:schemeClr val="tx1"/>
                </a:solidFill>
              </a:rPr>
              <a:t>Departamento de Psicología y Pedagogía</a:t>
            </a:r>
          </a:p>
          <a:p>
            <a:r>
              <a:rPr lang="es-ES" sz="2600" dirty="0" smtClean="0">
                <a:solidFill>
                  <a:schemeClr val="tx1"/>
                </a:solidFill>
              </a:rPr>
              <a:t>Área de Psicología Evolutiva y de la Educación</a:t>
            </a:r>
          </a:p>
          <a:p>
            <a:r>
              <a:rPr lang="es-ES" sz="2600" dirty="0" smtClean="0">
                <a:solidFill>
                  <a:schemeClr val="tx1"/>
                </a:solidFill>
              </a:rPr>
              <a:t>Campus de </a:t>
            </a:r>
            <a:r>
              <a:rPr lang="es-ES" sz="2600" dirty="0" err="1" smtClean="0">
                <a:solidFill>
                  <a:schemeClr val="tx1"/>
                </a:solidFill>
              </a:rPr>
              <a:t>Arrosadía</a:t>
            </a:r>
            <a:endParaRPr lang="es-ES" sz="2600" dirty="0" smtClean="0">
              <a:solidFill>
                <a:schemeClr val="tx1"/>
              </a:solidFill>
            </a:endParaRPr>
          </a:p>
          <a:p>
            <a:r>
              <a:rPr lang="es-ES" sz="2600" dirty="0" smtClean="0">
                <a:solidFill>
                  <a:schemeClr val="tx1"/>
                </a:solidFill>
              </a:rPr>
              <a:t>Edificio de los Magnolios</a:t>
            </a:r>
          </a:p>
          <a:p>
            <a:r>
              <a:rPr lang="es-ES" sz="2600" dirty="0" smtClean="0">
                <a:solidFill>
                  <a:schemeClr val="tx1"/>
                </a:solidFill>
              </a:rPr>
              <a:t>C.P. 31006 Pamplona (Iruña)</a:t>
            </a:r>
          </a:p>
          <a:p>
            <a:r>
              <a:rPr lang="es-ES" sz="2600" dirty="0" smtClean="0">
                <a:solidFill>
                  <a:schemeClr val="tx1"/>
                </a:solidFill>
              </a:rPr>
              <a:t>Tel. +34 948 169857</a:t>
            </a:r>
          </a:p>
          <a:p>
            <a:r>
              <a:rPr lang="es-ES" sz="2600" dirty="0" smtClean="0">
                <a:solidFill>
                  <a:schemeClr val="tx1"/>
                </a:solidFill>
              </a:rPr>
              <a:t>Fax. +34 948 169169</a:t>
            </a:r>
          </a:p>
          <a:p>
            <a:r>
              <a:rPr lang="es-ES" sz="2600" dirty="0" smtClean="0">
                <a:solidFill>
                  <a:schemeClr val="tx1"/>
                </a:solidFill>
              </a:rPr>
              <a:t>esperanza.bausela@unavarra.es</a:t>
            </a:r>
          </a:p>
          <a:p>
            <a:r>
              <a:rPr lang="es-ES" sz="2600" dirty="0" smtClean="0">
                <a:solidFill>
                  <a:schemeClr val="tx1"/>
                </a:solidFill>
              </a:rPr>
              <a:t>http://www.unavarra.es/</a:t>
            </a:r>
          </a:p>
        </p:txBody>
      </p:sp>
      <p:sp>
        <p:nvSpPr>
          <p:cNvPr id="4" name="3 Marcador de pie de página"/>
          <p:cNvSpPr>
            <a:spLocks noGrp="1"/>
          </p:cNvSpPr>
          <p:nvPr>
            <p:ph type="ftr" sz="quarter" idx="11"/>
          </p:nvPr>
        </p:nvSpPr>
        <p:spPr/>
        <p:txBody>
          <a:bodyPr/>
          <a:lstStyle/>
          <a:p>
            <a:r>
              <a:rPr lang="es-ES" dirty="0" smtClean="0"/>
              <a:t>Dra. Esperanza </a:t>
            </a:r>
            <a:r>
              <a:rPr lang="es-ES" dirty="0" err="1" smtClean="0"/>
              <a:t>Bausela</a:t>
            </a:r>
            <a:r>
              <a:rPr lang="es-ES" dirty="0" smtClean="0"/>
              <a:t> Herreras</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35</a:t>
            </a:fld>
            <a:endParaRPr lang="es-ES"/>
          </a:p>
        </p:txBody>
      </p:sp>
      <p:pic>
        <p:nvPicPr>
          <p:cNvPr id="8" name="Picture 32"/>
          <p:cNvPicPr>
            <a:picLocks noChangeAspect="1" noChangeArrowheads="1"/>
          </p:cNvPicPr>
          <p:nvPr/>
        </p:nvPicPr>
        <p:blipFill>
          <a:blip r:embed="rId3" cstate="print"/>
          <a:srcRect/>
          <a:stretch>
            <a:fillRect/>
          </a:stretch>
        </p:blipFill>
        <p:spPr bwMode="auto">
          <a:xfrm rot="-5400000">
            <a:off x="8555038" y="6269037"/>
            <a:ext cx="946150" cy="23177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0" y="6566148"/>
            <a:ext cx="1193009" cy="291852"/>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7097788" y="3398737"/>
            <a:ext cx="2046212" cy="2190504"/>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cstate="print"/>
          <a:srcRect/>
          <a:stretch>
            <a:fillRect/>
          </a:stretch>
        </p:blipFill>
        <p:spPr bwMode="auto">
          <a:xfrm>
            <a:off x="179513" y="3429000"/>
            <a:ext cx="1533324" cy="16561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p:txBody>
          <a:bodyPr/>
          <a:lstStyle/>
          <a:p>
            <a:r>
              <a:rPr lang="es-ES" dirty="0" smtClean="0"/>
              <a:t>Justificación (0.2)</a:t>
            </a:r>
            <a:endParaRPr lang="es-ES" dirty="0"/>
          </a:p>
        </p:txBody>
      </p:sp>
      <p:sp>
        <p:nvSpPr>
          <p:cNvPr id="8" name="7 Marcador de contenido"/>
          <p:cNvSpPr>
            <a:spLocks noGrp="1"/>
          </p:cNvSpPr>
          <p:nvPr>
            <p:ph idx="1"/>
          </p:nvPr>
        </p:nvSpPr>
        <p:spPr>
          <a:xfrm>
            <a:off x="395536" y="1340768"/>
            <a:ext cx="8229600" cy="4525963"/>
          </a:xfrm>
        </p:spPr>
        <p:txBody>
          <a:bodyPr/>
          <a:lstStyle/>
          <a:p>
            <a:r>
              <a:rPr lang="es-ES" b="1" dirty="0" smtClean="0">
                <a:solidFill>
                  <a:srgbClr val="0070C0"/>
                </a:solidFill>
              </a:rPr>
              <a:t>Operacionalización </a:t>
            </a:r>
            <a:r>
              <a:rPr lang="es-ES" dirty="0" smtClean="0"/>
              <a:t>de la competencia matemática en PISA 2012</a:t>
            </a:r>
            <a:endParaRPr lang="es-ES" dirty="0"/>
          </a:p>
        </p:txBody>
      </p:sp>
      <p:sp>
        <p:nvSpPr>
          <p:cNvPr id="4" name="3 Marcador de pie de página"/>
          <p:cNvSpPr>
            <a:spLocks noGrp="1"/>
          </p:cNvSpPr>
          <p:nvPr>
            <p:ph type="ftr" sz="quarter" idx="11"/>
          </p:nvPr>
        </p:nvSpPr>
        <p:spPr/>
        <p:txBody>
          <a:bodyPr/>
          <a:lstStyle/>
          <a:p>
            <a:r>
              <a:rPr lang="es-ES" smtClean="0"/>
              <a:t>Dra. Esperanza Bausela Herreras</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4</a:t>
            </a:fld>
            <a:endParaRPr lang="es-ES"/>
          </a:p>
        </p:txBody>
      </p:sp>
      <p:graphicFrame>
        <p:nvGraphicFramePr>
          <p:cNvPr id="6" name="5 Diagrama"/>
          <p:cNvGraphicFramePr/>
          <p:nvPr/>
        </p:nvGraphicFramePr>
        <p:xfrm>
          <a:off x="683568" y="1340768"/>
          <a:ext cx="8208911" cy="5517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32"/>
          <p:cNvPicPr>
            <a:picLocks noChangeAspect="1" noChangeArrowheads="1"/>
          </p:cNvPicPr>
          <p:nvPr/>
        </p:nvPicPr>
        <p:blipFill>
          <a:blip r:embed="rId8" cstate="print"/>
          <a:srcRect/>
          <a:stretch>
            <a:fillRect/>
          </a:stretch>
        </p:blipFill>
        <p:spPr bwMode="auto">
          <a:xfrm rot="-5400000">
            <a:off x="8555038" y="6269037"/>
            <a:ext cx="946150" cy="23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Matemáticas (1.1)</a:t>
            </a:r>
            <a:endParaRPr lang="es-ES" dirty="0"/>
          </a:p>
        </p:txBody>
      </p:sp>
      <p:sp>
        <p:nvSpPr>
          <p:cNvPr id="7" name="Marcador de contenido 6"/>
          <p:cNvSpPr>
            <a:spLocks noGrp="1"/>
          </p:cNvSpPr>
          <p:nvPr>
            <p:ph idx="1"/>
          </p:nvPr>
        </p:nvSpPr>
        <p:spPr/>
        <p:txBody>
          <a:bodyPr>
            <a:normAutofit fontScale="92500" lnSpcReduction="10000"/>
          </a:bodyPr>
          <a:lstStyle/>
          <a:p>
            <a:r>
              <a:rPr lang="es-ES" b="1" dirty="0" smtClean="0">
                <a:solidFill>
                  <a:srgbClr val="0070C0"/>
                </a:solidFill>
              </a:rPr>
              <a:t>Aspectos a destacar</a:t>
            </a:r>
            <a:r>
              <a:rPr lang="es-ES" dirty="0" smtClean="0"/>
              <a:t>:</a:t>
            </a:r>
          </a:p>
          <a:p>
            <a:pPr lvl="1"/>
            <a:r>
              <a:rPr lang="es-ES" dirty="0" smtClean="0"/>
              <a:t>Las matemáticas incluyen un </a:t>
            </a:r>
            <a:r>
              <a:rPr lang="es-ES" b="1" dirty="0" smtClean="0">
                <a:solidFill>
                  <a:srgbClr val="0070C0"/>
                </a:solidFill>
              </a:rPr>
              <a:t>sistema de reglas</a:t>
            </a:r>
            <a:r>
              <a:rPr lang="es-ES" dirty="0" smtClean="0"/>
              <a:t> que permiten realizar correctamente determinado cálculos.</a:t>
            </a:r>
          </a:p>
          <a:p>
            <a:pPr lvl="1"/>
            <a:r>
              <a:rPr lang="es-ES" dirty="0" smtClean="0"/>
              <a:t>Sin embargo, el aspecto fundamental de las matemáticas no es el cálculo, sino el </a:t>
            </a:r>
            <a:r>
              <a:rPr lang="es-ES" b="1" dirty="0" smtClean="0">
                <a:solidFill>
                  <a:srgbClr val="0070C0"/>
                </a:solidFill>
              </a:rPr>
              <a:t>razonamiento matemático.</a:t>
            </a:r>
          </a:p>
          <a:p>
            <a:pPr lvl="1"/>
            <a:r>
              <a:rPr lang="es-ES" dirty="0"/>
              <a:t>L</a:t>
            </a:r>
            <a:r>
              <a:rPr lang="es-ES" dirty="0" smtClean="0"/>
              <a:t>as matemáticas se han constituido en el lenguaje común de la ciencia teniendo un papel muy </a:t>
            </a:r>
            <a:r>
              <a:rPr lang="es-ES" b="1" dirty="0" smtClean="0">
                <a:solidFill>
                  <a:srgbClr val="0070C0"/>
                </a:solidFill>
              </a:rPr>
              <a:t>relevante desde el punto de vista social, tecnológico y económico</a:t>
            </a:r>
            <a:r>
              <a:rPr lang="es-ES" dirty="0" smtClean="0"/>
              <a:t>.</a:t>
            </a:r>
          </a:p>
          <a:p>
            <a:pPr lvl="1">
              <a:buNone/>
            </a:pPr>
            <a:endParaRPr lang="es-ES" dirty="0"/>
          </a:p>
        </p:txBody>
      </p:sp>
      <p:sp>
        <p:nvSpPr>
          <p:cNvPr id="4" name="Marcador de pie de página 3"/>
          <p:cNvSpPr>
            <a:spLocks noGrp="1"/>
          </p:cNvSpPr>
          <p:nvPr>
            <p:ph type="ftr" sz="quarter" idx="11"/>
          </p:nvPr>
        </p:nvSpPr>
        <p:spPr/>
        <p:txBody>
          <a:bodyPr/>
          <a:lstStyle/>
          <a:p>
            <a:r>
              <a:rPr lang="es-ES" smtClean="0"/>
              <a:t>Dra. Esperanza Bausela Herreras</a:t>
            </a:r>
            <a:endParaRPr lang="es-ES"/>
          </a:p>
        </p:txBody>
      </p:sp>
      <p:sp>
        <p:nvSpPr>
          <p:cNvPr id="5" name="Marcador de número de diapositiva 4"/>
          <p:cNvSpPr>
            <a:spLocks noGrp="1"/>
          </p:cNvSpPr>
          <p:nvPr>
            <p:ph type="sldNum" sz="quarter" idx="12"/>
          </p:nvPr>
        </p:nvSpPr>
        <p:spPr/>
        <p:txBody>
          <a:bodyPr/>
          <a:lstStyle/>
          <a:p>
            <a:fld id="{34AE0768-613A-46FF-BA47-94E6E4DAD419}" type="slidenum">
              <a:rPr lang="es-ES" smtClean="0"/>
              <a:pPr/>
              <a:t>5</a:t>
            </a:fld>
            <a:endParaRPr lang="es-ES"/>
          </a:p>
        </p:txBody>
      </p:sp>
      <p:pic>
        <p:nvPicPr>
          <p:cNvPr id="8" name="Picture 32"/>
          <p:cNvPicPr>
            <a:picLocks noChangeAspect="1" noChangeArrowheads="1"/>
          </p:cNvPicPr>
          <p:nvPr/>
        </p:nvPicPr>
        <p:blipFill>
          <a:blip r:embed="rId2" cstate="print"/>
          <a:srcRect/>
          <a:stretch>
            <a:fillRect/>
          </a:stretch>
        </p:blipFill>
        <p:spPr bwMode="auto">
          <a:xfrm rot="-5400000">
            <a:off x="8555038" y="6269037"/>
            <a:ext cx="946150" cy="231775"/>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0" y="6566148"/>
            <a:ext cx="1193009" cy="291852"/>
          </a:xfrm>
          <a:prstGeom prst="rect">
            <a:avLst/>
          </a:prstGeom>
          <a:noFill/>
          <a:ln w="9525">
            <a:noFill/>
            <a:miter lim="800000"/>
            <a:headEnd/>
            <a:tailEnd/>
          </a:ln>
        </p:spPr>
      </p:pic>
    </p:spTree>
    <p:extLst>
      <p:ext uri="{BB962C8B-B14F-4D97-AF65-F5344CB8AC3E}">
        <p14:creationId xmlns:p14="http://schemas.microsoft.com/office/powerpoint/2010/main" val="1925904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Educación Infantil (1.2)</a:t>
            </a:r>
            <a:endParaRPr lang="es-ES" dirty="0"/>
          </a:p>
        </p:txBody>
      </p:sp>
      <p:sp>
        <p:nvSpPr>
          <p:cNvPr id="3" name="2 Marcador de contenido"/>
          <p:cNvSpPr>
            <a:spLocks noGrp="1"/>
          </p:cNvSpPr>
          <p:nvPr>
            <p:ph idx="1"/>
          </p:nvPr>
        </p:nvSpPr>
        <p:spPr/>
        <p:txBody>
          <a:bodyPr>
            <a:normAutofit fontScale="85000" lnSpcReduction="10000"/>
          </a:bodyPr>
          <a:lstStyle/>
          <a:p>
            <a:r>
              <a:rPr lang="es-ES" dirty="0" smtClean="0"/>
              <a:t>La educación infantil abarca todas las formas de organización y actividades desarrolladas en la escuela diseñadas para </a:t>
            </a:r>
            <a:r>
              <a:rPr lang="es-ES" b="1" dirty="0" smtClean="0">
                <a:solidFill>
                  <a:srgbClr val="0070C0"/>
                </a:solidFill>
              </a:rPr>
              <a:t>fomentar el aprendizaje y el desarrollo emocional y social en el niño.</a:t>
            </a:r>
          </a:p>
          <a:p>
            <a:r>
              <a:rPr lang="es-ES" dirty="0" smtClean="0"/>
              <a:t>Se oferta a partir de los 3 años.</a:t>
            </a:r>
          </a:p>
          <a:p>
            <a:r>
              <a:rPr lang="es-ES" dirty="0" smtClean="0"/>
              <a:t>Es una etapa que tiene como objetivo </a:t>
            </a:r>
            <a:r>
              <a:rPr lang="es-ES" b="1" dirty="0" smtClean="0">
                <a:solidFill>
                  <a:srgbClr val="0070C0"/>
                </a:solidFill>
              </a:rPr>
              <a:t>reducir las desigualdades</a:t>
            </a:r>
            <a:r>
              <a:rPr lang="es-ES" dirty="0" smtClean="0"/>
              <a:t> en la preparación para la escuela relacionada con el entorno familiar de los estudiantes.</a:t>
            </a:r>
          </a:p>
          <a:p>
            <a:r>
              <a:rPr lang="es-ES" dirty="0" smtClean="0"/>
              <a:t>En los países de la OCDE los alumnos que asistieron a educación infantil suelen venir de </a:t>
            </a:r>
            <a:r>
              <a:rPr lang="es-ES" b="1" dirty="0" smtClean="0">
                <a:solidFill>
                  <a:srgbClr val="0070C0"/>
                </a:solidFill>
              </a:rPr>
              <a:t>contextos más favorecidos</a:t>
            </a:r>
            <a:r>
              <a:rPr lang="es-ES" dirty="0" smtClean="0"/>
              <a:t> que aquellos que no lo hicieron</a:t>
            </a:r>
          </a:p>
          <a:p>
            <a:endParaRPr lang="es-ES" dirty="0">
              <a:solidFill>
                <a:srgbClr val="FF0000"/>
              </a:solidFill>
            </a:endParaRPr>
          </a:p>
        </p:txBody>
      </p:sp>
      <p:sp>
        <p:nvSpPr>
          <p:cNvPr id="4" name="3 Marcador de pie de página"/>
          <p:cNvSpPr>
            <a:spLocks noGrp="1"/>
          </p:cNvSpPr>
          <p:nvPr>
            <p:ph type="ftr" sz="quarter" idx="11"/>
          </p:nvPr>
        </p:nvSpPr>
        <p:spPr/>
        <p:txBody>
          <a:bodyPr/>
          <a:lstStyle/>
          <a:p>
            <a:r>
              <a:rPr lang="es-ES" smtClean="0"/>
              <a:t>Dra. Esperanza Bausela Herreras</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6</a:t>
            </a:fld>
            <a:endParaRPr lang="es-ES"/>
          </a:p>
        </p:txBody>
      </p:sp>
      <p:pic>
        <p:nvPicPr>
          <p:cNvPr id="6" name="Picture 32"/>
          <p:cNvPicPr>
            <a:picLocks noChangeAspect="1" noChangeArrowheads="1"/>
          </p:cNvPicPr>
          <p:nvPr/>
        </p:nvPicPr>
        <p:blipFill>
          <a:blip r:embed="rId3" cstate="print"/>
          <a:srcRect/>
          <a:stretch>
            <a:fillRect/>
          </a:stretch>
        </p:blipFill>
        <p:spPr bwMode="auto">
          <a:xfrm rot="-5400000">
            <a:off x="8555038" y="6269037"/>
            <a:ext cx="946150" cy="231775"/>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0" y="6566148"/>
            <a:ext cx="1193009" cy="2918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Matemáticas y asistencia a EI (1.3.1)</a:t>
            </a:r>
            <a:endParaRPr lang="es-ES" dirty="0"/>
          </a:p>
        </p:txBody>
      </p:sp>
      <p:sp>
        <p:nvSpPr>
          <p:cNvPr id="3" name="Marcador de contenido 2"/>
          <p:cNvSpPr>
            <a:spLocks noGrp="1"/>
          </p:cNvSpPr>
          <p:nvPr>
            <p:ph idx="1"/>
          </p:nvPr>
        </p:nvSpPr>
        <p:spPr/>
        <p:txBody>
          <a:bodyPr>
            <a:normAutofit fontScale="92500" lnSpcReduction="10000"/>
          </a:bodyPr>
          <a:lstStyle/>
          <a:p>
            <a:r>
              <a:rPr lang="es-ES" dirty="0" smtClean="0"/>
              <a:t>El rendimiento temprano en matemáticas es un </a:t>
            </a:r>
            <a:r>
              <a:rPr lang="es-ES" b="1" dirty="0" smtClean="0">
                <a:solidFill>
                  <a:srgbClr val="0070C0"/>
                </a:solidFill>
              </a:rPr>
              <a:t>indicador altamente predictivo </a:t>
            </a:r>
            <a:r>
              <a:rPr lang="es-ES" dirty="0" smtClean="0"/>
              <a:t>del rendimiento posterior en matemáticas (</a:t>
            </a:r>
            <a:r>
              <a:rPr lang="es-ES" dirty="0" err="1" smtClean="0"/>
              <a:t>Jordan</a:t>
            </a:r>
            <a:r>
              <a:rPr lang="es-ES" dirty="0" smtClean="0"/>
              <a:t>, </a:t>
            </a:r>
            <a:r>
              <a:rPr lang="es-ES" dirty="0" err="1" smtClean="0"/>
              <a:t>Glutting</a:t>
            </a:r>
            <a:r>
              <a:rPr lang="es-ES" dirty="0" smtClean="0"/>
              <a:t> y </a:t>
            </a:r>
            <a:r>
              <a:rPr lang="es-ES" dirty="0" err="1" smtClean="0"/>
              <a:t>Ramineni</a:t>
            </a:r>
            <a:r>
              <a:rPr lang="es-ES" dirty="0" smtClean="0"/>
              <a:t>, 2010; </a:t>
            </a:r>
            <a:r>
              <a:rPr lang="es-ES" dirty="0" err="1" smtClean="0"/>
              <a:t>Grissmer</a:t>
            </a:r>
            <a:r>
              <a:rPr lang="es-ES" dirty="0" smtClean="0"/>
              <a:t> </a:t>
            </a:r>
            <a:r>
              <a:rPr lang="es-ES" i="1" dirty="0" smtClean="0"/>
              <a:t>et al</a:t>
            </a:r>
            <a:r>
              <a:rPr lang="es-ES" dirty="0" smtClean="0"/>
              <a:t>., 2013; </a:t>
            </a:r>
            <a:r>
              <a:rPr lang="es-ES" dirty="0" err="1" smtClean="0"/>
              <a:t>Mazzocco</a:t>
            </a:r>
            <a:r>
              <a:rPr lang="es-ES" dirty="0" smtClean="0"/>
              <a:t> y Thompson, 2005; </a:t>
            </a:r>
            <a:r>
              <a:rPr lang="es-ES" dirty="0" err="1" smtClean="0"/>
              <a:t>Taskin</a:t>
            </a:r>
            <a:r>
              <a:rPr lang="es-ES" dirty="0" smtClean="0"/>
              <a:t> y </a:t>
            </a:r>
            <a:r>
              <a:rPr lang="es-ES" dirty="0" err="1" smtClean="0"/>
              <a:t>Tugrul</a:t>
            </a:r>
            <a:r>
              <a:rPr lang="es-ES" dirty="0" smtClean="0"/>
              <a:t>, 2014). </a:t>
            </a:r>
          </a:p>
          <a:p>
            <a:r>
              <a:rPr lang="es-ES" dirty="0" smtClean="0"/>
              <a:t>En los propios estudios PISA (INEE, 2015) se observan </a:t>
            </a:r>
            <a:r>
              <a:rPr lang="es-ES" b="1" dirty="0" smtClean="0">
                <a:solidFill>
                  <a:srgbClr val="0070C0"/>
                </a:solidFill>
              </a:rPr>
              <a:t>diferencias significativas entre los estudiantes que asistieron a Educación Infantil y los que no lo hicieron</a:t>
            </a:r>
            <a:r>
              <a:rPr lang="es-ES" dirty="0" smtClean="0"/>
              <a:t> (existiendo diferencias entre las distintas CC.AA).</a:t>
            </a:r>
          </a:p>
          <a:p>
            <a:endParaRPr lang="es-ES" dirty="0"/>
          </a:p>
        </p:txBody>
      </p:sp>
      <p:sp>
        <p:nvSpPr>
          <p:cNvPr id="4" name="Marcador de pie de página 3"/>
          <p:cNvSpPr>
            <a:spLocks noGrp="1"/>
          </p:cNvSpPr>
          <p:nvPr>
            <p:ph type="ftr" sz="quarter" idx="11"/>
          </p:nvPr>
        </p:nvSpPr>
        <p:spPr/>
        <p:txBody>
          <a:bodyPr/>
          <a:lstStyle/>
          <a:p>
            <a:r>
              <a:rPr lang="es-ES" smtClean="0"/>
              <a:t>Dra. Esperanza Bausela Herreras</a:t>
            </a:r>
            <a:endParaRPr lang="es-ES"/>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7</a:t>
            </a:fld>
            <a:endParaRPr lang="es-ES"/>
          </a:p>
        </p:txBody>
      </p:sp>
      <p:pic>
        <p:nvPicPr>
          <p:cNvPr id="6" name="Picture 32"/>
          <p:cNvPicPr>
            <a:picLocks noChangeAspect="1" noChangeArrowheads="1"/>
          </p:cNvPicPr>
          <p:nvPr/>
        </p:nvPicPr>
        <p:blipFill>
          <a:blip r:embed="rId3" cstate="print"/>
          <a:srcRect/>
          <a:stretch>
            <a:fillRect/>
          </a:stretch>
        </p:blipFill>
        <p:spPr bwMode="auto">
          <a:xfrm rot="-5400000">
            <a:off x="8555038" y="6269037"/>
            <a:ext cx="946150" cy="231775"/>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0" y="6566148"/>
            <a:ext cx="1193009" cy="291852"/>
          </a:xfrm>
          <a:prstGeom prst="rect">
            <a:avLst/>
          </a:prstGeom>
          <a:noFill/>
          <a:ln w="9525">
            <a:noFill/>
            <a:miter lim="800000"/>
            <a:headEnd/>
            <a:tailEnd/>
          </a:ln>
        </p:spPr>
      </p:pic>
    </p:spTree>
    <p:extLst>
      <p:ext uri="{BB962C8B-B14F-4D97-AF65-F5344CB8AC3E}">
        <p14:creationId xmlns:p14="http://schemas.microsoft.com/office/powerpoint/2010/main" val="751819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340768"/>
            <a:ext cx="8229600" cy="4853136"/>
          </a:xfrm>
        </p:spPr>
        <p:txBody>
          <a:bodyPr>
            <a:normAutofit lnSpcReduction="10000"/>
          </a:bodyPr>
          <a:lstStyle/>
          <a:p>
            <a:r>
              <a:rPr lang="es-ES" dirty="0" smtClean="0"/>
              <a:t>Así, a título de ejemplo, </a:t>
            </a:r>
            <a:r>
              <a:rPr lang="es-ES" b="1" dirty="0" smtClean="0">
                <a:solidFill>
                  <a:srgbClr val="0070C0"/>
                </a:solidFill>
              </a:rPr>
              <a:t>los niños que asisten a centros de Educación Infantil</a:t>
            </a:r>
            <a:r>
              <a:rPr lang="es-ES" dirty="0" smtClean="0"/>
              <a:t>:</a:t>
            </a:r>
          </a:p>
          <a:p>
            <a:pPr lvl="1"/>
            <a:r>
              <a:rPr lang="es-ES" dirty="0" err="1" smtClean="0"/>
              <a:t>Cascio</a:t>
            </a:r>
            <a:r>
              <a:rPr lang="es-ES" dirty="0" smtClean="0"/>
              <a:t> (2004) obtienen que la asistencia a Educación Infantil </a:t>
            </a:r>
            <a:r>
              <a:rPr lang="es-ES" b="1" dirty="0" smtClean="0">
                <a:solidFill>
                  <a:srgbClr val="0070C0"/>
                </a:solidFill>
              </a:rPr>
              <a:t>reduce el riesgo de repetir</a:t>
            </a:r>
            <a:r>
              <a:rPr lang="es-ES" dirty="0" smtClean="0">
                <a:solidFill>
                  <a:srgbClr val="0070C0"/>
                </a:solidFill>
              </a:rPr>
              <a:t> </a:t>
            </a:r>
            <a:r>
              <a:rPr lang="es-ES" dirty="0" smtClean="0"/>
              <a:t>(no promoción) a lo largo de su vida académica.</a:t>
            </a:r>
          </a:p>
          <a:p>
            <a:pPr lvl="1"/>
            <a:r>
              <a:rPr lang="es-ES" dirty="0" smtClean="0"/>
              <a:t>Destacan en comparación con los niños que no asisten a una enseñanza formal en la “tareas de día y noche”, siendo ésta una tarea que evalúa la </a:t>
            </a:r>
            <a:r>
              <a:rPr lang="es-ES" b="1" dirty="0" smtClean="0">
                <a:solidFill>
                  <a:srgbClr val="0070C0"/>
                </a:solidFill>
              </a:rPr>
              <a:t>inhibición conductual </a:t>
            </a:r>
            <a:r>
              <a:rPr lang="es-ES" dirty="0" smtClean="0"/>
              <a:t>y que está implicada en la </a:t>
            </a:r>
            <a:r>
              <a:rPr lang="es-ES" b="1" dirty="0" smtClean="0">
                <a:solidFill>
                  <a:srgbClr val="0070C0"/>
                </a:solidFill>
              </a:rPr>
              <a:t>resolución de problemas </a:t>
            </a:r>
            <a:r>
              <a:rPr lang="es-ES" dirty="0" smtClean="0"/>
              <a:t>(</a:t>
            </a:r>
            <a:r>
              <a:rPr lang="es-ES" dirty="0" err="1" smtClean="0"/>
              <a:t>Gerstadt</a:t>
            </a:r>
            <a:r>
              <a:rPr lang="es-ES" dirty="0" smtClean="0"/>
              <a:t>, Hong y </a:t>
            </a:r>
            <a:r>
              <a:rPr lang="es-ES" dirty="0" err="1" smtClean="0"/>
              <a:t>Diamond</a:t>
            </a:r>
            <a:r>
              <a:rPr lang="es-ES" dirty="0" smtClean="0"/>
              <a:t>, 1994).</a:t>
            </a:r>
          </a:p>
        </p:txBody>
      </p:sp>
      <p:sp>
        <p:nvSpPr>
          <p:cNvPr id="4" name="3 Marcador de pie de página"/>
          <p:cNvSpPr>
            <a:spLocks noGrp="1"/>
          </p:cNvSpPr>
          <p:nvPr>
            <p:ph type="ftr" sz="quarter" idx="11"/>
          </p:nvPr>
        </p:nvSpPr>
        <p:spPr/>
        <p:txBody>
          <a:bodyPr/>
          <a:lstStyle/>
          <a:p>
            <a:r>
              <a:rPr lang="es-ES" smtClean="0"/>
              <a:t>Dra. Esperanza Bausela Herreras</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8</a:t>
            </a:fld>
            <a:endParaRPr lang="es-ES"/>
          </a:p>
        </p:txBody>
      </p:sp>
      <p:pic>
        <p:nvPicPr>
          <p:cNvPr id="6" name="Picture 32"/>
          <p:cNvPicPr>
            <a:picLocks noChangeAspect="1" noChangeArrowheads="1"/>
          </p:cNvPicPr>
          <p:nvPr/>
        </p:nvPicPr>
        <p:blipFill>
          <a:blip r:embed="rId3" cstate="print"/>
          <a:srcRect/>
          <a:stretch>
            <a:fillRect/>
          </a:stretch>
        </p:blipFill>
        <p:spPr bwMode="auto">
          <a:xfrm rot="-5400000">
            <a:off x="8555038" y="6269037"/>
            <a:ext cx="946150" cy="231775"/>
          </a:xfrm>
          <a:prstGeom prst="rect">
            <a:avLst/>
          </a:prstGeom>
          <a:noFill/>
          <a:ln w="9525">
            <a:noFill/>
            <a:miter lim="800000"/>
            <a:headEnd/>
            <a:tailEnd/>
          </a:ln>
        </p:spPr>
      </p:pic>
      <p:sp>
        <p:nvSpPr>
          <p:cNvPr id="7" name="Título 1"/>
          <p:cNvSpPr>
            <a:spLocks noGrp="1"/>
          </p:cNvSpPr>
          <p:nvPr>
            <p:ph type="title"/>
          </p:nvPr>
        </p:nvSpPr>
        <p:spPr>
          <a:xfrm>
            <a:off x="457199" y="286326"/>
            <a:ext cx="8243455" cy="1131311"/>
          </a:xfrm>
        </p:spPr>
        <p:txBody>
          <a:bodyPr>
            <a:normAutofit fontScale="90000"/>
          </a:bodyPr>
          <a:lstStyle/>
          <a:p>
            <a:r>
              <a:rPr lang="es-ES" dirty="0" smtClean="0"/>
              <a:t>Matemáticas y asistencia a EI (1.3.2)</a:t>
            </a:r>
            <a:endParaRPr lang="es-ES" dirty="0"/>
          </a:p>
        </p:txBody>
      </p:sp>
      <p:pic>
        <p:nvPicPr>
          <p:cNvPr id="8" name="Picture 3"/>
          <p:cNvPicPr>
            <a:picLocks noChangeAspect="1" noChangeArrowheads="1"/>
          </p:cNvPicPr>
          <p:nvPr/>
        </p:nvPicPr>
        <p:blipFill>
          <a:blip r:embed="rId4" cstate="print"/>
          <a:srcRect/>
          <a:stretch>
            <a:fillRect/>
          </a:stretch>
        </p:blipFill>
        <p:spPr bwMode="auto">
          <a:xfrm>
            <a:off x="0" y="6566148"/>
            <a:ext cx="1193009" cy="2918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Matemáticas y Funciones ejecutivas (1.4.1)</a:t>
            </a:r>
            <a:endParaRPr lang="es-ES" dirty="0"/>
          </a:p>
        </p:txBody>
      </p:sp>
      <p:sp>
        <p:nvSpPr>
          <p:cNvPr id="3" name="2 Marcador de contenido"/>
          <p:cNvSpPr>
            <a:spLocks noGrp="1"/>
          </p:cNvSpPr>
          <p:nvPr>
            <p:ph idx="1"/>
          </p:nvPr>
        </p:nvSpPr>
        <p:spPr/>
        <p:txBody>
          <a:bodyPr/>
          <a:lstStyle/>
          <a:p>
            <a:pPr marL="342900" lvl="1" indent="-342900">
              <a:buFont typeface="Arial" pitchFamily="34" charset="0"/>
              <a:buChar char="•"/>
            </a:pPr>
            <a:r>
              <a:rPr lang="es-ES" dirty="0" err="1" smtClean="0"/>
              <a:t>Verdine</a:t>
            </a:r>
            <a:r>
              <a:rPr lang="es-ES" dirty="0" smtClean="0"/>
              <a:t> </a:t>
            </a:r>
            <a:r>
              <a:rPr lang="es-ES" i="1" dirty="0" smtClean="0"/>
              <a:t>et al. </a:t>
            </a:r>
            <a:r>
              <a:rPr lang="es-ES" dirty="0" smtClean="0"/>
              <a:t>(2014)  muestran como resultado de una ecuación de regresión jerárquica que las </a:t>
            </a:r>
            <a:r>
              <a:rPr lang="es-ES" b="1" dirty="0" smtClean="0">
                <a:solidFill>
                  <a:srgbClr val="0070C0"/>
                </a:solidFill>
              </a:rPr>
              <a:t>funciones ejecutivas y las habilidades especiale</a:t>
            </a:r>
            <a:r>
              <a:rPr lang="es-ES" dirty="0" smtClean="0">
                <a:solidFill>
                  <a:srgbClr val="0070C0"/>
                </a:solidFill>
              </a:rPr>
              <a:t>s</a:t>
            </a:r>
            <a:r>
              <a:rPr lang="es-ES" dirty="0" smtClean="0"/>
              <a:t> predicen el 70% de la varianza del </a:t>
            </a:r>
            <a:r>
              <a:rPr lang="es-ES" b="1" dirty="0" smtClean="0">
                <a:solidFill>
                  <a:srgbClr val="0070C0"/>
                </a:solidFill>
              </a:rPr>
              <a:t>rendimiento en matemáticas</a:t>
            </a:r>
            <a:r>
              <a:rPr lang="es-ES" dirty="0" smtClean="0"/>
              <a:t>. </a:t>
            </a:r>
          </a:p>
          <a:p>
            <a:pPr marL="342900" lvl="1" indent="-342900">
              <a:buFont typeface="Arial" pitchFamily="34" charset="0"/>
              <a:buChar char="•"/>
            </a:pPr>
            <a:r>
              <a:rPr lang="es-ES" dirty="0" smtClean="0"/>
              <a:t>Las funciones ejecutivas son responsable de la </a:t>
            </a:r>
            <a:r>
              <a:rPr lang="es-ES" b="1" dirty="0" smtClean="0">
                <a:solidFill>
                  <a:srgbClr val="0070C0"/>
                </a:solidFill>
              </a:rPr>
              <a:t>flexibilidad y del comportamiento adaptativo</a:t>
            </a:r>
            <a:r>
              <a:rPr lang="es-ES" dirty="0" smtClean="0"/>
              <a:t>, siendo consideradas predictivos y responsables del </a:t>
            </a:r>
            <a:r>
              <a:rPr lang="es-ES" b="1" dirty="0" smtClean="0">
                <a:solidFill>
                  <a:srgbClr val="0070C0"/>
                </a:solidFill>
              </a:rPr>
              <a:t>rendimiento en matemáticas </a:t>
            </a:r>
            <a:r>
              <a:rPr lang="es-ES" dirty="0" smtClean="0"/>
              <a:t>(ver Bull, </a:t>
            </a:r>
            <a:r>
              <a:rPr lang="es-ES" dirty="0" err="1" smtClean="0"/>
              <a:t>Espy</a:t>
            </a:r>
            <a:r>
              <a:rPr lang="es-ES" dirty="0" smtClean="0"/>
              <a:t> y </a:t>
            </a:r>
            <a:r>
              <a:rPr lang="es-ES" dirty="0" err="1" smtClean="0"/>
              <a:t>Wiebe</a:t>
            </a:r>
            <a:r>
              <a:rPr lang="es-ES" dirty="0" smtClean="0"/>
              <a:t>, 2008; St. Clair-Thompson y </a:t>
            </a:r>
            <a:r>
              <a:rPr lang="es-ES" dirty="0" err="1" smtClean="0"/>
              <a:t>Gathercole</a:t>
            </a:r>
            <a:r>
              <a:rPr lang="es-ES" dirty="0" smtClean="0"/>
              <a:t>, 2006) </a:t>
            </a:r>
          </a:p>
          <a:p>
            <a:endParaRPr lang="es-ES" dirty="0"/>
          </a:p>
        </p:txBody>
      </p:sp>
      <p:sp>
        <p:nvSpPr>
          <p:cNvPr id="4" name="3 Marcador de pie de página"/>
          <p:cNvSpPr>
            <a:spLocks noGrp="1"/>
          </p:cNvSpPr>
          <p:nvPr>
            <p:ph type="ftr" sz="quarter" idx="11"/>
          </p:nvPr>
        </p:nvSpPr>
        <p:spPr/>
        <p:txBody>
          <a:bodyPr/>
          <a:lstStyle/>
          <a:p>
            <a:r>
              <a:rPr lang="es-ES" smtClean="0"/>
              <a:t>Dra. Esperanza Bausela Herreras</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9</a:t>
            </a:fld>
            <a:endParaRPr lang="es-ES"/>
          </a:p>
        </p:txBody>
      </p:sp>
      <p:pic>
        <p:nvPicPr>
          <p:cNvPr id="6" name="Picture 32"/>
          <p:cNvPicPr>
            <a:picLocks noChangeAspect="1" noChangeArrowheads="1"/>
          </p:cNvPicPr>
          <p:nvPr/>
        </p:nvPicPr>
        <p:blipFill>
          <a:blip r:embed="rId2" cstate="print"/>
          <a:srcRect/>
          <a:stretch>
            <a:fillRect/>
          </a:stretch>
        </p:blipFill>
        <p:spPr bwMode="auto">
          <a:xfrm rot="-5400000">
            <a:off x="8555038" y="6269037"/>
            <a:ext cx="946150" cy="23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Diapositiva 1 - &amp;quot;Matemática en PISA 2012: predicción del bajo rendimiento en función de la asistencia a Educación Infantil&amp;#x0D;&amp;#x0A;&amp;#x0D;&amp;#x0A;Dr&quot;/&gt;&lt;property id=&quot;20307&quot; value=&quot;256&quot;/&gt;&lt;/object&gt;&lt;object type=&quot;3&quot; unique_id=&quot;10005&quot;&gt;&lt;property id=&quot;20148&quot; value=&quot;5&quot;/&gt;&lt;property id=&quot;20300&quot; value=&quot;Diapositiva 5 - &amp;quot;Matemáticas (1.1)&amp;quot;&quot;/&gt;&lt;property id=&quot;20307&quot; value=&quot;259&quot;/&gt;&lt;/object&gt;&lt;object type=&quot;3&quot; unique_id=&quot;10013&quot;&gt;&lt;property id=&quot;20148&quot; value=&quot;5&quot;/&gt;&lt;property id=&quot;20300&quot; value=&quot;Diapositiva 7 - &amp;quot;Matemáticas y asistencia a EI (1.3.1)&amp;quot;&quot;/&gt;&lt;property id=&quot;20307&quot; value=&quot;268&quot;/&gt;&lt;/object&gt;&lt;object type=&quot;3&quot; unique_id=&quot;10014&quot;&gt;&lt;property id=&quot;20148&quot; value=&quot;5&quot;/&gt;&lt;property id=&quot;20300&quot; value=&quot;Diapositiva 11 - &amp;quot;Objetivos (2)&amp;quot;&quot;/&gt;&lt;property id=&quot;20307&quot; value=&quot;269&quot;/&gt;&lt;/object&gt;&lt;object type=&quot;3&quot; unique_id=&quot;10015&quot;&gt;&lt;property id=&quot;20148&quot; value=&quot;5&quot;/&gt;&lt;property id=&quot;20300&quot; value=&quot;Diapositiva 15 - &amp;quot;Metodología (4)&amp;quot;&quot;/&gt;&lt;property id=&quot;20307&quot; value=&quot;273&quot;/&gt;&lt;/object&gt;&lt;object type=&quot;3&quot; unique_id=&quot;10016&quot;&gt;&lt;property id=&quot;20148&quot; value=&quot;5&quot;/&gt;&lt;property id=&quot;20300&quot; value=&quot;Diapositiva 16 - &amp;quot;Muestra (4.1.1)&amp;quot;&quot;/&gt;&lt;property id=&quot;20307&quot; value=&quot;274&quot;/&gt;&lt;/object&gt;&lt;object type=&quot;3&quot; unique_id=&quot;10019&quot;&gt;&lt;property id=&quot;20148&quot; value=&quot;5&quot;/&gt;&lt;property id=&quot;20300&quot; value=&quot;Diapositiva 29 - &amp;quot;Resultados (6.6)&amp;quot;&quot;/&gt;&lt;property id=&quot;20307&quot; value=&quot;270&quot;/&gt;&lt;/object&gt;&lt;object type=&quot;3&quot; unique_id=&quot;10020&quot;&gt;&lt;property id=&quot;20148&quot; value=&quot;5&quot;/&gt;&lt;property id=&quot;20300&quot; value=&quot;Diapositiva 24 - &amp;quot;Resultados (6.1)&amp;quot;&quot;/&gt;&lt;property id=&quot;20307&quot; value=&quot;277&quot;/&gt;&lt;/object&gt;&lt;object type=&quot;3&quot; unique_id=&quot;10021&quot;&gt;&lt;property id=&quot;20148&quot; value=&quot;5&quot;/&gt;&lt;property id=&quot;20300&quot; value=&quot;Diapositiva 32 - &amp;quot;Conclusiones y discusiones (7)&amp;quot;&quot;/&gt;&lt;property id=&quot;20307&quot; value=&quot;271&quot;/&gt;&lt;/object&gt;&lt;object type=&quot;3&quot; unique_id=&quot;10162&quot;&gt;&lt;property id=&quot;20148&quot; value=&quot;5&quot;/&gt;&lt;property id=&quot;20300&quot; value=&quot;Diapositiva 22 - &amp;quot;Análisis inferenciales bivariados: ANOVA (5.2)&amp;quot;&quot;/&gt;&lt;property id=&quot;20307&quot; value=&quot;278&quot;/&gt;&lt;/object&gt;&lt;object type=&quot;3&quot; unique_id=&quot;10258&quot;&gt;&lt;property id=&quot;20148&quot; value=&quot;5&quot;/&gt;&lt;property id=&quot;20300&quot; value=&quot;Diapositiva 18 - &amp;quot;Muestra (4.3)&amp;quot;&quot;/&gt;&lt;property id=&quot;20307&quot; value=&quot;279&quot;/&gt;&lt;/object&gt;&lt;object type=&quot;3&quot; unique_id=&quot;10259&quot;&gt;&lt;property id=&quot;20148&quot; value=&quot;5&quot;/&gt;&lt;property id=&quot;20300&quot; value=&quot;Diapositiva 28 - &amp;quot;Resultados (6.5)&amp;quot;&quot;/&gt;&lt;property id=&quot;20307&quot; value=&quot;280&quot;/&gt;&lt;/object&gt;&lt;object type=&quot;3&quot; unique_id=&quot;10345&quot;&gt;&lt;property id=&quot;20148&quot; value=&quot;5&quot;/&gt;&lt;property id=&quot;20300&quot; value=&quot;Diapositiva 17 - &amp;quot;Muestra (4.1.2)&amp;quot;&quot;/&gt;&lt;property id=&quot;20307&quot; value=&quot;282&quot;/&gt;&lt;/object&gt;&lt;object type=&quot;3&quot; unique_id=&quot;10470&quot;&gt;&lt;property id=&quot;20148&quot; value=&quot;5&quot;/&gt;&lt;property id=&quot;20300&quot; value=&quot;Diapositiva 33 - &amp;quot;Referencias bibliográficas (8.1)&amp;quot;&quot;/&gt;&lt;property id=&quot;20307&quot; value=&quot;285&quot;/&gt;&lt;/object&gt;&lt;object type=&quot;3&quot; unique_id=&quot;10471&quot;&gt;&lt;property id=&quot;20148&quot; value=&quot;5&quot;/&gt;&lt;property id=&quot;20300&quot; value=&quot;Diapositiva 35 - &amp;quot;Gracias por su atención&amp;quot;&quot;/&gt;&lt;property id=&quot;20307&quot; value=&quot;286&quot;/&gt;&lt;/object&gt;&lt;object type=&quot;3&quot; unique_id=&quot;10991&quot;&gt;&lt;property id=&quot;20148&quot; value=&quot;5&quot;/&gt;&lt;property id=&quot;20300&quot; value=&quot;Diapositiva 8 - &amp;quot;Matemáticas y asistencia a EI (1.3.2)&amp;quot;&quot;/&gt;&lt;property id=&quot;20307&quot; value=&quot;294&quot;/&gt;&lt;/object&gt;&lt;object type=&quot;3&quot; unique_id=&quot;10995&quot;&gt;&lt;property id=&quot;20148&quot; value=&quot;5&quot;/&gt;&lt;property id=&quot;20300&quot; value=&quot;Diapositiva 19 - &amp;quot;Análisis descriptivos: Matemáticas y asistencia a EI (5.1.1)&amp;quot;&quot;/&gt;&lt;property id=&quot;20307&quot; value=&quot;291&quot;/&gt;&lt;/object&gt;&lt;object type=&quot;3&quot; unique_id=&quot;10996&quot;&gt;&lt;property id=&quot;20148&quot; value=&quot;5&quot;/&gt;&lt;property id=&quot;20300&quot; value=&quot;Diapositiva 20 - &amp;quot;Análisis descriptivos: Matemáticas y asistencia a EI (C.F. Navarra) (5.1.2)&amp;quot;&quot;/&gt;&lt;property id=&quot;20307&quot; value=&quot;292&quot;/&gt;&lt;/object&gt;&lt;object type=&quot;3&quot; unique_id=&quot;10997&quot;&gt;&lt;property id=&quot;20148&quot; value=&quot;5&quot;/&gt;&lt;property id=&quot;20300&quot; value=&quot;Diapositiva 21 - &amp;quot;Análisis descriptivos: Matemáticas y asistencia a EI (C.F. Navarra) (5.1.3)&amp;quot;&quot;/&gt;&lt;property id=&quot;20307&quot; value=&quot;293&quot;/&gt;&lt;/object&gt;&lt;object type=&quot;3&quot; unique_id=&quot;10999&quot;&gt;&lt;property id=&quot;20148&quot; value=&quot;5&quot;/&gt;&lt;property id=&quot;20300&quot; value=&quot;Diapositiva 23 - &amp;quot;Análisis inferenciales multivariados: Log (5.3)&amp;quot;&quot;/&gt;&lt;property id=&quot;20307&quot; value=&quot;298&quot;/&gt;&lt;/object&gt;&lt;object type=&quot;3&quot; unique_id=&quot;11066&quot;&gt;&lt;property id=&quot;20148&quot; value=&quot;5&quot;/&gt;&lt;property id=&quot;20300&quot; value=&quot;Diapositiva 6 - &amp;quot;Educación Infantil (1.2)&amp;quot;&quot;/&gt;&lt;property id=&quot;20307&quot; value=&quot;300&quot;/&gt;&lt;/object&gt;&lt;object type=&quot;3&quot; unique_id=&quot;11067&quot;&gt;&lt;property id=&quot;20148&quot; value=&quot;5&quot;/&gt;&lt;property id=&quot;20300&quot; value=&quot;Diapositiva 12 - &amp;quot;Hipótesis y variables de investigación (3.1)&amp;quot;&quot;/&gt;&lt;property id=&quot;20307&quot; value=&quot;299&quot;/&gt;&lt;/object&gt;&lt;object type=&quot;3&quot; unique_id=&quot;11208&quot;&gt;&lt;property id=&quot;20148&quot; value=&quot;5&quot;/&gt;&lt;property id=&quot;20300&quot; value=&quot;Diapositiva 25 - &amp;quot;Resultados (6.2)&amp;quot;&quot;/&gt;&lt;property id=&quot;20307&quot; value=&quot;301&quot;/&gt;&lt;/object&gt;&lt;object type=&quot;3&quot; unique_id=&quot;11244&quot;&gt;&lt;property id=&quot;20148&quot; value=&quot;5&quot;/&gt;&lt;property id=&quot;20300&quot; value=&quot;Diapositiva 14 - &amp;quot;Hipótesis y variables de investigación (3.3)&amp;quot;&quot;/&gt;&lt;property id=&quot;20307&quot; value=&quot;302&quot;/&gt;&lt;/object&gt;&lt;object type=&quot;3&quot; unique_id=&quot;11317&quot;&gt;&lt;property id=&quot;20148&quot; value=&quot;5&quot;/&gt;&lt;property id=&quot;20300&quot; value=&quot;Diapositiva 13 - &amp;quot;Hipótesis y variables de investigación (3.2)&amp;quot;&quot;/&gt;&lt;property id=&quot;20307&quot; value=&quot;303&quot;/&gt;&lt;/object&gt;&lt;object type=&quot;3&quot; unique_id=&quot;11619&quot;&gt;&lt;property id=&quot;20148&quot; value=&quot;5&quot;/&gt;&lt;property id=&quot;20300&quot; value=&quot;Diapositiva 34 - &amp;quot;Referencias bibliográficas (8.2)&amp;quot;&quot;/&gt;&lt;property id=&quot;20307&quot; value=&quot;305&quot;/&gt;&lt;/object&gt;&lt;object type=&quot;3&quot; unique_id=&quot;11772&quot;&gt;&lt;property id=&quot;20148&quot; value=&quot;5&quot;/&gt;&lt;property id=&quot;20300&quot; value=&quot;Diapositiva 30 - &amp;quot;Resultados(6.7.1)&amp;quot;&quot;/&gt;&lt;property id=&quot;20307&quot; value=&quot;306&quot;/&gt;&lt;/object&gt;&lt;object type=&quot;3&quot; unique_id=&quot;11802&quot;&gt;&lt;property id=&quot;20148&quot; value=&quot;5&quot;/&gt;&lt;property id=&quot;20300&quot; value=&quot;Diapositiva 3 - &amp;quot;Justificación (0.1)&amp;quot;&quot;/&gt;&lt;property id=&quot;20307&quot; value=&quot;307&quot;/&gt;&lt;/object&gt;&lt;object type=&quot;3&quot; unique_id=&quot;11983&quot;&gt;&lt;property id=&quot;20148&quot; value=&quot;5&quot;/&gt;&lt;property id=&quot;20300&quot; value=&quot;Diapositiva 2&quot;/&gt;&lt;property id=&quot;20307&quot; value=&quot;308&quot;/&gt;&lt;/object&gt;&lt;object type=&quot;3&quot; unique_id=&quot;12325&quot;&gt;&lt;property id=&quot;20148&quot; value=&quot;5&quot;/&gt;&lt;property id=&quot;20300&quot; value=&quot;Diapositiva 4 - &amp;quot;Justificación (0.2)&amp;quot;&quot;/&gt;&lt;property id=&quot;20307&quot; value=&quot;309&quot;/&gt;&lt;/object&gt;&lt;object type=&quot;3&quot; unique_id=&quot;12326&quot;&gt;&lt;property id=&quot;20148&quot; value=&quot;5&quot;/&gt;&lt;property id=&quot;20300&quot; value=&quot;Diapositiva 9 - &amp;quot;Matemáticas y Funciones ejecutivas (1.4.1)&amp;quot;&quot;/&gt;&lt;property id=&quot;20307&quot; value=&quot;310&quot;/&gt;&lt;/object&gt;&lt;object type=&quot;3&quot; unique_id=&quot;12558&quot;&gt;&lt;property id=&quot;20148&quot; value=&quot;5&quot;/&gt;&lt;property id=&quot;20300&quot; value=&quot;Diapositiva 10 - &amp;quot;Matemáticas y Funciones ejecutivas (1.4.2)&amp;quot;&quot;/&gt;&lt;property id=&quot;20307&quot; value=&quot;311&quot;/&gt;&lt;/object&gt;&lt;object type=&quot;3&quot; unique_id=&quot;13103&quot;&gt;&lt;property id=&quot;20148&quot; value=&quot;5&quot;/&gt;&lt;property id=&quot;20300&quot; value=&quot;Diapositiva 26 - &amp;quot;Resultados (6.3)&amp;quot;&quot;/&gt;&lt;property id=&quot;20307&quot; value=&quot;312&quot;/&gt;&lt;/object&gt;&lt;object type=&quot;3&quot; unique_id=&quot;13104&quot;&gt;&lt;property id=&quot;20148&quot; value=&quot;5&quot;/&gt;&lt;property id=&quot;20300&quot; value=&quot;Diapositiva 27 - &amp;quot;Resultados (6.4)&amp;quot;&quot;/&gt;&lt;property id=&quot;20307&quot; value=&quot;313&quot;/&gt;&lt;/object&gt;&lt;object type=&quot;3&quot; unique_id=&quot;13105&quot;&gt;&lt;property id=&quot;20148&quot; value=&quot;5&quot;/&gt;&lt;property id=&quot;20300&quot; value=&quot;Diapositiva 31 - &amp;quot;Resultados (6.7.2)&amp;quot;&quot;/&gt;&lt;property id=&quot;20307&quot; value=&quot;315&quot;/&gt;&lt;/object&gt;&lt;/object&gt;&lt;/object&gt;&lt;/database&gt;"/>
  <p:tag name="SECTOMILLISECCONVERTED" val="1"/>
</p:tagLst>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1174</TotalTime>
  <Words>3759</Words>
  <Application>Microsoft Office PowerPoint</Application>
  <PresentationFormat>Presentación en pantalla (4:3)</PresentationFormat>
  <Paragraphs>458</Paragraphs>
  <Slides>35</Slides>
  <Notes>13</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Tema de Office</vt:lpstr>
      <vt:lpstr>Matemática en PISA 2012: predicción del bajo rendimiento en función de la asistencia a Educación Infantil  Dra. Esperanza Bausela Herreras Departamento de Psicología y Pedagogía Área de Psicología Evolutiva y de la Educación Universidad Pública de Navarra</vt:lpstr>
      <vt:lpstr>Presentación de PowerPoint</vt:lpstr>
      <vt:lpstr>Justificación (0.1)</vt:lpstr>
      <vt:lpstr>Justificación (0.2)</vt:lpstr>
      <vt:lpstr>Matemáticas (1.1)</vt:lpstr>
      <vt:lpstr>Educación Infantil (1.2)</vt:lpstr>
      <vt:lpstr>Matemáticas y asistencia a EI (1.3.1)</vt:lpstr>
      <vt:lpstr>Matemáticas y asistencia a EI (1.3.2)</vt:lpstr>
      <vt:lpstr>Matemáticas y Funciones ejecutivas (1.4.1)</vt:lpstr>
      <vt:lpstr>Matemáticas y Funciones ejecutivas (1.4.2)</vt:lpstr>
      <vt:lpstr>Objetivos (2)</vt:lpstr>
      <vt:lpstr>Hipótesis y variables de investigación (3.1)</vt:lpstr>
      <vt:lpstr>Hipótesis y variables de investigación (3.2)</vt:lpstr>
      <vt:lpstr>Hipótesis y variables de investigación (3.3)</vt:lpstr>
      <vt:lpstr>Metodología (4)</vt:lpstr>
      <vt:lpstr>Muestra (4.1.1)</vt:lpstr>
      <vt:lpstr>Muestra (4.1.2)</vt:lpstr>
      <vt:lpstr>Muestra (4.3)</vt:lpstr>
      <vt:lpstr>Análisis descriptivos: Matemáticas y asistencia a EI (5.1.1)</vt:lpstr>
      <vt:lpstr>Análisis descriptivos: Matemáticas y asistencia a EI (C.F. Navarra) (5.1.2)</vt:lpstr>
      <vt:lpstr>Análisis descriptivos: Matemáticas y asistencia a EI (C.F. Navarra) (5.1.3)</vt:lpstr>
      <vt:lpstr>Análisis inferenciales bivariados: ANOVA (5.2)</vt:lpstr>
      <vt:lpstr>Análisis inferenciales multivariados: Log (5.3)</vt:lpstr>
      <vt:lpstr>Resultados (6.1)</vt:lpstr>
      <vt:lpstr>Resultados (6.2)</vt:lpstr>
      <vt:lpstr>Resultados (6.3)</vt:lpstr>
      <vt:lpstr>Resultados (6.4)</vt:lpstr>
      <vt:lpstr>Resultados (6.5)</vt:lpstr>
      <vt:lpstr>Resultados (6.6)</vt:lpstr>
      <vt:lpstr>Resultados(6.7.1)</vt:lpstr>
      <vt:lpstr>Resultados (6.7.2)</vt:lpstr>
      <vt:lpstr>Conclusiones y discusiones (7)</vt:lpstr>
      <vt:lpstr>Referencias bibliográficas (8.1)</vt:lpstr>
      <vt:lpstr>Referencias bibliográficas (8.2)</vt:lpstr>
      <vt:lpstr>Gracias por su atención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Matemática en PISA 2012: predicción del bajo rendimiento en función de la asistencia a Educación Infantil</dc:title>
  <dc:creator>ESPERANZABH</dc:creator>
  <cp:lastModifiedBy>Maite Fraile</cp:lastModifiedBy>
  <cp:revision>58</cp:revision>
  <dcterms:created xsi:type="dcterms:W3CDTF">2015-09-30T21:56:11Z</dcterms:created>
  <dcterms:modified xsi:type="dcterms:W3CDTF">2016-02-17T08:34:40Z</dcterms:modified>
</cp:coreProperties>
</file>