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256" r:id="rId2"/>
    <p:sldId id="274" r:id="rId3"/>
    <p:sldId id="258" r:id="rId4"/>
    <p:sldId id="280" r:id="rId5"/>
    <p:sldId id="268" r:id="rId6"/>
    <p:sldId id="263" r:id="rId7"/>
    <p:sldId id="264" r:id="rId8"/>
    <p:sldId id="282" r:id="rId9"/>
    <p:sldId id="260" r:id="rId10"/>
    <p:sldId id="261" r:id="rId11"/>
    <p:sldId id="262" r:id="rId12"/>
    <p:sldId id="267" r:id="rId13"/>
    <p:sldId id="276" r:id="rId14"/>
    <p:sldId id="265" r:id="rId15"/>
    <p:sldId id="270" r:id="rId16"/>
    <p:sldId id="269" r:id="rId17"/>
    <p:sldId id="277" r:id="rId18"/>
    <p:sldId id="266" r:id="rId19"/>
    <p:sldId id="271" r:id="rId20"/>
    <p:sldId id="273" r:id="rId21"/>
    <p:sldId id="279" r:id="rId22"/>
    <p:sldId id="281" r:id="rId2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336" autoAdjust="0"/>
  </p:normalViewPr>
  <p:slideViewPr>
    <p:cSldViewPr>
      <p:cViewPr varScale="1">
        <p:scale>
          <a:sx n="65" d="100"/>
          <a:sy n="65" d="100"/>
        </p:scale>
        <p:origin x="-892"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oiburuaren leku-mar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Dataren leku-mark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478BFD-E171-4FF2-AEE7-AECCD2A97B98}" type="datetimeFigureOut">
              <a:rPr lang="es-ES" smtClean="0"/>
              <a:t>17/02/2016</a:t>
            </a:fld>
            <a:endParaRPr lang="es-ES"/>
          </a:p>
        </p:txBody>
      </p:sp>
      <p:sp>
        <p:nvSpPr>
          <p:cNvPr id="4" name="Diapositibaren irudiaren leku-mark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Oharren leku-marka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u-ES" smtClean="0"/>
              <a:t>Egin klik testu maisuaren estiloak aldatzeko</a:t>
            </a:r>
          </a:p>
          <a:p>
            <a:pPr lvl="1"/>
            <a:r>
              <a:rPr lang="eu-ES" smtClean="0"/>
              <a:t>Bigarren maila</a:t>
            </a:r>
          </a:p>
          <a:p>
            <a:pPr lvl="2"/>
            <a:r>
              <a:rPr lang="eu-ES" smtClean="0"/>
              <a:t>Hirugarren maila</a:t>
            </a:r>
          </a:p>
          <a:p>
            <a:pPr lvl="3"/>
            <a:r>
              <a:rPr lang="eu-ES" smtClean="0"/>
              <a:t>Laugarren maila</a:t>
            </a:r>
          </a:p>
          <a:p>
            <a:pPr lvl="4"/>
            <a:r>
              <a:rPr lang="eu-ES" smtClean="0"/>
              <a:t>Bosgarren maila</a:t>
            </a:r>
            <a:endParaRPr lang="es-ES"/>
          </a:p>
        </p:txBody>
      </p:sp>
      <p:sp>
        <p:nvSpPr>
          <p:cNvPr id="6" name="Orri-oinaren leku-mark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Diapositibaren zenbakiaren leku-mark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FC440A-A694-49E9-91BC-FA2190233C62}" type="slidenum">
              <a:rPr lang="es-ES" smtClean="0"/>
              <a:t>‹Nº›</a:t>
            </a:fld>
            <a:endParaRPr lang="es-ES"/>
          </a:p>
        </p:txBody>
      </p:sp>
    </p:spTree>
    <p:extLst>
      <p:ext uri="{BB962C8B-B14F-4D97-AF65-F5344CB8AC3E}">
        <p14:creationId xmlns:p14="http://schemas.microsoft.com/office/powerpoint/2010/main" val="722627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iapositibaren irudiaren leku-mark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Oharren leku-mar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Tx/>
              <a:buAutoNum type="arabicParenBoth"/>
            </a:pPr>
            <a:r>
              <a:rPr lang="eu-ES" altLang="es-ES" smtClean="0"/>
              <a:t>Ikaslearen irteera-profilak Oinarrizko hezkuntzaren amaieran lortzea espero dena jasotzen du. Horren adierazle nagusiak oinarrizko konpetentzia metadiziplinarrak (izarraren 5 puntak) eta diziplinarrak dira.</a:t>
            </a:r>
          </a:p>
          <a:p>
            <a:pPr marL="228600" indent="-228600" eaLnBrk="1" hangingPunct="1">
              <a:spcBef>
                <a:spcPct val="0"/>
              </a:spcBef>
              <a:buFontTx/>
              <a:buAutoNum type="arabicParenBoth"/>
            </a:pPr>
            <a:r>
              <a:rPr lang="eu-ES" altLang="es-ES" smtClean="0"/>
              <a:t>Euskal Curriculumaren kultur ibilbidean oinarritutako curriculuma: Oinarrizko konpetentziak berdinak izan daitezke Gasteizen, Madrilen edo Sevillan baina haiek garatzeko modua ez da berdina eta ikaslearen testuingurura egokitu behar dira. Horretarako, propioak izango diren kultur edukiak hautatu behar dira. Bide hori Euskal Herriko ikastetxe gehienek elkarlanean egindako Euskal Curriculumeko hainbat dokumentutan jasota dago eta horiek dira eki proiektuko erreferenteak.</a:t>
            </a:r>
          </a:p>
          <a:p>
            <a:pPr marL="228600" indent="-228600" eaLnBrk="1" hangingPunct="1">
              <a:spcBef>
                <a:spcPct val="0"/>
              </a:spcBef>
              <a:buFontTx/>
              <a:buAutoNum type="arabicParenBoth"/>
            </a:pPr>
            <a:r>
              <a:rPr lang="eu-ES" altLang="es-ES" smtClean="0"/>
              <a:t>Integrazioaren pedagogia da aukeratutako hezkuntza-eredua. Integrazioaren pedagogiak konpetentziaren garapenerako egoera-familiak dira erreferentzia. Hau da, konpetentzia egoera familia batekin lotzen da zuzen-zuzenean eta egoera-familia hori da unitate didaktiko guztia gidatuko duena. </a:t>
            </a:r>
          </a:p>
          <a:p>
            <a:pPr marL="228600" indent="-228600" eaLnBrk="1" hangingPunct="1">
              <a:spcBef>
                <a:spcPct val="0"/>
              </a:spcBef>
              <a:buFontTx/>
              <a:buAutoNum type="arabicParenBoth"/>
            </a:pPr>
            <a:r>
              <a:rPr lang="eu-ES" altLang="es-ES" smtClean="0"/>
              <a:t>Prozedura metadiziplinarrak oinarrizko konpetentziak (izarraren bost puntak) lortzeko bitartekariak dira.</a:t>
            </a:r>
          </a:p>
          <a:p>
            <a:pPr marL="228600" indent="-228600" eaLnBrk="1" hangingPunct="1">
              <a:spcBef>
                <a:spcPct val="0"/>
              </a:spcBef>
              <a:buFontTx/>
              <a:buAutoNum type="arabicParenBoth"/>
            </a:pPr>
            <a:r>
              <a:rPr lang="eu-ES" altLang="es-ES" smtClean="0"/>
              <a:t>Hizkuntzaren curriculum integratua planteatzen da eta konpetentzia linguistikoaren lanketa arlo guztietan egiten da. Berdin gertazten da konpetentzia digitalarekin.</a:t>
            </a:r>
          </a:p>
        </p:txBody>
      </p:sp>
      <p:sp>
        <p:nvSpPr>
          <p:cNvPr id="40964" name="Diapositibaren zenbakiaren leku-mark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8CB848D5-8695-44C1-8E6E-C985612D9B1F}" type="slidenum">
              <a:rPr lang="eu-ES" altLang="es-ES" smtClean="0">
                <a:solidFill>
                  <a:srgbClr val="000000"/>
                </a:solidFill>
                <a:latin typeface="Arial" pitchFamily="34" charset="0"/>
                <a:ea typeface="MS PGothic" pitchFamily="34" charset="-128"/>
              </a:rPr>
              <a:pPr>
                <a:spcBef>
                  <a:spcPct val="0"/>
                </a:spcBef>
              </a:pPr>
              <a:t>2</a:t>
            </a:fld>
            <a:endParaRPr lang="eu-ES" altLang="es-ES" smtClean="0">
              <a:solidFill>
                <a:srgbClr val="000000"/>
              </a:solidFill>
              <a:latin typeface="Arial" pitchFamily="34" charset="0"/>
              <a:ea typeface="MS PGothic" pitchFamily="34" charset="-128"/>
            </a:endParaRPr>
          </a:p>
        </p:txBody>
      </p:sp>
    </p:spTree>
    <p:extLst>
      <p:ext uri="{BB962C8B-B14F-4D97-AF65-F5344CB8AC3E}">
        <p14:creationId xmlns:p14="http://schemas.microsoft.com/office/powerpoint/2010/main" val="645462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uluaren diapositiba">
    <p:spTree>
      <p:nvGrpSpPr>
        <p:cNvPr id="1" name=""/>
        <p:cNvGrpSpPr/>
        <p:nvPr/>
      </p:nvGrpSpPr>
      <p:grpSpPr>
        <a:xfrm>
          <a:off x="0" y="0"/>
          <a:ext cx="0" cy="0"/>
          <a:chOff x="0" y="0"/>
          <a:chExt cx="0" cy="0"/>
        </a:xfrm>
      </p:grpSpPr>
      <p:sp>
        <p:nvSpPr>
          <p:cNvPr id="10" name="Triangelu angeluzuzena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ulua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u-ES" smtClean="0"/>
              <a:t>Egin klik titulu maisuaren estiloa aldatzeko</a:t>
            </a:r>
            <a:endParaRPr kumimoji="0" lang="en-US"/>
          </a:p>
        </p:txBody>
      </p:sp>
      <p:sp>
        <p:nvSpPr>
          <p:cNvPr id="17" name="Azpititulua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u-ES" smtClean="0"/>
              <a:t>Egin klik maisuaren azpititulu-estiloa editatzeko</a:t>
            </a:r>
            <a:endParaRPr kumimoji="0" lang="en-US"/>
          </a:p>
        </p:txBody>
      </p:sp>
      <p:grpSp>
        <p:nvGrpSpPr>
          <p:cNvPr id="2" name="Elkartu 1"/>
          <p:cNvGrpSpPr/>
          <p:nvPr/>
        </p:nvGrpSpPr>
        <p:grpSpPr>
          <a:xfrm>
            <a:off x="-3765" y="4953000"/>
            <a:ext cx="9147765" cy="1912088"/>
            <a:chOff x="-3765" y="4832896"/>
            <a:chExt cx="9147765" cy="2032192"/>
          </a:xfrm>
        </p:grpSpPr>
        <p:sp>
          <p:nvSpPr>
            <p:cNvPr id="7" name="Forma libre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anchor="t" compatLnSpc="1"/>
            <a:lstStyle>
              <a:extLst/>
            </a:lstStyle>
            <a:p>
              <a:endParaRPr kumimoji="0" lang="en-US"/>
            </a:p>
          </p:txBody>
        </p:sp>
        <p:sp>
          <p:nvSpPr>
            <p:cNvPr id="8" name="Forma libre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anchor="t" compatLnSpc="1"/>
            <a:lstStyle>
              <a:extLst/>
            </a:lstStyle>
            <a:p>
              <a:endParaRPr kumimoji="0" lang="en-US"/>
            </a:p>
          </p:txBody>
        </p:sp>
        <p:sp>
          <p:nvSpPr>
            <p:cNvPr id="11" name="Forma libre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ln/>
          </p:spPr>
          <p:style>
            <a:lnRef idx="3">
              <a:schemeClr val="lt1"/>
            </a:lnRef>
            <a:fillRef idx="1">
              <a:schemeClr val="accent3"/>
            </a:fillRef>
            <a:effectRef idx="1">
              <a:schemeClr val="accent3"/>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Lotura-marra zuzena 11"/>
            <p:cNvCxnSpPr/>
            <p:nvPr/>
          </p:nvCxnSpPr>
          <p:spPr>
            <a:xfrm>
              <a:off x="-3765" y="4880373"/>
              <a:ext cx="9147765" cy="839943"/>
            </a:xfrm>
            <a:prstGeom prst="line">
              <a:avLst/>
            </a:prstGeom>
            <a:ln/>
          </p:spPr>
          <p:style>
            <a:lnRef idx="3">
              <a:schemeClr val="lt1"/>
            </a:lnRef>
            <a:fillRef idx="1">
              <a:schemeClr val="accent3"/>
            </a:fillRef>
            <a:effectRef idx="1">
              <a:schemeClr val="accent3"/>
            </a:effectRef>
            <a:fontRef idx="minor">
              <a:schemeClr val="lt1"/>
            </a:fontRef>
          </p:style>
        </p:cxnSp>
      </p:grpSp>
      <p:sp>
        <p:nvSpPr>
          <p:cNvPr id="30" name="Dataren leku-marka 29"/>
          <p:cNvSpPr>
            <a:spLocks noGrp="1"/>
          </p:cNvSpPr>
          <p:nvPr>
            <p:ph type="dt" sz="half" idx="10"/>
          </p:nvPr>
        </p:nvSpPr>
        <p:spPr/>
        <p:txBody>
          <a:bodyPr/>
          <a:lstStyle>
            <a:lvl1pPr>
              <a:defRPr>
                <a:solidFill>
                  <a:srgbClr val="FFFFFF"/>
                </a:solidFill>
              </a:defRPr>
            </a:lvl1pPr>
            <a:extLst/>
          </a:lstStyle>
          <a:p>
            <a:fld id="{67B15164-3629-43A5-AA95-873004EC0350}" type="datetimeFigureOut">
              <a:rPr lang="es-ES" smtClean="0"/>
              <a:t>17/02/2016</a:t>
            </a:fld>
            <a:endParaRPr lang="es-ES"/>
          </a:p>
        </p:txBody>
      </p:sp>
      <p:sp>
        <p:nvSpPr>
          <p:cNvPr id="19" name="Orri-oinaren leku-marka 18"/>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Diapositibaren zenbakiaren leku-marka 26"/>
          <p:cNvSpPr>
            <a:spLocks noGrp="1"/>
          </p:cNvSpPr>
          <p:nvPr>
            <p:ph type="sldNum" sz="quarter" idx="12"/>
          </p:nvPr>
        </p:nvSpPr>
        <p:spPr/>
        <p:txBody>
          <a:bodyPr/>
          <a:lstStyle>
            <a:lvl1pPr>
              <a:defRPr>
                <a:solidFill>
                  <a:srgbClr val="FFFFFF"/>
                </a:solidFill>
              </a:defRPr>
            </a:lvl1pPr>
            <a:extLst/>
          </a:lstStyle>
          <a:p>
            <a:fld id="{7692ADF7-C946-492C-AC1B-D3DBCDB6BB3C}"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ulua eta testu bertikala">
    <p:spTree>
      <p:nvGrpSpPr>
        <p:cNvPr id="1" name=""/>
        <p:cNvGrpSpPr/>
        <p:nvPr/>
      </p:nvGrpSpPr>
      <p:grpSpPr>
        <a:xfrm>
          <a:off x="0" y="0"/>
          <a:ext cx="0" cy="0"/>
          <a:chOff x="0" y="0"/>
          <a:chExt cx="0" cy="0"/>
        </a:xfrm>
      </p:grpSpPr>
      <p:sp>
        <p:nvSpPr>
          <p:cNvPr id="2" name="Titulua 1"/>
          <p:cNvSpPr>
            <a:spLocks noGrp="1"/>
          </p:cNvSpPr>
          <p:nvPr>
            <p:ph type="title"/>
          </p:nvPr>
        </p:nvSpPr>
        <p:spPr/>
        <p:txBody>
          <a:bodyPr/>
          <a:lstStyle>
            <a:extLst/>
          </a:lstStyle>
          <a:p>
            <a:r>
              <a:rPr kumimoji="0" lang="eu-ES" smtClean="0"/>
              <a:t>Egin klik titulu maisuaren estiloa aldatzeko</a:t>
            </a:r>
            <a:endParaRPr kumimoji="0" lang="en-US"/>
          </a:p>
        </p:txBody>
      </p:sp>
      <p:sp>
        <p:nvSpPr>
          <p:cNvPr id="3" name="Testuaren leku-marka bertikala 2"/>
          <p:cNvSpPr>
            <a:spLocks noGrp="1"/>
          </p:cNvSpPr>
          <p:nvPr>
            <p:ph type="body" orient="vert" idx="1"/>
          </p:nvPr>
        </p:nvSpPr>
        <p:spPr>
          <a:xfrm>
            <a:off x="457200" y="1481329"/>
            <a:ext cx="8229600" cy="4386071"/>
          </a:xfrm>
        </p:spPr>
        <p:txBody>
          <a:bodyPr vert="eaVert"/>
          <a:lstStyle>
            <a:extLst/>
          </a:lstStyle>
          <a:p>
            <a:pPr lvl="0" eaLnBrk="1" latinLnBrk="0" hangingPunct="1"/>
            <a:r>
              <a:rPr lang="eu-ES" smtClean="0"/>
              <a:t>Egin klik testu maisuaren estiloak aldatzeko</a:t>
            </a:r>
          </a:p>
          <a:p>
            <a:pPr lvl="1" eaLnBrk="1" latinLnBrk="0" hangingPunct="1"/>
            <a:r>
              <a:rPr lang="eu-ES" smtClean="0"/>
              <a:t>Bigarren maila</a:t>
            </a:r>
          </a:p>
          <a:p>
            <a:pPr lvl="2" eaLnBrk="1" latinLnBrk="0" hangingPunct="1"/>
            <a:r>
              <a:rPr lang="eu-ES" smtClean="0"/>
              <a:t>Hirugarren maila</a:t>
            </a:r>
          </a:p>
          <a:p>
            <a:pPr lvl="3" eaLnBrk="1" latinLnBrk="0" hangingPunct="1"/>
            <a:r>
              <a:rPr lang="eu-ES" smtClean="0"/>
              <a:t>Laugarren maila</a:t>
            </a:r>
          </a:p>
          <a:p>
            <a:pPr lvl="4" eaLnBrk="1" latinLnBrk="0" hangingPunct="1"/>
            <a:r>
              <a:rPr lang="eu-ES" smtClean="0"/>
              <a:t>Bosgarren maila</a:t>
            </a:r>
            <a:endParaRPr kumimoji="0" lang="en-US"/>
          </a:p>
        </p:txBody>
      </p:sp>
      <p:sp>
        <p:nvSpPr>
          <p:cNvPr id="4" name="Dataren leku-marka 3"/>
          <p:cNvSpPr>
            <a:spLocks noGrp="1"/>
          </p:cNvSpPr>
          <p:nvPr>
            <p:ph type="dt" sz="half" idx="10"/>
          </p:nvPr>
        </p:nvSpPr>
        <p:spPr/>
        <p:txBody>
          <a:bodyPr/>
          <a:lstStyle>
            <a:extLst/>
          </a:lstStyle>
          <a:p>
            <a:fld id="{67B15164-3629-43A5-AA95-873004EC0350}" type="datetimeFigureOut">
              <a:rPr lang="es-ES" smtClean="0"/>
              <a:t>17/02/2016</a:t>
            </a:fld>
            <a:endParaRPr lang="es-ES"/>
          </a:p>
        </p:txBody>
      </p:sp>
      <p:sp>
        <p:nvSpPr>
          <p:cNvPr id="5" name="Orri-oinaren leku-marka 4"/>
          <p:cNvSpPr>
            <a:spLocks noGrp="1"/>
          </p:cNvSpPr>
          <p:nvPr>
            <p:ph type="ftr" sz="quarter" idx="11"/>
          </p:nvPr>
        </p:nvSpPr>
        <p:spPr/>
        <p:txBody>
          <a:bodyPr/>
          <a:lstStyle>
            <a:extLst/>
          </a:lstStyle>
          <a:p>
            <a:endParaRPr lang="es-ES"/>
          </a:p>
        </p:txBody>
      </p:sp>
      <p:sp>
        <p:nvSpPr>
          <p:cNvPr id="6" name="Diapositibaren zenbakiaren leku-marka 5"/>
          <p:cNvSpPr>
            <a:spLocks noGrp="1"/>
          </p:cNvSpPr>
          <p:nvPr>
            <p:ph type="sldNum" sz="quarter" idx="12"/>
          </p:nvPr>
        </p:nvSpPr>
        <p:spPr/>
        <p:txBody>
          <a:bodyPr/>
          <a:lstStyle>
            <a:extLst/>
          </a:lstStyle>
          <a:p>
            <a:fld id="{7692ADF7-C946-492C-AC1B-D3DBCDB6BB3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ulu bertikala eta testua">
    <p:spTree>
      <p:nvGrpSpPr>
        <p:cNvPr id="1" name=""/>
        <p:cNvGrpSpPr/>
        <p:nvPr/>
      </p:nvGrpSpPr>
      <p:grpSpPr>
        <a:xfrm>
          <a:off x="0" y="0"/>
          <a:ext cx="0" cy="0"/>
          <a:chOff x="0" y="0"/>
          <a:chExt cx="0" cy="0"/>
        </a:xfrm>
      </p:grpSpPr>
      <p:sp>
        <p:nvSpPr>
          <p:cNvPr id="2" name="Izenburu bertikala 1"/>
          <p:cNvSpPr>
            <a:spLocks noGrp="1"/>
          </p:cNvSpPr>
          <p:nvPr>
            <p:ph type="title" orient="vert"/>
          </p:nvPr>
        </p:nvSpPr>
        <p:spPr>
          <a:xfrm>
            <a:off x="6844013" y="274640"/>
            <a:ext cx="1777470" cy="5592761"/>
          </a:xfrm>
        </p:spPr>
        <p:txBody>
          <a:bodyPr vert="eaVert"/>
          <a:lstStyle>
            <a:extLst/>
          </a:lstStyle>
          <a:p>
            <a:r>
              <a:rPr kumimoji="0" lang="eu-ES" smtClean="0"/>
              <a:t>Egin klik titulu maisuaren estiloa aldatzeko</a:t>
            </a:r>
            <a:endParaRPr kumimoji="0" lang="en-US"/>
          </a:p>
        </p:txBody>
      </p:sp>
      <p:sp>
        <p:nvSpPr>
          <p:cNvPr id="3" name="Testuaren leku-marka bertikala 2"/>
          <p:cNvSpPr>
            <a:spLocks noGrp="1"/>
          </p:cNvSpPr>
          <p:nvPr>
            <p:ph type="body" orient="vert" idx="1"/>
          </p:nvPr>
        </p:nvSpPr>
        <p:spPr>
          <a:xfrm>
            <a:off x="457200" y="274641"/>
            <a:ext cx="6324600" cy="5592760"/>
          </a:xfrm>
        </p:spPr>
        <p:txBody>
          <a:bodyPr vert="eaVert"/>
          <a:lstStyle>
            <a:extLst/>
          </a:lstStyle>
          <a:p>
            <a:pPr lvl="0" eaLnBrk="1" latinLnBrk="0" hangingPunct="1"/>
            <a:r>
              <a:rPr lang="eu-ES" smtClean="0"/>
              <a:t>Egin klik testu maisuaren estiloak aldatzeko</a:t>
            </a:r>
          </a:p>
          <a:p>
            <a:pPr lvl="1" eaLnBrk="1" latinLnBrk="0" hangingPunct="1"/>
            <a:r>
              <a:rPr lang="eu-ES" smtClean="0"/>
              <a:t>Bigarren maila</a:t>
            </a:r>
          </a:p>
          <a:p>
            <a:pPr lvl="2" eaLnBrk="1" latinLnBrk="0" hangingPunct="1"/>
            <a:r>
              <a:rPr lang="eu-ES" smtClean="0"/>
              <a:t>Hirugarren maila</a:t>
            </a:r>
          </a:p>
          <a:p>
            <a:pPr lvl="3" eaLnBrk="1" latinLnBrk="0" hangingPunct="1"/>
            <a:r>
              <a:rPr lang="eu-ES" smtClean="0"/>
              <a:t>Laugarren maila</a:t>
            </a:r>
          </a:p>
          <a:p>
            <a:pPr lvl="4" eaLnBrk="1" latinLnBrk="0" hangingPunct="1"/>
            <a:r>
              <a:rPr lang="eu-ES" smtClean="0"/>
              <a:t>Bosgarren maila</a:t>
            </a:r>
            <a:endParaRPr kumimoji="0" lang="en-US"/>
          </a:p>
        </p:txBody>
      </p:sp>
      <p:sp>
        <p:nvSpPr>
          <p:cNvPr id="4" name="Dataren leku-marka 3"/>
          <p:cNvSpPr>
            <a:spLocks noGrp="1"/>
          </p:cNvSpPr>
          <p:nvPr>
            <p:ph type="dt" sz="half" idx="10"/>
          </p:nvPr>
        </p:nvSpPr>
        <p:spPr/>
        <p:txBody>
          <a:bodyPr/>
          <a:lstStyle>
            <a:extLst/>
          </a:lstStyle>
          <a:p>
            <a:fld id="{67B15164-3629-43A5-AA95-873004EC0350}" type="datetimeFigureOut">
              <a:rPr lang="es-ES" smtClean="0"/>
              <a:t>17/02/2016</a:t>
            </a:fld>
            <a:endParaRPr lang="es-ES"/>
          </a:p>
        </p:txBody>
      </p:sp>
      <p:sp>
        <p:nvSpPr>
          <p:cNvPr id="5" name="Orri-oinaren leku-marka 4"/>
          <p:cNvSpPr>
            <a:spLocks noGrp="1"/>
          </p:cNvSpPr>
          <p:nvPr>
            <p:ph type="ftr" sz="quarter" idx="11"/>
          </p:nvPr>
        </p:nvSpPr>
        <p:spPr/>
        <p:txBody>
          <a:bodyPr/>
          <a:lstStyle>
            <a:extLst/>
          </a:lstStyle>
          <a:p>
            <a:endParaRPr lang="es-ES"/>
          </a:p>
        </p:txBody>
      </p:sp>
      <p:sp>
        <p:nvSpPr>
          <p:cNvPr id="6" name="Diapositibaren zenbakiaren leku-marka 5"/>
          <p:cNvSpPr>
            <a:spLocks noGrp="1"/>
          </p:cNvSpPr>
          <p:nvPr>
            <p:ph type="sldNum" sz="quarter" idx="12"/>
          </p:nvPr>
        </p:nvSpPr>
        <p:spPr/>
        <p:txBody>
          <a:bodyPr/>
          <a:lstStyle>
            <a:extLst/>
          </a:lstStyle>
          <a:p>
            <a:fld id="{7692ADF7-C946-492C-AC1B-D3DBCDB6BB3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ulua eta edukia">
    <p:spTree>
      <p:nvGrpSpPr>
        <p:cNvPr id="1" name=""/>
        <p:cNvGrpSpPr/>
        <p:nvPr/>
      </p:nvGrpSpPr>
      <p:grpSpPr>
        <a:xfrm>
          <a:off x="0" y="0"/>
          <a:ext cx="0" cy="0"/>
          <a:chOff x="0" y="0"/>
          <a:chExt cx="0" cy="0"/>
        </a:xfrm>
      </p:grpSpPr>
      <p:sp>
        <p:nvSpPr>
          <p:cNvPr id="3" name="Edukiaren leku-marka 2"/>
          <p:cNvSpPr>
            <a:spLocks noGrp="1"/>
          </p:cNvSpPr>
          <p:nvPr>
            <p:ph idx="1"/>
          </p:nvPr>
        </p:nvSpPr>
        <p:spPr/>
        <p:txBody>
          <a:bodyPr/>
          <a:lstStyle>
            <a:extLst/>
          </a:lstStyle>
          <a:p>
            <a:pPr lvl="0" eaLnBrk="1" latinLnBrk="0" hangingPunct="1"/>
            <a:r>
              <a:rPr lang="eu-ES" smtClean="0"/>
              <a:t>Egin klik testu maisuaren estiloak aldatzeko</a:t>
            </a:r>
          </a:p>
          <a:p>
            <a:pPr lvl="1" eaLnBrk="1" latinLnBrk="0" hangingPunct="1"/>
            <a:r>
              <a:rPr lang="eu-ES" smtClean="0"/>
              <a:t>Bigarren maila</a:t>
            </a:r>
          </a:p>
          <a:p>
            <a:pPr lvl="2" eaLnBrk="1" latinLnBrk="0" hangingPunct="1"/>
            <a:r>
              <a:rPr lang="eu-ES" smtClean="0"/>
              <a:t>Hirugarren maila</a:t>
            </a:r>
          </a:p>
          <a:p>
            <a:pPr lvl="3" eaLnBrk="1" latinLnBrk="0" hangingPunct="1"/>
            <a:r>
              <a:rPr lang="eu-ES" smtClean="0"/>
              <a:t>Laugarren maila</a:t>
            </a:r>
          </a:p>
          <a:p>
            <a:pPr lvl="4" eaLnBrk="1" latinLnBrk="0" hangingPunct="1"/>
            <a:r>
              <a:rPr lang="eu-ES" smtClean="0"/>
              <a:t>Bosgarren maila</a:t>
            </a:r>
            <a:endParaRPr kumimoji="0" lang="en-US"/>
          </a:p>
        </p:txBody>
      </p:sp>
      <p:sp>
        <p:nvSpPr>
          <p:cNvPr id="4" name="Dataren leku-marka 3"/>
          <p:cNvSpPr>
            <a:spLocks noGrp="1"/>
          </p:cNvSpPr>
          <p:nvPr>
            <p:ph type="dt" sz="half" idx="10"/>
          </p:nvPr>
        </p:nvSpPr>
        <p:spPr>
          <a:xfrm>
            <a:off x="7092280" y="6381328"/>
            <a:ext cx="1920240" cy="365760"/>
          </a:xfrm>
        </p:spPr>
        <p:txBody>
          <a:bodyPr/>
          <a:lstStyle>
            <a:extLst/>
          </a:lstStyle>
          <a:p>
            <a:fld id="{67B15164-3629-43A5-AA95-873004EC0350}" type="datetimeFigureOut">
              <a:rPr lang="es-ES" smtClean="0"/>
              <a:t>17/02/2016</a:t>
            </a:fld>
            <a:endParaRPr lang="es-ES"/>
          </a:p>
        </p:txBody>
      </p:sp>
      <p:sp>
        <p:nvSpPr>
          <p:cNvPr id="5" name="Orri-oinaren leku-marka 4"/>
          <p:cNvSpPr>
            <a:spLocks noGrp="1"/>
          </p:cNvSpPr>
          <p:nvPr>
            <p:ph type="ftr" sz="quarter" idx="11"/>
          </p:nvPr>
        </p:nvSpPr>
        <p:spPr/>
        <p:txBody>
          <a:bodyPr/>
          <a:lstStyle>
            <a:extLst/>
          </a:lstStyle>
          <a:p>
            <a:endParaRPr lang="es-ES"/>
          </a:p>
        </p:txBody>
      </p:sp>
      <p:sp>
        <p:nvSpPr>
          <p:cNvPr id="6" name="Diapositibaren zenbakiaren leku-marka 5"/>
          <p:cNvSpPr>
            <a:spLocks noGrp="1"/>
          </p:cNvSpPr>
          <p:nvPr>
            <p:ph type="sldNum" sz="quarter" idx="12"/>
          </p:nvPr>
        </p:nvSpPr>
        <p:spPr/>
        <p:txBody>
          <a:bodyPr/>
          <a:lstStyle>
            <a:extLst/>
          </a:lstStyle>
          <a:p>
            <a:fld id="{7692ADF7-C946-492C-AC1B-D3DBCDB6BB3C}" type="slidenum">
              <a:rPr lang="es-ES" smtClean="0"/>
              <a:t>‹Nº›</a:t>
            </a:fld>
            <a:endParaRPr lang="es-ES"/>
          </a:p>
        </p:txBody>
      </p:sp>
      <p:sp>
        <p:nvSpPr>
          <p:cNvPr id="7" name="Titulua 6"/>
          <p:cNvSpPr>
            <a:spLocks noGrp="1"/>
          </p:cNvSpPr>
          <p:nvPr>
            <p:ph type="title"/>
          </p:nvPr>
        </p:nvSpPr>
        <p:spPr/>
        <p:txBody>
          <a:bodyPr rtlCol="0"/>
          <a:lstStyle>
            <a:extLst/>
          </a:lstStyle>
          <a:p>
            <a:r>
              <a:rPr kumimoji="0" lang="eu-ES" smtClean="0"/>
              <a:t>Egin klik titulu maisuaren estiloa aldatzeko</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talaren goiburua">
    <p:bg>
      <p:bgRef idx="1002">
        <a:schemeClr val="bg1"/>
      </p:bgRef>
    </p:bg>
    <p:spTree>
      <p:nvGrpSpPr>
        <p:cNvPr id="1" name=""/>
        <p:cNvGrpSpPr/>
        <p:nvPr/>
      </p:nvGrpSpPr>
      <p:grpSpPr>
        <a:xfrm>
          <a:off x="0" y="0"/>
          <a:ext cx="0" cy="0"/>
          <a:chOff x="0" y="0"/>
          <a:chExt cx="0" cy="0"/>
        </a:xfrm>
      </p:grpSpPr>
      <p:sp>
        <p:nvSpPr>
          <p:cNvPr id="2" name="Titulua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u-ES" smtClean="0"/>
              <a:t>Egin klik titulu maisuaren estiloa aldatzeko</a:t>
            </a:r>
            <a:endParaRPr kumimoji="0" lang="en-US"/>
          </a:p>
        </p:txBody>
      </p:sp>
      <p:sp>
        <p:nvSpPr>
          <p:cNvPr id="3" name="Testuaren leku-marka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u-ES" smtClean="0"/>
              <a:t>Egin klik testu maisuaren estiloak aldatzeko</a:t>
            </a:r>
          </a:p>
        </p:txBody>
      </p:sp>
      <p:sp>
        <p:nvSpPr>
          <p:cNvPr id="4" name="Dataren leku-marka 3"/>
          <p:cNvSpPr>
            <a:spLocks noGrp="1"/>
          </p:cNvSpPr>
          <p:nvPr>
            <p:ph type="dt" sz="half" idx="10"/>
          </p:nvPr>
        </p:nvSpPr>
        <p:spPr/>
        <p:txBody>
          <a:bodyPr/>
          <a:lstStyle>
            <a:extLst/>
          </a:lstStyle>
          <a:p>
            <a:fld id="{67B15164-3629-43A5-AA95-873004EC0350}" type="datetimeFigureOut">
              <a:rPr lang="es-ES" smtClean="0"/>
              <a:t>17/02/2016</a:t>
            </a:fld>
            <a:endParaRPr lang="es-ES"/>
          </a:p>
        </p:txBody>
      </p:sp>
      <p:sp>
        <p:nvSpPr>
          <p:cNvPr id="5" name="Orri-oinaren leku-marka 4"/>
          <p:cNvSpPr>
            <a:spLocks noGrp="1"/>
          </p:cNvSpPr>
          <p:nvPr>
            <p:ph type="ftr" sz="quarter" idx="11"/>
          </p:nvPr>
        </p:nvSpPr>
        <p:spPr/>
        <p:txBody>
          <a:bodyPr/>
          <a:lstStyle>
            <a:extLst/>
          </a:lstStyle>
          <a:p>
            <a:endParaRPr lang="es-ES"/>
          </a:p>
        </p:txBody>
      </p:sp>
      <p:sp>
        <p:nvSpPr>
          <p:cNvPr id="6" name="Diapositibaren zenbakiaren leku-marka 5"/>
          <p:cNvSpPr>
            <a:spLocks noGrp="1"/>
          </p:cNvSpPr>
          <p:nvPr>
            <p:ph type="sldNum" sz="quarter" idx="12"/>
          </p:nvPr>
        </p:nvSpPr>
        <p:spPr/>
        <p:txBody>
          <a:bodyPr/>
          <a:lstStyle>
            <a:extLst/>
          </a:lstStyle>
          <a:p>
            <a:fld id="{7692ADF7-C946-492C-AC1B-D3DBCDB6BB3C}" type="slidenum">
              <a:rPr lang="es-ES" smtClean="0"/>
              <a:t>‹Nº›</a:t>
            </a:fld>
            <a:endParaRPr lang="es-ES"/>
          </a:p>
        </p:txBody>
      </p:sp>
      <p:sp>
        <p:nvSpPr>
          <p:cNvPr id="7" name="Xebroi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Xebroi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Bi eduki">
    <p:bg>
      <p:bgRef idx="1002">
        <a:schemeClr val="bg1"/>
      </p:bgRef>
    </p:bg>
    <p:spTree>
      <p:nvGrpSpPr>
        <p:cNvPr id="1" name=""/>
        <p:cNvGrpSpPr/>
        <p:nvPr/>
      </p:nvGrpSpPr>
      <p:grpSpPr>
        <a:xfrm>
          <a:off x="0" y="0"/>
          <a:ext cx="0" cy="0"/>
          <a:chOff x="0" y="0"/>
          <a:chExt cx="0" cy="0"/>
        </a:xfrm>
      </p:grpSpPr>
      <p:sp>
        <p:nvSpPr>
          <p:cNvPr id="3" name="Edukiaren leku-marka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u-ES" smtClean="0"/>
              <a:t>Egin klik testu maisuaren estiloak aldatzeko</a:t>
            </a:r>
          </a:p>
          <a:p>
            <a:pPr lvl="1" eaLnBrk="1" latinLnBrk="0" hangingPunct="1"/>
            <a:r>
              <a:rPr lang="eu-ES" smtClean="0"/>
              <a:t>Bigarren maila</a:t>
            </a:r>
          </a:p>
          <a:p>
            <a:pPr lvl="2" eaLnBrk="1" latinLnBrk="0" hangingPunct="1"/>
            <a:r>
              <a:rPr lang="eu-ES" smtClean="0"/>
              <a:t>Hirugarren maila</a:t>
            </a:r>
          </a:p>
          <a:p>
            <a:pPr lvl="3" eaLnBrk="1" latinLnBrk="0" hangingPunct="1"/>
            <a:r>
              <a:rPr lang="eu-ES" smtClean="0"/>
              <a:t>Laugarren maila</a:t>
            </a:r>
          </a:p>
          <a:p>
            <a:pPr lvl="4" eaLnBrk="1" latinLnBrk="0" hangingPunct="1"/>
            <a:r>
              <a:rPr lang="eu-ES" smtClean="0"/>
              <a:t>Bosgarren maila</a:t>
            </a:r>
            <a:endParaRPr kumimoji="0" lang="en-US"/>
          </a:p>
        </p:txBody>
      </p:sp>
      <p:sp>
        <p:nvSpPr>
          <p:cNvPr id="4" name="Edukiaren leku-marka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u-ES" smtClean="0"/>
              <a:t>Egin klik testu maisuaren estiloak aldatzeko</a:t>
            </a:r>
          </a:p>
          <a:p>
            <a:pPr lvl="1" eaLnBrk="1" latinLnBrk="0" hangingPunct="1"/>
            <a:r>
              <a:rPr lang="eu-ES" smtClean="0"/>
              <a:t>Bigarren maila</a:t>
            </a:r>
          </a:p>
          <a:p>
            <a:pPr lvl="2" eaLnBrk="1" latinLnBrk="0" hangingPunct="1"/>
            <a:r>
              <a:rPr lang="eu-ES" smtClean="0"/>
              <a:t>Hirugarren maila</a:t>
            </a:r>
          </a:p>
          <a:p>
            <a:pPr lvl="3" eaLnBrk="1" latinLnBrk="0" hangingPunct="1"/>
            <a:r>
              <a:rPr lang="eu-ES" smtClean="0"/>
              <a:t>Laugarren maila</a:t>
            </a:r>
          </a:p>
          <a:p>
            <a:pPr lvl="4" eaLnBrk="1" latinLnBrk="0" hangingPunct="1"/>
            <a:r>
              <a:rPr lang="eu-ES" smtClean="0"/>
              <a:t>Bosgarren maila</a:t>
            </a:r>
            <a:endParaRPr kumimoji="0" lang="en-US"/>
          </a:p>
        </p:txBody>
      </p:sp>
      <p:sp>
        <p:nvSpPr>
          <p:cNvPr id="5" name="Dataren leku-marka 4"/>
          <p:cNvSpPr>
            <a:spLocks noGrp="1"/>
          </p:cNvSpPr>
          <p:nvPr>
            <p:ph type="dt" sz="half" idx="10"/>
          </p:nvPr>
        </p:nvSpPr>
        <p:spPr/>
        <p:txBody>
          <a:bodyPr/>
          <a:lstStyle>
            <a:extLst/>
          </a:lstStyle>
          <a:p>
            <a:fld id="{67B15164-3629-43A5-AA95-873004EC0350}" type="datetimeFigureOut">
              <a:rPr lang="es-ES" smtClean="0"/>
              <a:t>17/02/2016</a:t>
            </a:fld>
            <a:endParaRPr lang="es-ES"/>
          </a:p>
        </p:txBody>
      </p:sp>
      <p:sp>
        <p:nvSpPr>
          <p:cNvPr id="6" name="Orri-oinaren leku-marka 5"/>
          <p:cNvSpPr>
            <a:spLocks noGrp="1"/>
          </p:cNvSpPr>
          <p:nvPr>
            <p:ph type="ftr" sz="quarter" idx="11"/>
          </p:nvPr>
        </p:nvSpPr>
        <p:spPr/>
        <p:txBody>
          <a:bodyPr/>
          <a:lstStyle>
            <a:extLst/>
          </a:lstStyle>
          <a:p>
            <a:endParaRPr lang="es-ES"/>
          </a:p>
        </p:txBody>
      </p:sp>
      <p:sp>
        <p:nvSpPr>
          <p:cNvPr id="7" name="Diapositibaren zenbakiaren leku-marka 6"/>
          <p:cNvSpPr>
            <a:spLocks noGrp="1"/>
          </p:cNvSpPr>
          <p:nvPr>
            <p:ph type="sldNum" sz="quarter" idx="12"/>
          </p:nvPr>
        </p:nvSpPr>
        <p:spPr/>
        <p:txBody>
          <a:bodyPr/>
          <a:lstStyle>
            <a:extLst/>
          </a:lstStyle>
          <a:p>
            <a:fld id="{7692ADF7-C946-492C-AC1B-D3DBCDB6BB3C}" type="slidenum">
              <a:rPr lang="es-ES" smtClean="0"/>
              <a:t>‹Nº›</a:t>
            </a:fld>
            <a:endParaRPr lang="es-ES"/>
          </a:p>
        </p:txBody>
      </p:sp>
      <p:sp>
        <p:nvSpPr>
          <p:cNvPr id="8" name="Titulua 7"/>
          <p:cNvSpPr>
            <a:spLocks noGrp="1"/>
          </p:cNvSpPr>
          <p:nvPr>
            <p:ph type="title"/>
          </p:nvPr>
        </p:nvSpPr>
        <p:spPr/>
        <p:txBody>
          <a:bodyPr rtlCol="0"/>
          <a:lstStyle>
            <a:extLst/>
          </a:lstStyle>
          <a:p>
            <a:r>
              <a:rPr kumimoji="0" lang="eu-ES" smtClean="0"/>
              <a:t>Egin klik titulu maisuaren estiloa aldatzeko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onparazioa">
    <p:bg>
      <p:bgRef idx="1003">
        <a:schemeClr val="bg1"/>
      </p:bgRef>
    </p:bg>
    <p:spTree>
      <p:nvGrpSpPr>
        <p:cNvPr id="1" name=""/>
        <p:cNvGrpSpPr/>
        <p:nvPr/>
      </p:nvGrpSpPr>
      <p:grpSpPr>
        <a:xfrm>
          <a:off x="0" y="0"/>
          <a:ext cx="0" cy="0"/>
          <a:chOff x="0" y="0"/>
          <a:chExt cx="0" cy="0"/>
        </a:xfrm>
      </p:grpSpPr>
      <p:sp>
        <p:nvSpPr>
          <p:cNvPr id="2" name="Titulua 1"/>
          <p:cNvSpPr>
            <a:spLocks noGrp="1"/>
          </p:cNvSpPr>
          <p:nvPr>
            <p:ph type="title"/>
          </p:nvPr>
        </p:nvSpPr>
        <p:spPr>
          <a:xfrm>
            <a:off x="457200" y="273050"/>
            <a:ext cx="8229600" cy="1143000"/>
          </a:xfrm>
        </p:spPr>
        <p:txBody>
          <a:bodyPr anchor="ctr"/>
          <a:lstStyle>
            <a:lvl1pPr>
              <a:defRPr/>
            </a:lvl1pPr>
            <a:extLst/>
          </a:lstStyle>
          <a:p>
            <a:r>
              <a:rPr kumimoji="0" lang="eu-ES" smtClean="0"/>
              <a:t>Egin klik titulu maisuaren estiloa aldatzeko</a:t>
            </a:r>
            <a:endParaRPr kumimoji="0" lang="en-US"/>
          </a:p>
        </p:txBody>
      </p:sp>
      <p:sp>
        <p:nvSpPr>
          <p:cNvPr id="3" name="Testuaren leku-marka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u-ES" smtClean="0"/>
              <a:t>Egin klik testu maisuaren estiloak aldatzeko</a:t>
            </a:r>
          </a:p>
        </p:txBody>
      </p:sp>
      <p:sp>
        <p:nvSpPr>
          <p:cNvPr id="4" name="Testuaren leku-marka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u-ES" smtClean="0"/>
              <a:t>Egin klik testu maisuaren estiloak aldatzeko</a:t>
            </a:r>
          </a:p>
        </p:txBody>
      </p:sp>
      <p:sp>
        <p:nvSpPr>
          <p:cNvPr id="5" name="Edukiaren leku-marka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u-ES" smtClean="0"/>
              <a:t>Egin klik testu maisuaren estiloak aldatzeko</a:t>
            </a:r>
          </a:p>
          <a:p>
            <a:pPr lvl="1" eaLnBrk="1" latinLnBrk="0" hangingPunct="1"/>
            <a:r>
              <a:rPr lang="eu-ES" smtClean="0"/>
              <a:t>Bigarren maila</a:t>
            </a:r>
          </a:p>
          <a:p>
            <a:pPr lvl="2" eaLnBrk="1" latinLnBrk="0" hangingPunct="1"/>
            <a:r>
              <a:rPr lang="eu-ES" smtClean="0"/>
              <a:t>Hirugarren maila</a:t>
            </a:r>
          </a:p>
          <a:p>
            <a:pPr lvl="3" eaLnBrk="1" latinLnBrk="0" hangingPunct="1"/>
            <a:r>
              <a:rPr lang="eu-ES" smtClean="0"/>
              <a:t>Laugarren maila</a:t>
            </a:r>
          </a:p>
          <a:p>
            <a:pPr lvl="4" eaLnBrk="1" latinLnBrk="0" hangingPunct="1"/>
            <a:r>
              <a:rPr lang="eu-ES" smtClean="0"/>
              <a:t>Bosgarren maila</a:t>
            </a:r>
            <a:endParaRPr kumimoji="0" lang="en-US"/>
          </a:p>
        </p:txBody>
      </p:sp>
      <p:sp>
        <p:nvSpPr>
          <p:cNvPr id="6" name="Edukiaren leku-marka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u-ES" smtClean="0"/>
              <a:t>Egin klik testu maisuaren estiloak aldatzeko</a:t>
            </a:r>
          </a:p>
          <a:p>
            <a:pPr lvl="1" eaLnBrk="1" latinLnBrk="0" hangingPunct="1"/>
            <a:r>
              <a:rPr lang="eu-ES" smtClean="0"/>
              <a:t>Bigarren maila</a:t>
            </a:r>
          </a:p>
          <a:p>
            <a:pPr lvl="2" eaLnBrk="1" latinLnBrk="0" hangingPunct="1"/>
            <a:r>
              <a:rPr lang="eu-ES" smtClean="0"/>
              <a:t>Hirugarren maila</a:t>
            </a:r>
          </a:p>
          <a:p>
            <a:pPr lvl="3" eaLnBrk="1" latinLnBrk="0" hangingPunct="1"/>
            <a:r>
              <a:rPr lang="eu-ES" smtClean="0"/>
              <a:t>Laugarren maila</a:t>
            </a:r>
          </a:p>
          <a:p>
            <a:pPr lvl="4" eaLnBrk="1" latinLnBrk="0" hangingPunct="1"/>
            <a:r>
              <a:rPr lang="eu-ES" smtClean="0"/>
              <a:t>Bosgarren maila</a:t>
            </a:r>
            <a:endParaRPr kumimoji="0" lang="en-US"/>
          </a:p>
        </p:txBody>
      </p:sp>
      <p:sp>
        <p:nvSpPr>
          <p:cNvPr id="7" name="Dataren leku-marka 6"/>
          <p:cNvSpPr>
            <a:spLocks noGrp="1"/>
          </p:cNvSpPr>
          <p:nvPr>
            <p:ph type="dt" sz="half" idx="10"/>
          </p:nvPr>
        </p:nvSpPr>
        <p:spPr/>
        <p:txBody>
          <a:bodyPr/>
          <a:lstStyle>
            <a:extLst/>
          </a:lstStyle>
          <a:p>
            <a:fld id="{67B15164-3629-43A5-AA95-873004EC0350}" type="datetimeFigureOut">
              <a:rPr lang="es-ES" smtClean="0"/>
              <a:t>17/02/2016</a:t>
            </a:fld>
            <a:endParaRPr lang="es-ES"/>
          </a:p>
        </p:txBody>
      </p:sp>
      <p:sp>
        <p:nvSpPr>
          <p:cNvPr id="8" name="Orri-oinaren leku-marka 7"/>
          <p:cNvSpPr>
            <a:spLocks noGrp="1"/>
          </p:cNvSpPr>
          <p:nvPr>
            <p:ph type="ftr" sz="quarter" idx="11"/>
          </p:nvPr>
        </p:nvSpPr>
        <p:spPr/>
        <p:txBody>
          <a:bodyPr/>
          <a:lstStyle>
            <a:extLst/>
          </a:lstStyle>
          <a:p>
            <a:endParaRPr lang="es-ES"/>
          </a:p>
        </p:txBody>
      </p:sp>
      <p:sp>
        <p:nvSpPr>
          <p:cNvPr id="9" name="Diapositibaren zenbakiaren leku-marka 8"/>
          <p:cNvSpPr>
            <a:spLocks noGrp="1"/>
          </p:cNvSpPr>
          <p:nvPr>
            <p:ph type="sldNum" sz="quarter" idx="12"/>
          </p:nvPr>
        </p:nvSpPr>
        <p:spPr/>
        <p:txBody>
          <a:bodyPr/>
          <a:lstStyle>
            <a:extLst/>
          </a:lstStyle>
          <a:p>
            <a:fld id="{7692ADF7-C946-492C-AC1B-D3DBCDB6BB3C}" type="slidenum">
              <a:rPr lang="es-ES" smtClean="0"/>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ulua bakarrik">
    <p:bg>
      <p:bgRef idx="1002">
        <a:schemeClr val="bg1"/>
      </p:bgRef>
    </p:bg>
    <p:spTree>
      <p:nvGrpSpPr>
        <p:cNvPr id="1" name=""/>
        <p:cNvGrpSpPr/>
        <p:nvPr/>
      </p:nvGrpSpPr>
      <p:grpSpPr>
        <a:xfrm>
          <a:off x="0" y="0"/>
          <a:ext cx="0" cy="0"/>
          <a:chOff x="0" y="0"/>
          <a:chExt cx="0" cy="0"/>
        </a:xfrm>
      </p:grpSpPr>
      <p:sp>
        <p:nvSpPr>
          <p:cNvPr id="3" name="Dataren leku-marka 2"/>
          <p:cNvSpPr>
            <a:spLocks noGrp="1"/>
          </p:cNvSpPr>
          <p:nvPr>
            <p:ph type="dt" sz="half" idx="10"/>
          </p:nvPr>
        </p:nvSpPr>
        <p:spPr/>
        <p:txBody>
          <a:bodyPr/>
          <a:lstStyle>
            <a:extLst/>
          </a:lstStyle>
          <a:p>
            <a:fld id="{67B15164-3629-43A5-AA95-873004EC0350}" type="datetimeFigureOut">
              <a:rPr lang="es-ES" smtClean="0"/>
              <a:t>17/02/2016</a:t>
            </a:fld>
            <a:endParaRPr lang="es-ES"/>
          </a:p>
        </p:txBody>
      </p:sp>
      <p:sp>
        <p:nvSpPr>
          <p:cNvPr id="4" name="Orri-oinaren leku-marka 3"/>
          <p:cNvSpPr>
            <a:spLocks noGrp="1"/>
          </p:cNvSpPr>
          <p:nvPr>
            <p:ph type="ftr" sz="quarter" idx="11"/>
          </p:nvPr>
        </p:nvSpPr>
        <p:spPr/>
        <p:txBody>
          <a:bodyPr/>
          <a:lstStyle>
            <a:extLst/>
          </a:lstStyle>
          <a:p>
            <a:endParaRPr lang="es-ES"/>
          </a:p>
        </p:txBody>
      </p:sp>
      <p:sp>
        <p:nvSpPr>
          <p:cNvPr id="5" name="Diapositibaren zenbakiaren leku-marka 4"/>
          <p:cNvSpPr>
            <a:spLocks noGrp="1"/>
          </p:cNvSpPr>
          <p:nvPr>
            <p:ph type="sldNum" sz="quarter" idx="12"/>
          </p:nvPr>
        </p:nvSpPr>
        <p:spPr/>
        <p:txBody>
          <a:bodyPr/>
          <a:lstStyle>
            <a:extLst/>
          </a:lstStyle>
          <a:p>
            <a:fld id="{7692ADF7-C946-492C-AC1B-D3DBCDB6BB3C}" type="slidenum">
              <a:rPr lang="es-ES" smtClean="0"/>
              <a:t>‹Nº›</a:t>
            </a:fld>
            <a:endParaRPr lang="es-ES"/>
          </a:p>
        </p:txBody>
      </p:sp>
      <p:sp>
        <p:nvSpPr>
          <p:cNvPr id="6" name="Titulua 5"/>
          <p:cNvSpPr>
            <a:spLocks noGrp="1"/>
          </p:cNvSpPr>
          <p:nvPr>
            <p:ph type="title"/>
          </p:nvPr>
        </p:nvSpPr>
        <p:spPr/>
        <p:txBody>
          <a:bodyPr rtlCol="0"/>
          <a:lstStyle>
            <a:extLst/>
          </a:lstStyle>
          <a:p>
            <a:r>
              <a:rPr kumimoji="0" lang="eu-ES" smtClean="0"/>
              <a:t>Egin klik titulu maisuaren estiloa aldatzeko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Hutsik">
    <p:spTree>
      <p:nvGrpSpPr>
        <p:cNvPr id="1" name=""/>
        <p:cNvGrpSpPr/>
        <p:nvPr/>
      </p:nvGrpSpPr>
      <p:grpSpPr>
        <a:xfrm>
          <a:off x="0" y="0"/>
          <a:ext cx="0" cy="0"/>
          <a:chOff x="0" y="0"/>
          <a:chExt cx="0" cy="0"/>
        </a:xfrm>
      </p:grpSpPr>
      <p:sp>
        <p:nvSpPr>
          <p:cNvPr id="2" name="Dataren leku-marka 1"/>
          <p:cNvSpPr>
            <a:spLocks noGrp="1"/>
          </p:cNvSpPr>
          <p:nvPr>
            <p:ph type="dt" sz="half" idx="10"/>
          </p:nvPr>
        </p:nvSpPr>
        <p:spPr/>
        <p:txBody>
          <a:bodyPr/>
          <a:lstStyle>
            <a:extLst/>
          </a:lstStyle>
          <a:p>
            <a:fld id="{67B15164-3629-43A5-AA95-873004EC0350}" type="datetimeFigureOut">
              <a:rPr lang="es-ES" smtClean="0"/>
              <a:t>17/02/2016</a:t>
            </a:fld>
            <a:endParaRPr lang="es-ES"/>
          </a:p>
        </p:txBody>
      </p:sp>
      <p:sp>
        <p:nvSpPr>
          <p:cNvPr id="3" name="Orri-oinaren leku-marka 2"/>
          <p:cNvSpPr>
            <a:spLocks noGrp="1"/>
          </p:cNvSpPr>
          <p:nvPr>
            <p:ph type="ftr" sz="quarter" idx="11"/>
          </p:nvPr>
        </p:nvSpPr>
        <p:spPr/>
        <p:txBody>
          <a:bodyPr/>
          <a:lstStyle>
            <a:extLst/>
          </a:lstStyle>
          <a:p>
            <a:endParaRPr lang="es-ES"/>
          </a:p>
        </p:txBody>
      </p:sp>
      <p:sp>
        <p:nvSpPr>
          <p:cNvPr id="4" name="Diapositibaren zenbakiaren leku-marka 3"/>
          <p:cNvSpPr>
            <a:spLocks noGrp="1"/>
          </p:cNvSpPr>
          <p:nvPr>
            <p:ph type="sldNum" sz="quarter" idx="12"/>
          </p:nvPr>
        </p:nvSpPr>
        <p:spPr/>
        <p:txBody>
          <a:bodyPr/>
          <a:lstStyle>
            <a:extLst/>
          </a:lstStyle>
          <a:p>
            <a:fld id="{7692ADF7-C946-492C-AC1B-D3DBCDB6BB3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Epigrafedun edukia">
    <p:bg>
      <p:bgRef idx="1003">
        <a:schemeClr val="bg1"/>
      </p:bgRef>
    </p:bg>
    <p:spTree>
      <p:nvGrpSpPr>
        <p:cNvPr id="1" name=""/>
        <p:cNvGrpSpPr/>
        <p:nvPr/>
      </p:nvGrpSpPr>
      <p:grpSpPr>
        <a:xfrm>
          <a:off x="0" y="0"/>
          <a:ext cx="0" cy="0"/>
          <a:chOff x="0" y="0"/>
          <a:chExt cx="0" cy="0"/>
        </a:xfrm>
      </p:grpSpPr>
      <p:sp>
        <p:nvSpPr>
          <p:cNvPr id="2" name="Titulua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u-ES" smtClean="0"/>
              <a:t>Egin klik titulu maisuaren estiloa aldatzeko</a:t>
            </a:r>
            <a:endParaRPr kumimoji="0" lang="en-US"/>
          </a:p>
        </p:txBody>
      </p:sp>
      <p:sp>
        <p:nvSpPr>
          <p:cNvPr id="3" name="Testuaren leku-marka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u-ES" smtClean="0"/>
              <a:t>Egin klik testu maisuaren estiloak aldatzeko</a:t>
            </a:r>
          </a:p>
        </p:txBody>
      </p:sp>
      <p:sp>
        <p:nvSpPr>
          <p:cNvPr id="4" name="Edukiaren leku-marka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u-ES" smtClean="0"/>
              <a:t>Egin klik testu maisuaren estiloak aldatzeko</a:t>
            </a:r>
          </a:p>
          <a:p>
            <a:pPr lvl="1" eaLnBrk="1" latinLnBrk="0" hangingPunct="1"/>
            <a:r>
              <a:rPr lang="eu-ES" smtClean="0"/>
              <a:t>Bigarren maila</a:t>
            </a:r>
          </a:p>
          <a:p>
            <a:pPr lvl="2" eaLnBrk="1" latinLnBrk="0" hangingPunct="1"/>
            <a:r>
              <a:rPr lang="eu-ES" smtClean="0"/>
              <a:t>Hirugarren maila</a:t>
            </a:r>
          </a:p>
          <a:p>
            <a:pPr lvl="3" eaLnBrk="1" latinLnBrk="0" hangingPunct="1"/>
            <a:r>
              <a:rPr lang="eu-ES" smtClean="0"/>
              <a:t>Laugarren maila</a:t>
            </a:r>
          </a:p>
          <a:p>
            <a:pPr lvl="4" eaLnBrk="1" latinLnBrk="0" hangingPunct="1"/>
            <a:r>
              <a:rPr lang="eu-ES" smtClean="0"/>
              <a:t>Bosgarren maila</a:t>
            </a:r>
            <a:endParaRPr kumimoji="0" lang="en-US"/>
          </a:p>
        </p:txBody>
      </p:sp>
      <p:sp>
        <p:nvSpPr>
          <p:cNvPr id="5" name="Dataren leku-marka 4"/>
          <p:cNvSpPr>
            <a:spLocks noGrp="1"/>
          </p:cNvSpPr>
          <p:nvPr>
            <p:ph type="dt" sz="half" idx="10"/>
          </p:nvPr>
        </p:nvSpPr>
        <p:spPr>
          <a:xfrm>
            <a:off x="6727032" y="6407944"/>
            <a:ext cx="1920240" cy="365760"/>
          </a:xfrm>
        </p:spPr>
        <p:txBody>
          <a:bodyPr/>
          <a:lstStyle>
            <a:extLst/>
          </a:lstStyle>
          <a:p>
            <a:fld id="{67B15164-3629-43A5-AA95-873004EC0350}" type="datetimeFigureOut">
              <a:rPr lang="es-ES" smtClean="0"/>
              <a:t>17/02/2016</a:t>
            </a:fld>
            <a:endParaRPr lang="es-ES"/>
          </a:p>
        </p:txBody>
      </p:sp>
      <p:sp>
        <p:nvSpPr>
          <p:cNvPr id="6" name="Orri-oinaren leku-marka 5"/>
          <p:cNvSpPr>
            <a:spLocks noGrp="1"/>
          </p:cNvSpPr>
          <p:nvPr>
            <p:ph type="ftr" sz="quarter" idx="11"/>
          </p:nvPr>
        </p:nvSpPr>
        <p:spPr/>
        <p:txBody>
          <a:bodyPr/>
          <a:lstStyle>
            <a:extLst/>
          </a:lstStyle>
          <a:p>
            <a:endParaRPr lang="es-ES"/>
          </a:p>
        </p:txBody>
      </p:sp>
      <p:sp>
        <p:nvSpPr>
          <p:cNvPr id="7" name="Diapositibaren zenbakiaren leku-marka 6"/>
          <p:cNvSpPr>
            <a:spLocks noGrp="1"/>
          </p:cNvSpPr>
          <p:nvPr>
            <p:ph type="sldNum" sz="quarter" idx="12"/>
          </p:nvPr>
        </p:nvSpPr>
        <p:spPr/>
        <p:txBody>
          <a:bodyPr/>
          <a:lstStyle>
            <a:extLst/>
          </a:lstStyle>
          <a:p>
            <a:fld id="{7692ADF7-C946-492C-AC1B-D3DBCDB6BB3C}" type="slidenum">
              <a:rPr lang="es-ES" smtClean="0"/>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Epigrafedun irudia">
    <p:bg>
      <p:bgRef idx="1002">
        <a:schemeClr val="bg1"/>
      </p:bgRef>
    </p:bg>
    <p:spTree>
      <p:nvGrpSpPr>
        <p:cNvPr id="1" name=""/>
        <p:cNvGrpSpPr/>
        <p:nvPr/>
      </p:nvGrpSpPr>
      <p:grpSpPr>
        <a:xfrm>
          <a:off x="0" y="0"/>
          <a:ext cx="0" cy="0"/>
          <a:chOff x="0" y="0"/>
          <a:chExt cx="0" cy="0"/>
        </a:xfrm>
      </p:grpSpPr>
      <p:sp>
        <p:nvSpPr>
          <p:cNvPr id="4" name="Testuaren leku-marka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u-ES" smtClean="0"/>
              <a:t>Egin klik testu maisuaren estiloak aldatzeko</a:t>
            </a:r>
          </a:p>
        </p:txBody>
      </p:sp>
      <p:sp>
        <p:nvSpPr>
          <p:cNvPr id="3" name="Irudiaren leku-marka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u-ES" smtClean="0"/>
              <a:t>Egin klik ikonoan, irudia eransteko</a:t>
            </a:r>
            <a:endParaRPr kumimoji="0" lang="en-US" dirty="0"/>
          </a:p>
        </p:txBody>
      </p:sp>
      <p:sp>
        <p:nvSpPr>
          <p:cNvPr id="5" name="Dataren leku-marka 4"/>
          <p:cNvSpPr>
            <a:spLocks noGrp="1"/>
          </p:cNvSpPr>
          <p:nvPr>
            <p:ph type="dt" sz="half" idx="10"/>
          </p:nvPr>
        </p:nvSpPr>
        <p:spPr/>
        <p:txBody>
          <a:bodyPr/>
          <a:lstStyle>
            <a:lvl1pPr>
              <a:defRPr>
                <a:solidFill>
                  <a:schemeClr val="tx1"/>
                </a:solidFill>
              </a:defRPr>
            </a:lvl1pPr>
            <a:extLst/>
          </a:lstStyle>
          <a:p>
            <a:fld id="{67B15164-3629-43A5-AA95-873004EC0350}" type="datetimeFigureOut">
              <a:rPr lang="es-ES" smtClean="0"/>
              <a:t>17/02/2016</a:t>
            </a:fld>
            <a:endParaRPr lang="es-ES"/>
          </a:p>
        </p:txBody>
      </p:sp>
      <p:sp>
        <p:nvSpPr>
          <p:cNvPr id="6" name="Orri-oinaren leku-mark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Diapositibaren zenbakiaren leku-marka 6"/>
          <p:cNvSpPr>
            <a:spLocks noGrp="1"/>
          </p:cNvSpPr>
          <p:nvPr>
            <p:ph type="sldNum" sz="quarter" idx="12"/>
          </p:nvPr>
        </p:nvSpPr>
        <p:spPr/>
        <p:txBody>
          <a:bodyPr/>
          <a:lstStyle>
            <a:lvl1pPr>
              <a:defRPr>
                <a:solidFill>
                  <a:schemeClr val="tx1"/>
                </a:solidFill>
              </a:defRPr>
            </a:lvl1pPr>
            <a:extLst/>
          </a:lstStyle>
          <a:p>
            <a:fld id="{7692ADF7-C946-492C-AC1B-D3DBCDB6BB3C}" type="slidenum">
              <a:rPr lang="es-ES" smtClean="0"/>
              <a:t>‹Nº›</a:t>
            </a:fld>
            <a:endParaRPr lang="es-ES"/>
          </a:p>
        </p:txBody>
      </p:sp>
      <p:sp>
        <p:nvSpPr>
          <p:cNvPr id="2" name="Titulua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u-ES" smtClean="0"/>
              <a:t>Egin klik titulu maisuaren estiloa aldatzeko</a:t>
            </a:r>
            <a:endParaRPr kumimoji="0" lang="en-US"/>
          </a:p>
        </p:txBody>
      </p:sp>
      <p:sp>
        <p:nvSpPr>
          <p:cNvPr id="8" name="Forma libre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a libre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elu angeluzuzena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Lotura-marra zuzena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Xebroi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Xebroi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a libre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a libre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elu angeluzuzena 13"/>
          <p:cNvSpPr>
            <a:spLocks/>
          </p:cNvSpPr>
          <p:nvPr/>
        </p:nvSpPr>
        <p:spPr bwMode="auto">
          <a:xfrm>
            <a:off x="-6042" y="5791253"/>
            <a:ext cx="3402314" cy="1080868"/>
          </a:xfrm>
          <a:prstGeom prst="rtTriangle">
            <a:avLst/>
          </a:prstGeom>
          <a:ln/>
        </p:spPr>
        <p:style>
          <a:lnRef idx="3">
            <a:schemeClr val="lt1"/>
          </a:lnRef>
          <a:fillRef idx="1">
            <a:schemeClr val="accent3"/>
          </a:fillRef>
          <a:effectRef idx="1">
            <a:schemeClr val="accent3"/>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Lotura-marra zuzena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Izenaren leku-marka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u-ES" smtClean="0"/>
              <a:t>Egin klik titulu maisuaren estiloa aldatzeko</a:t>
            </a:r>
            <a:endParaRPr kumimoji="0" lang="en-US"/>
          </a:p>
        </p:txBody>
      </p:sp>
      <p:sp>
        <p:nvSpPr>
          <p:cNvPr id="30" name="Testuaren leku-marka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u-ES" dirty="0" smtClean="0"/>
              <a:t>Egin klik testu maisuaren estiloak aldatzeko</a:t>
            </a:r>
          </a:p>
          <a:p>
            <a:pPr lvl="1" eaLnBrk="1" latinLnBrk="0" hangingPunct="1"/>
            <a:r>
              <a:rPr kumimoji="0" lang="eu-ES" dirty="0" smtClean="0"/>
              <a:t>Bigarren maila</a:t>
            </a:r>
          </a:p>
          <a:p>
            <a:pPr lvl="2" eaLnBrk="1" latinLnBrk="0" hangingPunct="1"/>
            <a:r>
              <a:rPr kumimoji="0" lang="eu-ES" dirty="0" smtClean="0"/>
              <a:t>Hirugarren maila</a:t>
            </a:r>
          </a:p>
          <a:p>
            <a:pPr lvl="3" eaLnBrk="1" latinLnBrk="0" hangingPunct="1"/>
            <a:r>
              <a:rPr kumimoji="0" lang="eu-ES" dirty="0" smtClean="0"/>
              <a:t>Laugarren maila</a:t>
            </a:r>
          </a:p>
          <a:p>
            <a:pPr lvl="4" eaLnBrk="1" latinLnBrk="0" hangingPunct="1"/>
            <a:r>
              <a:rPr kumimoji="0" lang="eu-ES" dirty="0" smtClean="0"/>
              <a:t>Bosgarren maila</a:t>
            </a:r>
            <a:endParaRPr kumimoji="0" lang="en-US" dirty="0"/>
          </a:p>
        </p:txBody>
      </p:sp>
      <p:sp>
        <p:nvSpPr>
          <p:cNvPr id="10" name="Dataren leku-mark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7B15164-3629-43A5-AA95-873004EC0350}" type="datetimeFigureOut">
              <a:rPr lang="es-ES" smtClean="0"/>
              <a:t>17/02/2016</a:t>
            </a:fld>
            <a:endParaRPr lang="es-ES"/>
          </a:p>
        </p:txBody>
      </p:sp>
      <p:sp>
        <p:nvSpPr>
          <p:cNvPr id="22" name="Orri-oinaren leku-mark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Diapositibaren zenbakiaren leku-mark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692ADF7-C946-492C-AC1B-D3DBCDB6BB3C}" type="slidenum">
              <a:rPr lang="es-ES" smtClean="0"/>
              <a:t>‹Nº›</a:t>
            </a:fld>
            <a:endParaRPr lang="es-ES"/>
          </a:p>
        </p:txBody>
      </p:sp>
      <p:pic>
        <p:nvPicPr>
          <p:cNvPr id="2050" name="Picture 2" descr="C:\Users\xgarcia\Desktop\logotipoak.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596336" y="6329929"/>
            <a:ext cx="1409700" cy="4064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ekigunea.eus/eu/edukia/dbh1/matematika/mat-1-3/U/34?lang=eu" TargetMode="External"/><Relationship Id="rId2" Type="http://schemas.openxmlformats.org/officeDocument/2006/relationships/hyperlink" Target="http://www.ekigunea.eus/eu/edukia/dbh1/matematika/mat-1-3/U/6?lang=e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ekigunea.eus/eu/edukia/dbh2/matematika/mat-2-3/U/9?lang=eu" TargetMode="External"/><Relationship Id="rId2" Type="http://schemas.openxmlformats.org/officeDocument/2006/relationships/hyperlink" Target="http://www.ekigunea.eus/eu/edukia/dbh2/matematika/mat-2-1/U/21?lang=eu"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drive.google.com/open?id=0BxgZMW2ODp2cemRtdTBaY3JuUUU"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6.png"/><Relationship Id="rId3" Type="http://schemas.openxmlformats.org/officeDocument/2006/relationships/image" Target="../media/image6.wmf"/><Relationship Id="rId7" Type="http://schemas.openxmlformats.org/officeDocument/2006/relationships/image" Target="../media/image10.wmf"/><Relationship Id="rId12" Type="http://schemas.openxmlformats.org/officeDocument/2006/relationships/image" Target="../media/image15.wmf"/><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image" Target="../media/image9.wmf"/><Relationship Id="rId11" Type="http://schemas.openxmlformats.org/officeDocument/2006/relationships/image" Target="../media/image14.wmf"/><Relationship Id="rId5" Type="http://schemas.openxmlformats.org/officeDocument/2006/relationships/image" Target="../media/image8.wmf"/><Relationship Id="rId10" Type="http://schemas.openxmlformats.org/officeDocument/2006/relationships/image" Target="../media/image13.wmf"/><Relationship Id="rId4" Type="http://schemas.openxmlformats.org/officeDocument/2006/relationships/image" Target="../media/image7.wmf"/><Relationship Id="rId9" Type="http://schemas.openxmlformats.org/officeDocument/2006/relationships/image" Target="../media/image12.wmf"/></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ekigunea.eu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ua 1"/>
          <p:cNvSpPr>
            <a:spLocks noGrp="1"/>
          </p:cNvSpPr>
          <p:nvPr>
            <p:ph type="ctrTitle"/>
          </p:nvPr>
        </p:nvSpPr>
        <p:spPr/>
        <p:txBody>
          <a:bodyPr>
            <a:normAutofit fontScale="90000"/>
          </a:bodyPr>
          <a:lstStyle/>
          <a:p>
            <a:r>
              <a:rPr lang="es-ES" dirty="0" smtClean="0"/>
              <a:t>“</a:t>
            </a:r>
            <a:r>
              <a:rPr lang="es-ES" dirty="0" err="1" smtClean="0"/>
              <a:t>Geogebra</a:t>
            </a:r>
            <a:r>
              <a:rPr lang="es-ES" dirty="0" smtClean="0"/>
              <a:t> </a:t>
            </a:r>
            <a:r>
              <a:rPr lang="es-ES" dirty="0" err="1" smtClean="0"/>
              <a:t>aplikazioaren</a:t>
            </a:r>
            <a:r>
              <a:rPr lang="es-ES" dirty="0" smtClean="0"/>
              <a:t> </a:t>
            </a:r>
            <a:r>
              <a:rPr lang="eu-ES" dirty="0" smtClean="0"/>
              <a:t>murgiltzea</a:t>
            </a:r>
            <a:r>
              <a:rPr lang="es-ES" dirty="0" smtClean="0"/>
              <a:t> EKI </a:t>
            </a:r>
            <a:r>
              <a:rPr lang="es-ES" dirty="0" err="1" smtClean="0"/>
              <a:t>proiektuko</a:t>
            </a:r>
            <a:r>
              <a:rPr lang="es-ES" dirty="0" smtClean="0"/>
              <a:t> </a:t>
            </a:r>
            <a:r>
              <a:rPr lang="es-ES" dirty="0" err="1" smtClean="0"/>
              <a:t>ikasmaterialean</a:t>
            </a:r>
            <a:r>
              <a:rPr lang="es-ES" dirty="0" smtClean="0"/>
              <a:t>”</a:t>
            </a:r>
            <a:endParaRPr lang="es-ES" dirty="0"/>
          </a:p>
        </p:txBody>
      </p:sp>
      <p:sp>
        <p:nvSpPr>
          <p:cNvPr id="3" name="Azpititulua 2"/>
          <p:cNvSpPr>
            <a:spLocks noGrp="1"/>
          </p:cNvSpPr>
          <p:nvPr>
            <p:ph type="subTitle" idx="1"/>
          </p:nvPr>
        </p:nvSpPr>
        <p:spPr>
          <a:xfrm>
            <a:off x="6444208" y="5775648"/>
            <a:ext cx="2408312" cy="1082352"/>
          </a:xfrm>
        </p:spPr>
        <p:txBody>
          <a:bodyPr>
            <a:normAutofit lnSpcReduction="10000"/>
          </a:bodyPr>
          <a:lstStyle/>
          <a:p>
            <a:pPr algn="r"/>
            <a:r>
              <a:rPr lang="es-ES_tradnl" sz="2000" dirty="0" err="1" smtClean="0"/>
              <a:t>Ritxi</a:t>
            </a:r>
            <a:r>
              <a:rPr lang="es-ES_tradnl" sz="2000" dirty="0" smtClean="0"/>
              <a:t> Abril</a:t>
            </a:r>
          </a:p>
          <a:p>
            <a:pPr algn="r"/>
            <a:r>
              <a:rPr lang="es-ES_tradnl" sz="2000" dirty="0" smtClean="0"/>
              <a:t>Xabier </a:t>
            </a:r>
            <a:r>
              <a:rPr lang="es-ES_tradnl" sz="2000" dirty="0" err="1" smtClean="0"/>
              <a:t>Garcia</a:t>
            </a:r>
            <a:endParaRPr lang="es-ES_tradnl" sz="2000" dirty="0" smtClean="0"/>
          </a:p>
          <a:p>
            <a:r>
              <a:rPr lang="es-ES_tradnl" sz="2000" dirty="0"/>
              <a:t>Maite Gomez</a:t>
            </a:r>
          </a:p>
          <a:p>
            <a:pPr algn="r"/>
            <a:endParaRPr lang="es-ES" sz="2000" dirty="0"/>
          </a:p>
        </p:txBody>
      </p:sp>
      <p:pic>
        <p:nvPicPr>
          <p:cNvPr id="1026" name="Picture 2" descr="C:\Users\xgarcia\Downloads\ek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428004"/>
            <a:ext cx="2304256" cy="1096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585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dukiaren leku-marka 2"/>
          <p:cNvSpPr>
            <a:spLocks noGrp="1"/>
          </p:cNvSpPr>
          <p:nvPr>
            <p:ph idx="1"/>
          </p:nvPr>
        </p:nvSpPr>
        <p:spPr>
          <a:xfrm>
            <a:off x="467544" y="2132857"/>
            <a:ext cx="8229600" cy="3312368"/>
          </a:xfrm>
        </p:spPr>
        <p:txBody>
          <a:bodyPr>
            <a:normAutofit/>
          </a:bodyPr>
          <a:lstStyle/>
          <a:p>
            <a:r>
              <a:rPr lang="es-ES_tradnl" sz="2500" dirty="0" err="1" smtClean="0"/>
              <a:t>DBHko</a:t>
            </a:r>
            <a:r>
              <a:rPr lang="es-ES_tradnl" sz="2500" dirty="0" smtClean="0"/>
              <a:t> 1. </a:t>
            </a:r>
            <a:r>
              <a:rPr lang="es-ES_tradnl" sz="2500" dirty="0" err="1" smtClean="0"/>
              <a:t>mailan</a:t>
            </a:r>
            <a:r>
              <a:rPr lang="es-ES_tradnl" sz="2500" dirty="0" smtClean="0"/>
              <a:t>: 2D</a:t>
            </a:r>
          </a:p>
          <a:p>
            <a:endParaRPr lang="es-ES_tradnl" sz="2500" dirty="0" smtClean="0"/>
          </a:p>
          <a:p>
            <a:r>
              <a:rPr lang="es-ES_tradnl" sz="2500" dirty="0" err="1" smtClean="0"/>
              <a:t>DBHko</a:t>
            </a:r>
            <a:r>
              <a:rPr lang="es-ES_tradnl" sz="2500" dirty="0" smtClean="0"/>
              <a:t> 2. </a:t>
            </a:r>
            <a:r>
              <a:rPr lang="es-ES_tradnl" sz="2500" dirty="0" err="1" smtClean="0"/>
              <a:t>mailan</a:t>
            </a:r>
            <a:r>
              <a:rPr lang="es-ES_tradnl" sz="2500" dirty="0" smtClean="0"/>
              <a:t>: 2D+3D</a:t>
            </a:r>
          </a:p>
          <a:p>
            <a:endParaRPr lang="es-ES_tradnl" sz="2500" dirty="0" smtClean="0"/>
          </a:p>
          <a:p>
            <a:r>
              <a:rPr lang="es-ES_tradnl" sz="2500" dirty="0" err="1" smtClean="0"/>
              <a:t>DBHko</a:t>
            </a:r>
            <a:r>
              <a:rPr lang="es-ES_tradnl" sz="2500" dirty="0" smtClean="0"/>
              <a:t> 3. </a:t>
            </a:r>
            <a:r>
              <a:rPr lang="es-ES_tradnl" sz="2500" dirty="0" err="1" smtClean="0"/>
              <a:t>mailan</a:t>
            </a:r>
            <a:r>
              <a:rPr lang="es-ES_tradnl" sz="2500" dirty="0" smtClean="0"/>
              <a:t>: 2D+3D+CAS </a:t>
            </a:r>
            <a:r>
              <a:rPr lang="es-ES_tradnl" sz="2500" dirty="0" err="1" smtClean="0"/>
              <a:t>kalkulagailua</a:t>
            </a:r>
            <a:endParaRPr lang="es-ES" sz="2500" dirty="0"/>
          </a:p>
        </p:txBody>
      </p:sp>
      <p:sp>
        <p:nvSpPr>
          <p:cNvPr id="2" name="Titulua 1"/>
          <p:cNvSpPr>
            <a:spLocks noGrp="1"/>
          </p:cNvSpPr>
          <p:nvPr>
            <p:ph type="title"/>
          </p:nvPr>
        </p:nvSpPr>
        <p:spPr>
          <a:xfrm>
            <a:off x="14603" y="0"/>
            <a:ext cx="9135481" cy="1143000"/>
          </a:xfrm>
        </p:spPr>
        <p:txBody>
          <a:bodyPr/>
          <a:lstStyle/>
          <a:p>
            <a:pPr algn="ctr"/>
            <a:r>
              <a:rPr lang="es-ES_tradnl" sz="3300" dirty="0" err="1" smtClean="0"/>
              <a:t>Geogebraren</a:t>
            </a:r>
            <a:r>
              <a:rPr lang="es-ES_tradnl" sz="3300" dirty="0" smtClean="0"/>
              <a:t> </a:t>
            </a:r>
            <a:r>
              <a:rPr lang="es-ES_tradnl" sz="3300" dirty="0" err="1" smtClean="0"/>
              <a:t>ikuspegien</a:t>
            </a:r>
            <a:r>
              <a:rPr lang="es-ES_tradnl" sz="3300" dirty="0" smtClean="0"/>
              <a:t> </a:t>
            </a:r>
            <a:r>
              <a:rPr lang="es-ES_tradnl" sz="3300" dirty="0" err="1" smtClean="0"/>
              <a:t>bilakaera</a:t>
            </a:r>
            <a:endParaRPr lang="es-ES" sz="3300" dirty="0"/>
          </a:p>
        </p:txBody>
      </p:sp>
    </p:spTree>
    <p:extLst>
      <p:ext uri="{BB962C8B-B14F-4D97-AF65-F5344CB8AC3E}">
        <p14:creationId xmlns:p14="http://schemas.microsoft.com/office/powerpoint/2010/main" val="754766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dukiaren leku-marka 2"/>
          <p:cNvSpPr>
            <a:spLocks noGrp="1"/>
          </p:cNvSpPr>
          <p:nvPr>
            <p:ph idx="1"/>
          </p:nvPr>
        </p:nvSpPr>
        <p:spPr>
          <a:xfrm>
            <a:off x="457200" y="1481329"/>
            <a:ext cx="8507288" cy="4222280"/>
          </a:xfrm>
        </p:spPr>
        <p:txBody>
          <a:bodyPr>
            <a:normAutofit/>
          </a:bodyPr>
          <a:lstStyle/>
          <a:p>
            <a:r>
              <a:rPr lang="eu-ES" sz="2500" dirty="0" err="1" smtClean="0"/>
              <a:t>Geogebrako</a:t>
            </a:r>
            <a:r>
              <a:rPr lang="eu-ES" sz="2500" dirty="0" smtClean="0"/>
              <a:t> lanketa ikaste-prozesuaren hasieratik konpetentziari lotutako egoeretan integratu arte</a:t>
            </a:r>
          </a:p>
          <a:p>
            <a:pPr marL="109728" indent="0">
              <a:buNone/>
            </a:pPr>
            <a:endParaRPr lang="eu-ES" dirty="0" smtClean="0"/>
          </a:p>
          <a:p>
            <a:pPr lvl="1"/>
            <a:r>
              <a:rPr lang="eu-ES" dirty="0" smtClean="0"/>
              <a:t>Geometria elementuak</a:t>
            </a:r>
          </a:p>
          <a:p>
            <a:pPr lvl="1"/>
            <a:r>
              <a:rPr lang="eu-ES" dirty="0" smtClean="0"/>
              <a:t>Poligonoak</a:t>
            </a:r>
          </a:p>
          <a:p>
            <a:pPr lvl="1"/>
            <a:r>
              <a:rPr lang="eu-ES" dirty="0" smtClean="0"/>
              <a:t>Neurketak</a:t>
            </a:r>
          </a:p>
          <a:p>
            <a:pPr lvl="1"/>
            <a:r>
              <a:rPr lang="eu-ES" dirty="0" smtClean="0"/>
              <a:t>Transformazio geometrikoak</a:t>
            </a:r>
          </a:p>
          <a:p>
            <a:pPr marL="393192" lvl="1" indent="0">
              <a:buNone/>
            </a:pPr>
            <a:endParaRPr lang="eu-ES" dirty="0" smtClean="0"/>
          </a:p>
        </p:txBody>
      </p:sp>
      <p:sp>
        <p:nvSpPr>
          <p:cNvPr id="2" name="Titulua 1"/>
          <p:cNvSpPr>
            <a:spLocks noGrp="1"/>
          </p:cNvSpPr>
          <p:nvPr>
            <p:ph type="title"/>
          </p:nvPr>
        </p:nvSpPr>
        <p:spPr>
          <a:xfrm>
            <a:off x="31304" y="5950"/>
            <a:ext cx="8229600" cy="1143000"/>
          </a:xfrm>
        </p:spPr>
        <p:txBody>
          <a:bodyPr>
            <a:normAutofit/>
          </a:bodyPr>
          <a:lstStyle/>
          <a:p>
            <a:pPr algn="ctr"/>
            <a:r>
              <a:rPr lang="es-ES_tradnl" sz="3300" dirty="0" smtClean="0"/>
              <a:t>DBH 1. </a:t>
            </a:r>
            <a:r>
              <a:rPr lang="es-ES_tradnl" sz="3300" dirty="0" err="1" smtClean="0"/>
              <a:t>maila</a:t>
            </a:r>
            <a:r>
              <a:rPr lang="es-ES_tradnl" sz="3300" dirty="0" smtClean="0"/>
              <a:t> (2D)</a:t>
            </a:r>
            <a:endParaRPr lang="es-ES" sz="3300" dirty="0"/>
          </a:p>
        </p:txBody>
      </p:sp>
      <p:sp>
        <p:nvSpPr>
          <p:cNvPr id="4" name="Eskuineko giltza 3"/>
          <p:cNvSpPr/>
          <p:nvPr/>
        </p:nvSpPr>
        <p:spPr>
          <a:xfrm>
            <a:off x="5494362" y="2852936"/>
            <a:ext cx="432048" cy="14401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 name="TestuKoadroa 4"/>
          <p:cNvSpPr txBox="1"/>
          <p:nvPr/>
        </p:nvSpPr>
        <p:spPr>
          <a:xfrm>
            <a:off x="6156176" y="3384971"/>
            <a:ext cx="2448272" cy="369332"/>
          </a:xfrm>
          <a:prstGeom prst="rect">
            <a:avLst/>
          </a:prstGeom>
          <a:noFill/>
        </p:spPr>
        <p:txBody>
          <a:bodyPr wrap="square" rtlCol="0">
            <a:spAutoFit/>
          </a:bodyPr>
          <a:lstStyle/>
          <a:p>
            <a:r>
              <a:rPr lang="es-ES_tradnl" dirty="0" err="1" smtClean="0"/>
              <a:t>Espazioen</a:t>
            </a:r>
            <a:r>
              <a:rPr lang="es-ES_tradnl" dirty="0" smtClean="0"/>
              <a:t> </a:t>
            </a:r>
            <a:r>
              <a:rPr lang="es-ES_tradnl" dirty="0" err="1" smtClean="0"/>
              <a:t>diseinua</a:t>
            </a:r>
            <a:endParaRPr lang="es-E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3315" y="4396677"/>
            <a:ext cx="3614142" cy="2313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3088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dukiaren leku-marka 2"/>
          <p:cNvSpPr>
            <a:spLocks noGrp="1"/>
          </p:cNvSpPr>
          <p:nvPr>
            <p:ph idx="1"/>
          </p:nvPr>
        </p:nvSpPr>
        <p:spPr>
          <a:xfrm>
            <a:off x="163550" y="764704"/>
            <a:ext cx="8640960" cy="5256584"/>
          </a:xfrm>
        </p:spPr>
        <p:txBody>
          <a:bodyPr>
            <a:normAutofit fontScale="62500" lnSpcReduction="20000"/>
          </a:bodyPr>
          <a:lstStyle/>
          <a:p>
            <a:pPr marL="109728" indent="0">
              <a:buNone/>
            </a:pPr>
            <a:r>
              <a:rPr lang="eu-ES" sz="2900" b="1" dirty="0" smtClean="0"/>
              <a:t>Geometriako oinarrizko elementuak</a:t>
            </a:r>
          </a:p>
          <a:p>
            <a:r>
              <a:rPr lang="eu-ES" sz="2600" dirty="0" smtClean="0"/>
              <a:t>6. jarduera: angeluen propietateak. Ziurtatzeko </a:t>
            </a:r>
            <a:r>
              <a:rPr lang="eu-ES" sz="2600" dirty="0" err="1" smtClean="0"/>
              <a:t>appleta</a:t>
            </a:r>
            <a:r>
              <a:rPr lang="eu-ES" sz="2600" dirty="0" smtClean="0"/>
              <a:t> behatu eta ondorioak idatzi</a:t>
            </a:r>
          </a:p>
          <a:p>
            <a:r>
              <a:rPr lang="eu-ES" sz="2600" dirty="0" smtClean="0"/>
              <a:t>8. jarduera: puntuak, zuzenak eta angeluak landu. </a:t>
            </a:r>
          </a:p>
          <a:p>
            <a:pPr marL="109728" indent="0">
              <a:buNone/>
            </a:pPr>
            <a:endParaRPr lang="eu-ES" sz="1000" b="1" dirty="0" smtClean="0"/>
          </a:p>
          <a:p>
            <a:pPr marL="109728" indent="0">
              <a:buNone/>
            </a:pPr>
            <a:r>
              <a:rPr lang="eu-ES" sz="2900" b="1" dirty="0" smtClean="0"/>
              <a:t>Poligonoak</a:t>
            </a:r>
          </a:p>
          <a:p>
            <a:r>
              <a:rPr lang="eu-ES" sz="2600" dirty="0" smtClean="0"/>
              <a:t>11. jarduera: laukien sailkapena eta ezaugarriak</a:t>
            </a:r>
          </a:p>
          <a:p>
            <a:r>
              <a:rPr lang="eu-ES" sz="2600" dirty="0" smtClean="0"/>
              <a:t>14. jarduera: triangeluen ezaugarriak</a:t>
            </a:r>
          </a:p>
          <a:p>
            <a:pPr marL="109728" indent="0">
              <a:buNone/>
            </a:pPr>
            <a:endParaRPr lang="eu-ES" sz="1000" b="1" dirty="0" smtClean="0"/>
          </a:p>
          <a:p>
            <a:pPr marL="109728" indent="0">
              <a:buNone/>
            </a:pPr>
            <a:r>
              <a:rPr lang="eu-ES" sz="2900" b="1" dirty="0" smtClean="0"/>
              <a:t>Transformazio geometrikoak</a:t>
            </a:r>
          </a:p>
          <a:p>
            <a:r>
              <a:rPr lang="eu-ES" sz="2600" dirty="0" smtClean="0"/>
              <a:t>18. jarduera: mosaikoak eraiki</a:t>
            </a:r>
          </a:p>
          <a:p>
            <a:pPr marL="109728" indent="0">
              <a:buNone/>
            </a:pPr>
            <a:endParaRPr lang="eu-ES" sz="700" b="1" dirty="0" smtClean="0"/>
          </a:p>
          <a:p>
            <a:pPr marL="109728" indent="0">
              <a:buNone/>
            </a:pPr>
            <a:r>
              <a:rPr lang="eu-ES" sz="2900" b="1" dirty="0" smtClean="0"/>
              <a:t>Irudikapenen sorkuntza </a:t>
            </a:r>
          </a:p>
          <a:p>
            <a:r>
              <a:rPr lang="eu-ES" sz="2600" dirty="0" smtClean="0"/>
              <a:t>19. jarduera: gelako planoa eraiki</a:t>
            </a:r>
          </a:p>
          <a:p>
            <a:r>
              <a:rPr lang="eu-ES" sz="2600" dirty="0" smtClean="0"/>
              <a:t>23. jarduera: komun baten planoa eraiki</a:t>
            </a:r>
          </a:p>
          <a:p>
            <a:endParaRPr lang="eu-ES" sz="1000" dirty="0" smtClean="0"/>
          </a:p>
          <a:p>
            <a:pPr marL="109728" indent="0">
              <a:buNone/>
            </a:pPr>
            <a:r>
              <a:rPr lang="eu-ES" sz="2900" b="1" dirty="0" smtClean="0"/>
              <a:t>Poligonoen azaleren frogapena</a:t>
            </a:r>
          </a:p>
          <a:p>
            <a:r>
              <a:rPr lang="eu-ES" sz="2600" dirty="0" smtClean="0"/>
              <a:t>34. eta 36. jarduera: azaleren demostrazioen appletak</a:t>
            </a:r>
          </a:p>
          <a:p>
            <a:pPr marL="109728" indent="0">
              <a:buNone/>
            </a:pPr>
            <a:endParaRPr lang="eu-ES" sz="1000" dirty="0" smtClean="0"/>
          </a:p>
          <a:p>
            <a:pPr marL="109728" indent="0">
              <a:buNone/>
            </a:pPr>
            <a:r>
              <a:rPr lang="eu-ES" sz="2900" b="1" dirty="0" smtClean="0"/>
              <a:t>Ikasitakoa egoeretan integratzea:</a:t>
            </a:r>
          </a:p>
          <a:p>
            <a:r>
              <a:rPr lang="eu-ES" sz="2600" dirty="0" smtClean="0"/>
              <a:t>47. jarduera: saskibaloi kantxa </a:t>
            </a:r>
          </a:p>
          <a:p>
            <a:r>
              <a:rPr lang="eu-ES" sz="2600" dirty="0" smtClean="0"/>
              <a:t>49. jarduera: bizikletentzako aparkalekua</a:t>
            </a:r>
            <a:r>
              <a:rPr lang="eu-ES" dirty="0" smtClean="0"/>
              <a:t>	</a:t>
            </a:r>
          </a:p>
          <a:p>
            <a:endParaRPr lang="eu-ES" dirty="0" smtClean="0"/>
          </a:p>
          <a:p>
            <a:endParaRPr lang="eu-ES" dirty="0"/>
          </a:p>
        </p:txBody>
      </p:sp>
      <p:sp>
        <p:nvSpPr>
          <p:cNvPr id="2" name="Titulua 1"/>
          <p:cNvSpPr>
            <a:spLocks noGrp="1"/>
          </p:cNvSpPr>
          <p:nvPr>
            <p:ph type="title"/>
          </p:nvPr>
        </p:nvSpPr>
        <p:spPr>
          <a:xfrm>
            <a:off x="27856" y="31371"/>
            <a:ext cx="9116144" cy="877349"/>
          </a:xfrm>
        </p:spPr>
        <p:txBody>
          <a:bodyPr>
            <a:normAutofit/>
          </a:bodyPr>
          <a:lstStyle/>
          <a:p>
            <a:pPr algn="ctr"/>
            <a:r>
              <a:rPr lang="es-ES_tradnl" sz="3300" dirty="0" smtClean="0"/>
              <a:t>DBH 1. </a:t>
            </a:r>
            <a:r>
              <a:rPr lang="es-ES_tradnl" sz="3300" dirty="0" err="1" smtClean="0"/>
              <a:t>mailako</a:t>
            </a:r>
            <a:r>
              <a:rPr lang="es-ES_tradnl" sz="3300" dirty="0" smtClean="0"/>
              <a:t> 3. </a:t>
            </a:r>
            <a:r>
              <a:rPr lang="es-ES_tradnl" sz="3300" dirty="0" err="1" smtClean="0"/>
              <a:t>unitatea</a:t>
            </a:r>
            <a:endParaRPr lang="es-ES" sz="3300" dirty="0"/>
          </a:p>
        </p:txBody>
      </p:sp>
      <p:pic>
        <p:nvPicPr>
          <p:cNvPr id="4098" name="Picture 2" descr="\\Data02\ikt\EKI\Unitateak\DBH1\EKI1 0definitiboa\AZALAK\MAT1_3_azal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2348880"/>
            <a:ext cx="2468348"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827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dukiaren leku-marka 2"/>
          <p:cNvSpPr>
            <a:spLocks noGrp="1"/>
          </p:cNvSpPr>
          <p:nvPr>
            <p:ph idx="1"/>
          </p:nvPr>
        </p:nvSpPr>
        <p:spPr>
          <a:xfrm>
            <a:off x="323528" y="1844824"/>
            <a:ext cx="8229600" cy="2160240"/>
          </a:xfrm>
        </p:spPr>
        <p:txBody>
          <a:bodyPr>
            <a:normAutofit/>
          </a:bodyPr>
          <a:lstStyle/>
          <a:p>
            <a:r>
              <a:rPr lang="eu-ES" sz="2500" dirty="0" smtClean="0">
                <a:hlinkClick r:id="rId2"/>
              </a:rPr>
              <a:t>6. jarduera</a:t>
            </a:r>
            <a:r>
              <a:rPr lang="eu-ES" sz="2500" dirty="0" smtClean="0"/>
              <a:t>: angeluen propietateak. Appleta behatu eta ondorioak idatzi *</a:t>
            </a:r>
          </a:p>
          <a:p>
            <a:pPr marL="109728" indent="0">
              <a:buNone/>
            </a:pPr>
            <a:endParaRPr lang="eu-ES" sz="2500" dirty="0" smtClean="0"/>
          </a:p>
          <a:p>
            <a:r>
              <a:rPr lang="eu-ES" sz="2500" dirty="0" smtClean="0">
                <a:hlinkClick r:id="rId3"/>
              </a:rPr>
              <a:t>34. jarduera</a:t>
            </a:r>
            <a:r>
              <a:rPr lang="eu-ES" sz="2500" dirty="0" smtClean="0"/>
              <a:t>: azaleren demostrazioa appleta</a:t>
            </a:r>
          </a:p>
          <a:p>
            <a:endParaRPr lang="eu-ES" sz="2500" dirty="0"/>
          </a:p>
        </p:txBody>
      </p:sp>
      <p:sp>
        <p:nvSpPr>
          <p:cNvPr id="2" name="Titulua 1"/>
          <p:cNvSpPr>
            <a:spLocks noGrp="1"/>
          </p:cNvSpPr>
          <p:nvPr>
            <p:ph type="title"/>
          </p:nvPr>
        </p:nvSpPr>
        <p:spPr>
          <a:xfrm>
            <a:off x="11898" y="0"/>
            <a:ext cx="9132101" cy="1143000"/>
          </a:xfrm>
        </p:spPr>
        <p:txBody>
          <a:bodyPr>
            <a:normAutofit/>
          </a:bodyPr>
          <a:lstStyle/>
          <a:p>
            <a:pPr algn="ctr"/>
            <a:r>
              <a:rPr lang="es-ES_tradnl" sz="3300" dirty="0" smtClean="0"/>
              <a:t>DBH 1. </a:t>
            </a:r>
            <a:r>
              <a:rPr lang="es-ES_tradnl" sz="3300" dirty="0" err="1" smtClean="0"/>
              <a:t>mailako</a:t>
            </a:r>
            <a:r>
              <a:rPr lang="es-ES_tradnl" sz="3300" dirty="0" smtClean="0"/>
              <a:t> 3. </a:t>
            </a:r>
            <a:r>
              <a:rPr lang="es-ES_tradnl" sz="3300" dirty="0" err="1" smtClean="0"/>
              <a:t>unitatea</a:t>
            </a:r>
            <a:endParaRPr lang="es-ES" sz="3300" dirty="0"/>
          </a:p>
        </p:txBody>
      </p:sp>
    </p:spTree>
    <p:extLst>
      <p:ext uri="{BB962C8B-B14F-4D97-AF65-F5344CB8AC3E}">
        <p14:creationId xmlns:p14="http://schemas.microsoft.com/office/powerpoint/2010/main" val="992615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dukiaren leku-marka 2"/>
          <p:cNvSpPr>
            <a:spLocks noGrp="1"/>
          </p:cNvSpPr>
          <p:nvPr>
            <p:ph idx="1"/>
          </p:nvPr>
        </p:nvSpPr>
        <p:spPr>
          <a:xfrm>
            <a:off x="467544" y="1207452"/>
            <a:ext cx="4762872" cy="4525963"/>
          </a:xfrm>
        </p:spPr>
        <p:txBody>
          <a:bodyPr>
            <a:normAutofit/>
          </a:bodyPr>
          <a:lstStyle/>
          <a:p>
            <a:r>
              <a:rPr lang="es-ES_tradnl" sz="2500" dirty="0" err="1" smtClean="0"/>
              <a:t>Irudi</a:t>
            </a:r>
            <a:r>
              <a:rPr lang="es-ES_tradnl" sz="2500" dirty="0" smtClean="0"/>
              <a:t> </a:t>
            </a:r>
            <a:r>
              <a:rPr lang="es-ES_tradnl" sz="2500" dirty="0" err="1" smtClean="0"/>
              <a:t>lauetatik</a:t>
            </a:r>
            <a:r>
              <a:rPr lang="es-ES_tradnl" sz="2500" dirty="0" smtClean="0"/>
              <a:t> </a:t>
            </a:r>
            <a:r>
              <a:rPr lang="es-ES_tradnl" sz="2500" dirty="0" err="1" smtClean="0"/>
              <a:t>abiatuta</a:t>
            </a:r>
            <a:r>
              <a:rPr lang="es-ES_tradnl" sz="2500" dirty="0" smtClean="0"/>
              <a:t> 3D </a:t>
            </a:r>
            <a:r>
              <a:rPr lang="es-ES_tradnl" sz="2500" dirty="0" err="1" smtClean="0"/>
              <a:t>maketak</a:t>
            </a:r>
            <a:r>
              <a:rPr lang="es-ES_tradnl" sz="2500" dirty="0" smtClean="0"/>
              <a:t> </a:t>
            </a:r>
            <a:r>
              <a:rPr lang="es-ES_tradnl" sz="2500" dirty="0" err="1" smtClean="0"/>
              <a:t>egitera</a:t>
            </a:r>
            <a:r>
              <a:rPr lang="es-ES_tradnl" sz="2500" dirty="0" smtClean="0"/>
              <a:t> </a:t>
            </a:r>
            <a:r>
              <a:rPr lang="es-ES_tradnl" sz="2500" dirty="0" err="1" smtClean="0"/>
              <a:t>iritsiko</a:t>
            </a:r>
            <a:r>
              <a:rPr lang="es-ES_tradnl" sz="2500" dirty="0" smtClean="0"/>
              <a:t> </a:t>
            </a:r>
            <a:r>
              <a:rPr lang="es-ES_tradnl" sz="2500" dirty="0" err="1" smtClean="0"/>
              <a:t>dira</a:t>
            </a:r>
            <a:r>
              <a:rPr lang="es-ES_tradnl" sz="2500" dirty="0" smtClean="0"/>
              <a:t>.</a:t>
            </a:r>
          </a:p>
          <a:p>
            <a:endParaRPr lang="es-ES_tradnl" sz="2500" dirty="0" smtClean="0"/>
          </a:p>
          <a:p>
            <a:pPr lvl="1"/>
            <a:r>
              <a:rPr lang="es-ES_tradnl" sz="2000" dirty="0" err="1" smtClean="0"/>
              <a:t>Probabilitatea</a:t>
            </a:r>
            <a:endParaRPr lang="es-ES_tradnl" sz="2000" dirty="0" smtClean="0"/>
          </a:p>
          <a:p>
            <a:pPr lvl="1"/>
            <a:r>
              <a:rPr lang="es-ES_tradnl" sz="2000" dirty="0" err="1" smtClean="0"/>
              <a:t>Geometria</a:t>
            </a:r>
            <a:r>
              <a:rPr lang="es-ES_tradnl" sz="2000" dirty="0" smtClean="0"/>
              <a:t> </a:t>
            </a:r>
            <a:r>
              <a:rPr lang="es-ES_tradnl" sz="2000" dirty="0" err="1" smtClean="0"/>
              <a:t>laua</a:t>
            </a:r>
            <a:r>
              <a:rPr lang="es-ES_tradnl" sz="2000" dirty="0" smtClean="0"/>
              <a:t>: </a:t>
            </a:r>
            <a:r>
              <a:rPr lang="es-ES_tradnl" sz="2000" dirty="0" err="1" smtClean="0"/>
              <a:t>triangeluen</a:t>
            </a:r>
            <a:r>
              <a:rPr lang="es-ES_tradnl" sz="2000" dirty="0" smtClean="0"/>
              <a:t> </a:t>
            </a:r>
            <a:r>
              <a:rPr lang="es-ES_tradnl" sz="2000" dirty="0" err="1" smtClean="0"/>
              <a:t>ezaugarriak</a:t>
            </a:r>
            <a:r>
              <a:rPr lang="es-ES_tradnl" sz="2000" dirty="0" smtClean="0"/>
              <a:t> (</a:t>
            </a:r>
            <a:r>
              <a:rPr lang="es-ES_tradnl" sz="2000" dirty="0" err="1" smtClean="0"/>
              <a:t>Pitagorasen</a:t>
            </a:r>
            <a:r>
              <a:rPr lang="es-ES_tradnl" sz="2000" dirty="0" smtClean="0"/>
              <a:t> teorema…)</a:t>
            </a:r>
          </a:p>
          <a:p>
            <a:pPr lvl="1"/>
            <a:r>
              <a:rPr lang="es-ES_tradnl" sz="2000" dirty="0" err="1" smtClean="0"/>
              <a:t>Funtzioak</a:t>
            </a:r>
            <a:endParaRPr lang="es-ES_tradnl" sz="2000" dirty="0" smtClean="0"/>
          </a:p>
          <a:p>
            <a:pPr lvl="1"/>
            <a:r>
              <a:rPr lang="es-ES_tradnl" sz="2000" dirty="0" err="1" smtClean="0"/>
              <a:t>Geometria</a:t>
            </a:r>
            <a:r>
              <a:rPr lang="es-ES_tradnl" sz="2000" dirty="0" smtClean="0"/>
              <a:t> </a:t>
            </a:r>
            <a:r>
              <a:rPr lang="es-ES_tradnl" sz="2000" dirty="0" err="1" smtClean="0"/>
              <a:t>espaziala</a:t>
            </a:r>
            <a:endParaRPr lang="es-ES_tradnl" sz="2000" dirty="0" smtClean="0"/>
          </a:p>
          <a:p>
            <a:endParaRPr lang="es-ES_tradnl" sz="2500" dirty="0" smtClean="0"/>
          </a:p>
        </p:txBody>
      </p:sp>
      <p:sp>
        <p:nvSpPr>
          <p:cNvPr id="2" name="Titulua 1"/>
          <p:cNvSpPr>
            <a:spLocks noGrp="1"/>
          </p:cNvSpPr>
          <p:nvPr>
            <p:ph type="title"/>
          </p:nvPr>
        </p:nvSpPr>
        <p:spPr>
          <a:xfrm>
            <a:off x="0" y="0"/>
            <a:ext cx="9144000" cy="1143000"/>
          </a:xfrm>
        </p:spPr>
        <p:txBody>
          <a:bodyPr>
            <a:normAutofit/>
          </a:bodyPr>
          <a:lstStyle/>
          <a:p>
            <a:pPr algn="ctr"/>
            <a:r>
              <a:rPr lang="es-ES_tradnl" sz="3300" dirty="0" smtClean="0"/>
              <a:t>DBH 2. </a:t>
            </a:r>
            <a:r>
              <a:rPr lang="es-ES_tradnl" sz="3300" dirty="0" err="1"/>
              <a:t>m</a:t>
            </a:r>
            <a:r>
              <a:rPr lang="es-ES_tradnl" sz="3300" dirty="0" err="1" smtClean="0"/>
              <a:t>aila</a:t>
            </a:r>
            <a:r>
              <a:rPr lang="es-ES_tradnl" sz="3300" dirty="0" smtClean="0"/>
              <a:t>	(2D eta 3D)</a:t>
            </a:r>
            <a:endParaRPr lang="es-ES" sz="3300" dirty="0"/>
          </a:p>
        </p:txBody>
      </p:sp>
      <p:pic>
        <p:nvPicPr>
          <p:cNvPr id="4" name="Picture 2" descr="\\Data02\ikt\EKI\Unitateak\DBH2\Portadak DBH2-1\Mate DBH2 portad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1484784"/>
            <a:ext cx="3018359" cy="426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37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dukiaren leku-marka 1"/>
          <p:cNvSpPr>
            <a:spLocks noGrp="1"/>
          </p:cNvSpPr>
          <p:nvPr>
            <p:ph idx="1"/>
          </p:nvPr>
        </p:nvSpPr>
        <p:spPr>
          <a:xfrm>
            <a:off x="457200" y="1481328"/>
            <a:ext cx="7931224" cy="4323936"/>
          </a:xfrm>
        </p:spPr>
        <p:txBody>
          <a:bodyPr>
            <a:normAutofit/>
          </a:bodyPr>
          <a:lstStyle/>
          <a:p>
            <a:pPr marL="109728" indent="0">
              <a:buNone/>
            </a:pPr>
            <a:r>
              <a:rPr lang="es-ES_tradnl" sz="2500" dirty="0" smtClean="0"/>
              <a:t>1. </a:t>
            </a:r>
            <a:r>
              <a:rPr lang="es-ES_tradnl" sz="2500" dirty="0" err="1" smtClean="0"/>
              <a:t>unitatea</a:t>
            </a:r>
            <a:endParaRPr lang="es-ES_tradnl" sz="2500" dirty="0" smtClean="0"/>
          </a:p>
          <a:p>
            <a:r>
              <a:rPr lang="es-ES_tradnl" sz="2000" b="1" dirty="0" err="1" smtClean="0"/>
              <a:t>Probabilitatea</a:t>
            </a:r>
            <a:endParaRPr lang="es-ES_tradnl" sz="2000" b="1" dirty="0" smtClean="0"/>
          </a:p>
          <a:p>
            <a:pPr lvl="1"/>
            <a:r>
              <a:rPr lang="es-ES_tradnl" sz="1600" dirty="0" smtClean="0"/>
              <a:t>21. </a:t>
            </a:r>
            <a:r>
              <a:rPr lang="es-ES_tradnl" sz="1600" dirty="0" err="1" smtClean="0"/>
              <a:t>jarduera</a:t>
            </a:r>
            <a:r>
              <a:rPr lang="es-ES_tradnl" sz="1600" dirty="0" smtClean="0"/>
              <a:t>: </a:t>
            </a:r>
            <a:r>
              <a:rPr lang="es-ES_tradnl" sz="1600" dirty="0" err="1" smtClean="0"/>
              <a:t>Zenbaki</a:t>
            </a:r>
            <a:r>
              <a:rPr lang="es-ES_tradnl" sz="1600" dirty="0" smtClean="0"/>
              <a:t> </a:t>
            </a:r>
            <a:r>
              <a:rPr lang="es-ES_tradnl" sz="1600" dirty="0" err="1" smtClean="0"/>
              <a:t>handien</a:t>
            </a:r>
            <a:r>
              <a:rPr lang="es-ES_tradnl" sz="1600" dirty="0" smtClean="0"/>
              <a:t> </a:t>
            </a:r>
            <a:r>
              <a:rPr lang="es-ES_tradnl" sz="1600" dirty="0" err="1" smtClean="0"/>
              <a:t>legea</a:t>
            </a:r>
            <a:r>
              <a:rPr lang="es-ES_tradnl" sz="1600" dirty="0" smtClean="0"/>
              <a:t>: </a:t>
            </a:r>
            <a:r>
              <a:rPr lang="es-ES_tradnl" sz="1600" dirty="0" err="1" smtClean="0"/>
              <a:t>Dadoen</a:t>
            </a:r>
            <a:r>
              <a:rPr lang="es-ES_tradnl" sz="1600" dirty="0" smtClean="0"/>
              <a:t> </a:t>
            </a:r>
            <a:r>
              <a:rPr lang="es-ES_tradnl" sz="1600" dirty="0" err="1" smtClean="0"/>
              <a:t>simulazioak</a:t>
            </a:r>
            <a:endParaRPr lang="es-ES_tradnl" sz="1600" dirty="0" smtClean="0"/>
          </a:p>
          <a:p>
            <a:endParaRPr lang="es-ES_tradnl" sz="1000" dirty="0" smtClean="0"/>
          </a:p>
          <a:p>
            <a:r>
              <a:rPr lang="es-ES_tradnl" sz="2000" b="1" dirty="0" err="1" smtClean="0"/>
              <a:t>Triangeluen</a:t>
            </a:r>
            <a:r>
              <a:rPr lang="es-ES_tradnl" sz="2000" b="1" dirty="0" smtClean="0"/>
              <a:t> </a:t>
            </a:r>
            <a:r>
              <a:rPr lang="es-ES_tradnl" sz="2000" b="1" dirty="0" err="1" smtClean="0"/>
              <a:t>propietateak</a:t>
            </a:r>
            <a:endParaRPr lang="es-ES_tradnl" sz="2000" b="1" dirty="0" smtClean="0"/>
          </a:p>
          <a:p>
            <a:pPr lvl="1"/>
            <a:r>
              <a:rPr lang="es-ES_tradnl" sz="1600" dirty="0" smtClean="0"/>
              <a:t>38. 39. eta 40. </a:t>
            </a:r>
            <a:r>
              <a:rPr lang="es-ES_tradnl" sz="1600" dirty="0" err="1" smtClean="0"/>
              <a:t>jarduerak</a:t>
            </a:r>
            <a:r>
              <a:rPr lang="es-ES_tradnl" sz="1600" dirty="0" smtClean="0"/>
              <a:t>: </a:t>
            </a:r>
            <a:r>
              <a:rPr lang="es-ES_tradnl" sz="1600" dirty="0" err="1" smtClean="0"/>
              <a:t>triangeluen</a:t>
            </a:r>
            <a:r>
              <a:rPr lang="es-ES_tradnl" sz="1600" dirty="0" smtClean="0"/>
              <a:t> </a:t>
            </a:r>
            <a:r>
              <a:rPr lang="es-ES_tradnl" sz="1600" dirty="0" err="1" smtClean="0"/>
              <a:t>simulazioak</a:t>
            </a:r>
            <a:r>
              <a:rPr lang="es-ES_tradnl" sz="1600" dirty="0" smtClean="0"/>
              <a:t> </a:t>
            </a:r>
          </a:p>
          <a:p>
            <a:pPr lvl="1"/>
            <a:endParaRPr lang="es-ES" sz="1600" dirty="0"/>
          </a:p>
          <a:p>
            <a:pPr marL="109728" indent="0">
              <a:buNone/>
            </a:pPr>
            <a:r>
              <a:rPr lang="es-ES_tradnl" sz="2500" dirty="0"/>
              <a:t>2. </a:t>
            </a:r>
            <a:r>
              <a:rPr lang="es-ES_tradnl" sz="2500" dirty="0" err="1"/>
              <a:t>unitatea</a:t>
            </a:r>
            <a:endParaRPr lang="es-ES_tradnl" sz="2500" dirty="0"/>
          </a:p>
          <a:p>
            <a:r>
              <a:rPr lang="es-ES_tradnl" sz="2000" b="1" dirty="0" err="1" smtClean="0"/>
              <a:t>Funtzioak</a:t>
            </a:r>
            <a:endParaRPr lang="es-ES_tradnl" sz="2000" b="1" dirty="0" smtClean="0"/>
          </a:p>
          <a:p>
            <a:pPr lvl="1"/>
            <a:r>
              <a:rPr lang="es-ES_tradnl" sz="1600" dirty="0" smtClean="0"/>
              <a:t>41</a:t>
            </a:r>
            <a:r>
              <a:rPr lang="es-ES_tradnl" sz="1600" dirty="0"/>
              <a:t>. eta 43. </a:t>
            </a:r>
            <a:r>
              <a:rPr lang="es-ES_tradnl" sz="1600" dirty="0" err="1"/>
              <a:t>jarduerak</a:t>
            </a:r>
            <a:r>
              <a:rPr lang="es-ES_tradnl" sz="1600" dirty="0"/>
              <a:t>: </a:t>
            </a:r>
            <a:r>
              <a:rPr lang="es-ES_tradnl" sz="1600" dirty="0" err="1" smtClean="0"/>
              <a:t>funtzio</a:t>
            </a:r>
            <a:r>
              <a:rPr lang="es-ES_tradnl" sz="1600" dirty="0" smtClean="0"/>
              <a:t> </a:t>
            </a:r>
            <a:r>
              <a:rPr lang="es-ES_tradnl" sz="1600" dirty="0" err="1"/>
              <a:t>linealen</a:t>
            </a:r>
            <a:r>
              <a:rPr lang="es-ES_tradnl" sz="1600" dirty="0"/>
              <a:t> </a:t>
            </a:r>
            <a:r>
              <a:rPr lang="es-ES_tradnl" sz="1600" dirty="0" err="1"/>
              <a:t>azterketa</a:t>
            </a:r>
            <a:r>
              <a:rPr lang="es-ES_tradnl" sz="1600" dirty="0"/>
              <a:t> eta </a:t>
            </a:r>
            <a:r>
              <a:rPr lang="es-ES_tradnl" sz="1600" dirty="0" err="1" smtClean="0"/>
              <a:t>irudikapena</a:t>
            </a:r>
            <a:endParaRPr lang="es-ES_tradnl" sz="1600" dirty="0"/>
          </a:p>
        </p:txBody>
      </p:sp>
      <p:sp>
        <p:nvSpPr>
          <p:cNvPr id="3" name="Titulua 2"/>
          <p:cNvSpPr>
            <a:spLocks noGrp="1"/>
          </p:cNvSpPr>
          <p:nvPr>
            <p:ph type="title"/>
          </p:nvPr>
        </p:nvSpPr>
        <p:spPr>
          <a:xfrm>
            <a:off x="0" y="10277"/>
            <a:ext cx="8229600" cy="1143000"/>
          </a:xfrm>
        </p:spPr>
        <p:txBody>
          <a:bodyPr>
            <a:normAutofit/>
          </a:bodyPr>
          <a:lstStyle/>
          <a:p>
            <a:pPr algn="ctr"/>
            <a:r>
              <a:rPr lang="es-ES_tradnl" sz="3300" dirty="0"/>
              <a:t>DBH </a:t>
            </a:r>
            <a:r>
              <a:rPr lang="es-ES_tradnl" sz="3300" dirty="0" smtClean="0"/>
              <a:t>2. </a:t>
            </a:r>
            <a:r>
              <a:rPr lang="es-ES_tradnl" sz="3300" dirty="0" err="1" smtClean="0"/>
              <a:t>maila</a:t>
            </a:r>
            <a:endParaRPr lang="es-ES" sz="3300" dirty="0"/>
          </a:p>
        </p:txBody>
      </p:sp>
    </p:spTree>
    <p:extLst>
      <p:ext uri="{BB962C8B-B14F-4D97-AF65-F5344CB8AC3E}">
        <p14:creationId xmlns:p14="http://schemas.microsoft.com/office/powerpoint/2010/main" val="634353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dukiaren leku-marka 1"/>
          <p:cNvSpPr>
            <a:spLocks noGrp="1"/>
          </p:cNvSpPr>
          <p:nvPr>
            <p:ph idx="1"/>
          </p:nvPr>
        </p:nvSpPr>
        <p:spPr/>
        <p:txBody>
          <a:bodyPr>
            <a:normAutofit fontScale="92500" lnSpcReduction="10000"/>
          </a:bodyPr>
          <a:lstStyle/>
          <a:p>
            <a:r>
              <a:rPr lang="eu-ES" sz="2500" b="1" dirty="0" smtClean="0"/>
              <a:t>Triangeluen ezaugarriak</a:t>
            </a:r>
          </a:p>
          <a:p>
            <a:pPr lvl="1"/>
            <a:r>
              <a:rPr lang="eu-ES" sz="2100" dirty="0" smtClean="0"/>
              <a:t>6. 7. 8. 9. eta 10.  jarduerak: triangeluen zuzen eta puntu bereziak. </a:t>
            </a:r>
          </a:p>
          <a:p>
            <a:endParaRPr lang="eu-ES" sz="1000" dirty="0" smtClean="0"/>
          </a:p>
          <a:p>
            <a:r>
              <a:rPr lang="eu-ES" sz="2500" b="1" dirty="0" smtClean="0"/>
              <a:t>Espazioko geometria</a:t>
            </a:r>
          </a:p>
          <a:p>
            <a:pPr lvl="1"/>
            <a:r>
              <a:rPr lang="eu-ES" sz="2000" dirty="0" smtClean="0"/>
              <a:t>17. jarduera: 3D-ko irudikapenak egin.</a:t>
            </a:r>
          </a:p>
          <a:p>
            <a:endParaRPr lang="eu-ES" sz="2000" dirty="0" smtClean="0"/>
          </a:p>
          <a:p>
            <a:pPr lvl="1"/>
            <a:r>
              <a:rPr lang="eu-ES" sz="2000" dirty="0" smtClean="0"/>
              <a:t>21. jarduera: 3D-ko gorputzen garapen laua</a:t>
            </a:r>
          </a:p>
          <a:p>
            <a:pPr marL="109728" indent="0">
              <a:buNone/>
            </a:pPr>
            <a:endParaRPr lang="eu-ES" sz="2000" dirty="0" smtClean="0"/>
          </a:p>
          <a:p>
            <a:pPr lvl="1"/>
            <a:r>
              <a:rPr lang="eu-ES" sz="2000" dirty="0" smtClean="0"/>
              <a:t>24. jarduera: Alexandriako itsasargia eraiki</a:t>
            </a:r>
          </a:p>
          <a:p>
            <a:pPr marL="109728" indent="0">
              <a:buNone/>
            </a:pPr>
            <a:endParaRPr lang="eu-ES" sz="1000" dirty="0" smtClean="0"/>
          </a:p>
          <a:p>
            <a:r>
              <a:rPr lang="eu-ES" sz="2500" b="1" dirty="0" smtClean="0"/>
              <a:t>Integratzen ikasi:</a:t>
            </a:r>
          </a:p>
          <a:p>
            <a:pPr lvl="1"/>
            <a:r>
              <a:rPr lang="eu-ES" sz="2200" dirty="0" smtClean="0"/>
              <a:t>51. jarduera: gorputz geometrikoak sortu maketa baterako</a:t>
            </a:r>
          </a:p>
          <a:p>
            <a:endParaRPr lang="eu-ES" sz="2200" dirty="0" smtClean="0"/>
          </a:p>
          <a:p>
            <a:pPr lvl="1"/>
            <a:r>
              <a:rPr lang="eu-ES" sz="2200" dirty="0" smtClean="0"/>
              <a:t>53. jarduera: planotik maketa digitala sortu</a:t>
            </a:r>
            <a:endParaRPr lang="eu-ES" sz="2200" dirty="0"/>
          </a:p>
        </p:txBody>
      </p:sp>
      <p:sp>
        <p:nvSpPr>
          <p:cNvPr id="3" name="Titulua 2"/>
          <p:cNvSpPr>
            <a:spLocks noGrp="1"/>
          </p:cNvSpPr>
          <p:nvPr>
            <p:ph type="title"/>
          </p:nvPr>
        </p:nvSpPr>
        <p:spPr>
          <a:xfrm>
            <a:off x="0" y="0"/>
            <a:ext cx="9144000" cy="1143000"/>
          </a:xfrm>
        </p:spPr>
        <p:txBody>
          <a:bodyPr>
            <a:normAutofit/>
          </a:bodyPr>
          <a:lstStyle/>
          <a:p>
            <a:pPr algn="ctr"/>
            <a:r>
              <a:rPr lang="es-ES_tradnl" sz="3300" dirty="0" smtClean="0"/>
              <a:t>DBH 2. </a:t>
            </a:r>
            <a:r>
              <a:rPr lang="es-ES_tradnl" sz="3300" dirty="0" err="1" smtClean="0"/>
              <a:t>mailako</a:t>
            </a:r>
            <a:r>
              <a:rPr lang="es-ES_tradnl" sz="3300" dirty="0" smtClean="0"/>
              <a:t> 3. </a:t>
            </a:r>
            <a:r>
              <a:rPr lang="es-ES_tradnl" sz="3300" dirty="0" err="1" smtClean="0"/>
              <a:t>unitatea</a:t>
            </a:r>
            <a:endParaRPr lang="es-ES" sz="3300" dirty="0"/>
          </a:p>
        </p:txBody>
      </p:sp>
    </p:spTree>
    <p:extLst>
      <p:ext uri="{BB962C8B-B14F-4D97-AF65-F5344CB8AC3E}">
        <p14:creationId xmlns:p14="http://schemas.microsoft.com/office/powerpoint/2010/main" val="2900843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dukiaren leku-marka 1"/>
          <p:cNvSpPr>
            <a:spLocks noGrp="1"/>
          </p:cNvSpPr>
          <p:nvPr>
            <p:ph idx="1"/>
          </p:nvPr>
        </p:nvSpPr>
        <p:spPr>
          <a:xfrm>
            <a:off x="467544" y="1268760"/>
            <a:ext cx="8229600" cy="4525963"/>
          </a:xfrm>
        </p:spPr>
        <p:txBody>
          <a:bodyPr>
            <a:normAutofit/>
          </a:bodyPr>
          <a:lstStyle/>
          <a:p>
            <a:r>
              <a:rPr lang="es-ES_tradnl" sz="2500" dirty="0" smtClean="0"/>
              <a:t>1. </a:t>
            </a:r>
            <a:r>
              <a:rPr lang="es-ES_tradnl" sz="2500" dirty="0" err="1" smtClean="0"/>
              <a:t>unitatea</a:t>
            </a:r>
            <a:endParaRPr lang="es-ES_tradnl" sz="2500" dirty="0" smtClean="0"/>
          </a:p>
          <a:p>
            <a:pPr lvl="1"/>
            <a:r>
              <a:rPr lang="es-ES_tradnl" sz="2000" dirty="0" smtClean="0">
                <a:hlinkClick r:id="rId2"/>
              </a:rPr>
              <a:t>21. </a:t>
            </a:r>
            <a:r>
              <a:rPr lang="es-ES_tradnl" sz="2000" dirty="0" err="1" smtClean="0">
                <a:hlinkClick r:id="rId2"/>
              </a:rPr>
              <a:t>jarduera</a:t>
            </a:r>
            <a:r>
              <a:rPr lang="es-ES_tradnl" sz="2000" dirty="0"/>
              <a:t>: </a:t>
            </a:r>
            <a:r>
              <a:rPr lang="es-ES_tradnl" sz="2000" dirty="0" err="1"/>
              <a:t>Zenbaki</a:t>
            </a:r>
            <a:r>
              <a:rPr lang="es-ES_tradnl" sz="2000" dirty="0"/>
              <a:t> </a:t>
            </a:r>
            <a:r>
              <a:rPr lang="es-ES_tradnl" sz="2000" dirty="0" err="1"/>
              <a:t>handien</a:t>
            </a:r>
            <a:r>
              <a:rPr lang="es-ES_tradnl" sz="2000" dirty="0"/>
              <a:t> </a:t>
            </a:r>
            <a:r>
              <a:rPr lang="es-ES_tradnl" sz="2000" dirty="0" err="1"/>
              <a:t>legea</a:t>
            </a:r>
            <a:r>
              <a:rPr lang="es-ES_tradnl" sz="2000" dirty="0"/>
              <a:t>: </a:t>
            </a:r>
            <a:r>
              <a:rPr lang="es-ES_tradnl" sz="2000" dirty="0" err="1"/>
              <a:t>Dadoen</a:t>
            </a:r>
            <a:r>
              <a:rPr lang="es-ES_tradnl" sz="2000" dirty="0"/>
              <a:t> </a:t>
            </a:r>
            <a:r>
              <a:rPr lang="es-ES_tradnl" sz="2000" dirty="0" err="1" smtClean="0"/>
              <a:t>simulazioak</a:t>
            </a:r>
            <a:r>
              <a:rPr lang="es-ES_tradnl" sz="2000" dirty="0" smtClean="0"/>
              <a:t>*</a:t>
            </a:r>
          </a:p>
          <a:p>
            <a:pPr marL="393192" lvl="1" indent="0">
              <a:buNone/>
            </a:pPr>
            <a:endParaRPr lang="es-ES_tradnl" sz="1000" dirty="0"/>
          </a:p>
          <a:p>
            <a:r>
              <a:rPr lang="es-ES_tradnl" sz="2500" dirty="0"/>
              <a:t>3. </a:t>
            </a:r>
            <a:r>
              <a:rPr lang="es-ES_tradnl" sz="2500" dirty="0" err="1" smtClean="0"/>
              <a:t>unitatea</a:t>
            </a:r>
            <a:endParaRPr lang="es-ES_tradnl" sz="2500" dirty="0"/>
          </a:p>
          <a:p>
            <a:pPr lvl="1"/>
            <a:r>
              <a:rPr lang="es-ES_tradnl" sz="2000" dirty="0" smtClean="0">
                <a:hlinkClick r:id="rId3"/>
              </a:rPr>
              <a:t>9. </a:t>
            </a:r>
            <a:r>
              <a:rPr lang="es-ES_tradnl" sz="2000" dirty="0" err="1" smtClean="0">
                <a:hlinkClick r:id="rId3"/>
              </a:rPr>
              <a:t>jarduera</a:t>
            </a:r>
            <a:r>
              <a:rPr lang="es-ES_tradnl" sz="2000" dirty="0" smtClean="0"/>
              <a:t>: </a:t>
            </a:r>
            <a:r>
              <a:rPr lang="es-ES_tradnl" sz="2000" dirty="0" err="1" smtClean="0"/>
              <a:t>triangeluen</a:t>
            </a:r>
            <a:r>
              <a:rPr lang="es-ES_tradnl" sz="2000" dirty="0" smtClean="0"/>
              <a:t> </a:t>
            </a:r>
            <a:r>
              <a:rPr lang="es-ES_tradnl" sz="2000" dirty="0" err="1" smtClean="0"/>
              <a:t>zuzen</a:t>
            </a:r>
            <a:r>
              <a:rPr lang="es-ES_tradnl" sz="2000" dirty="0" smtClean="0"/>
              <a:t> eta </a:t>
            </a:r>
            <a:r>
              <a:rPr lang="es-ES_tradnl" sz="2000" dirty="0" err="1" smtClean="0"/>
              <a:t>puntu</a:t>
            </a:r>
            <a:r>
              <a:rPr lang="es-ES_tradnl" sz="2000" dirty="0" smtClean="0"/>
              <a:t> </a:t>
            </a:r>
            <a:r>
              <a:rPr lang="es-ES_tradnl" sz="2000" dirty="0" err="1" smtClean="0"/>
              <a:t>bereziak</a:t>
            </a:r>
            <a:r>
              <a:rPr lang="es-ES_tradnl" sz="2000" dirty="0"/>
              <a:t>*</a:t>
            </a:r>
            <a:endParaRPr lang="es-ES_tradnl" sz="2000" dirty="0" smtClean="0"/>
          </a:p>
          <a:p>
            <a:pPr marL="393192" lvl="1" indent="0">
              <a:buNone/>
            </a:pPr>
            <a:endParaRPr lang="es-ES_tradnl" sz="2000" dirty="0"/>
          </a:p>
          <a:p>
            <a:pPr lvl="1"/>
            <a:r>
              <a:rPr lang="es-ES_tradnl" sz="2000" dirty="0" smtClean="0">
                <a:hlinkClick r:id="rId4"/>
              </a:rPr>
              <a:t>53. </a:t>
            </a:r>
            <a:r>
              <a:rPr lang="es-ES_tradnl" sz="2000" dirty="0" err="1" smtClean="0">
                <a:hlinkClick r:id="rId4"/>
              </a:rPr>
              <a:t>jarduera</a:t>
            </a:r>
            <a:r>
              <a:rPr lang="es-ES_tradnl" sz="2000" dirty="0" smtClean="0"/>
              <a:t>:  </a:t>
            </a:r>
            <a:r>
              <a:rPr lang="es-ES_tradnl" sz="2000" dirty="0" err="1" smtClean="0"/>
              <a:t>planotik</a:t>
            </a:r>
            <a:r>
              <a:rPr lang="es-ES_tradnl" sz="2000" dirty="0" smtClean="0"/>
              <a:t> maketa </a:t>
            </a:r>
            <a:r>
              <a:rPr lang="es-ES_tradnl" sz="2000" dirty="0" err="1" smtClean="0"/>
              <a:t>digitala</a:t>
            </a:r>
            <a:r>
              <a:rPr lang="es-ES_tradnl" sz="2000" dirty="0" smtClean="0"/>
              <a:t> </a:t>
            </a:r>
            <a:r>
              <a:rPr lang="es-ES_tradnl" sz="2000" dirty="0" err="1" smtClean="0"/>
              <a:t>sortu</a:t>
            </a:r>
            <a:endParaRPr lang="es-ES" sz="2000" dirty="0"/>
          </a:p>
        </p:txBody>
      </p:sp>
      <p:sp>
        <p:nvSpPr>
          <p:cNvPr id="3" name="Titulua 2"/>
          <p:cNvSpPr>
            <a:spLocks noGrp="1"/>
          </p:cNvSpPr>
          <p:nvPr>
            <p:ph type="title"/>
          </p:nvPr>
        </p:nvSpPr>
        <p:spPr>
          <a:xfrm>
            <a:off x="0" y="0"/>
            <a:ext cx="8229600" cy="1143000"/>
          </a:xfrm>
        </p:spPr>
        <p:txBody>
          <a:bodyPr>
            <a:normAutofit/>
          </a:bodyPr>
          <a:lstStyle/>
          <a:p>
            <a:pPr algn="ctr"/>
            <a:r>
              <a:rPr lang="es-ES_tradnl" sz="3300" dirty="0" smtClean="0"/>
              <a:t>DBH 2. </a:t>
            </a:r>
            <a:r>
              <a:rPr lang="es-ES_tradnl" sz="3300" dirty="0" err="1" smtClean="0"/>
              <a:t>maila</a:t>
            </a:r>
            <a:endParaRPr lang="es-ES" sz="3300" dirty="0">
              <a:solidFill>
                <a:srgbClr val="FF0000"/>
              </a:solidFill>
            </a:endParaRPr>
          </a:p>
        </p:txBody>
      </p:sp>
      <p:pic>
        <p:nvPicPr>
          <p:cNvPr id="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56" t="10383" r="456"/>
          <a:stretch/>
        </p:blipFill>
        <p:spPr bwMode="auto">
          <a:xfrm>
            <a:off x="1702024" y="3985498"/>
            <a:ext cx="6993578" cy="2251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4078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dukiaren leku-marka 2"/>
          <p:cNvSpPr>
            <a:spLocks noGrp="1"/>
          </p:cNvSpPr>
          <p:nvPr>
            <p:ph idx="1"/>
          </p:nvPr>
        </p:nvSpPr>
        <p:spPr>
          <a:xfrm>
            <a:off x="467544" y="1700808"/>
            <a:ext cx="8229600" cy="4525963"/>
          </a:xfrm>
        </p:spPr>
        <p:txBody>
          <a:bodyPr>
            <a:normAutofit/>
          </a:bodyPr>
          <a:lstStyle/>
          <a:p>
            <a:r>
              <a:rPr lang="eu-ES" sz="2500" dirty="0" smtClean="0"/>
              <a:t>Segidak eta zenbakien adierazpena</a:t>
            </a:r>
          </a:p>
          <a:p>
            <a:endParaRPr lang="eu-ES" sz="2500" dirty="0" smtClean="0"/>
          </a:p>
          <a:p>
            <a:r>
              <a:rPr lang="eu-ES" sz="2500" dirty="0" smtClean="0"/>
              <a:t>Funtzioak</a:t>
            </a:r>
          </a:p>
          <a:p>
            <a:endParaRPr lang="eu-ES" sz="2500" dirty="0" smtClean="0"/>
          </a:p>
          <a:p>
            <a:r>
              <a:rPr lang="eu-ES" sz="2500" dirty="0" smtClean="0"/>
              <a:t>Aljebra</a:t>
            </a:r>
          </a:p>
          <a:p>
            <a:endParaRPr lang="eu-ES" sz="2500" dirty="0" smtClean="0"/>
          </a:p>
          <a:p>
            <a:r>
              <a:rPr lang="eu-ES" sz="2500" dirty="0" smtClean="0"/>
              <a:t>Geometria</a:t>
            </a:r>
          </a:p>
          <a:p>
            <a:pPr marL="109728" indent="0">
              <a:buNone/>
            </a:pPr>
            <a:endParaRPr lang="eu-ES" sz="2500" dirty="0" smtClean="0"/>
          </a:p>
        </p:txBody>
      </p:sp>
      <p:sp>
        <p:nvSpPr>
          <p:cNvPr id="2" name="Titulua 1"/>
          <p:cNvSpPr>
            <a:spLocks noGrp="1"/>
          </p:cNvSpPr>
          <p:nvPr>
            <p:ph type="title"/>
          </p:nvPr>
        </p:nvSpPr>
        <p:spPr>
          <a:xfrm>
            <a:off x="0" y="0"/>
            <a:ext cx="9144000" cy="1143000"/>
          </a:xfrm>
        </p:spPr>
        <p:txBody>
          <a:bodyPr>
            <a:normAutofit/>
          </a:bodyPr>
          <a:lstStyle/>
          <a:p>
            <a:pPr algn="ctr"/>
            <a:r>
              <a:rPr lang="es-ES_tradnl" sz="3300" dirty="0" smtClean="0"/>
              <a:t>DBH 3. </a:t>
            </a:r>
            <a:r>
              <a:rPr lang="es-ES_tradnl" sz="3300" dirty="0" err="1" smtClean="0"/>
              <a:t>maila</a:t>
            </a:r>
            <a:r>
              <a:rPr lang="es-ES_tradnl" sz="3300" dirty="0" smtClean="0"/>
              <a:t> (2D, 3D, CAS </a:t>
            </a:r>
            <a:r>
              <a:rPr lang="es-ES_tradnl" sz="3300" dirty="0" err="1" smtClean="0"/>
              <a:t>kalkulagailua</a:t>
            </a:r>
            <a:r>
              <a:rPr lang="es-ES_tradnl" sz="3300" dirty="0" smtClean="0"/>
              <a:t>)</a:t>
            </a:r>
            <a:endParaRPr lang="es-ES" sz="3300" dirty="0"/>
          </a:p>
        </p:txBody>
      </p:sp>
      <p:pic>
        <p:nvPicPr>
          <p:cNvPr id="4" name="Picture 3" descr="\\Data02\ikt\EKI\Unitateak\DBH3\Portadak\matematika-DBH3-1-portad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2276872"/>
            <a:ext cx="2595479" cy="3692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024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dukiaren leku-marka 1"/>
          <p:cNvSpPr>
            <a:spLocks noGrp="1"/>
          </p:cNvSpPr>
          <p:nvPr>
            <p:ph idx="1"/>
          </p:nvPr>
        </p:nvSpPr>
        <p:spPr>
          <a:xfrm>
            <a:off x="361900" y="1142999"/>
            <a:ext cx="8229600" cy="1787211"/>
          </a:xfrm>
        </p:spPr>
        <p:txBody>
          <a:bodyPr>
            <a:normAutofit fontScale="40000" lnSpcReduction="20000"/>
          </a:bodyPr>
          <a:lstStyle/>
          <a:p>
            <a:pPr marL="109728" indent="0">
              <a:buNone/>
            </a:pPr>
            <a:r>
              <a:rPr lang="eu-ES" sz="5300" b="1" dirty="0" smtClean="0"/>
              <a:t>Segidak eta zenbakien adierazpena</a:t>
            </a:r>
          </a:p>
          <a:p>
            <a:pPr marL="109728" indent="0">
              <a:buNone/>
            </a:pPr>
            <a:endParaRPr lang="eu-ES" sz="2000" b="1" dirty="0" smtClean="0"/>
          </a:p>
          <a:p>
            <a:r>
              <a:rPr lang="eu-ES" sz="4500" dirty="0" smtClean="0"/>
              <a:t>27. jarduera: Fibonacciren espiralaren sorkuntza </a:t>
            </a:r>
          </a:p>
          <a:p>
            <a:r>
              <a:rPr lang="eu-ES" sz="4500" dirty="0" smtClean="0"/>
              <a:t>31. jarduera: izar pentagonalaren sorkuntza eta urrezko proportzioaren azterketa</a:t>
            </a:r>
          </a:p>
          <a:p>
            <a:r>
              <a:rPr lang="eu-ES" sz="4500" dirty="0" smtClean="0"/>
              <a:t>35. jarduera: Teodororen kiribila eta zenbaki irrazionalen adierazpena</a:t>
            </a:r>
            <a:endParaRPr lang="eu-ES" sz="4500" dirty="0"/>
          </a:p>
        </p:txBody>
      </p:sp>
      <p:sp>
        <p:nvSpPr>
          <p:cNvPr id="4" name="Titulua 2"/>
          <p:cNvSpPr>
            <a:spLocks noGrp="1"/>
          </p:cNvSpPr>
          <p:nvPr>
            <p:ph type="title"/>
          </p:nvPr>
        </p:nvSpPr>
        <p:spPr>
          <a:xfrm>
            <a:off x="3583" y="0"/>
            <a:ext cx="8229600" cy="1143000"/>
          </a:xfrm>
        </p:spPr>
        <p:txBody>
          <a:bodyPr>
            <a:normAutofit/>
          </a:bodyPr>
          <a:lstStyle/>
          <a:p>
            <a:pPr algn="ctr"/>
            <a:r>
              <a:rPr lang="es-ES_tradnl" sz="3300" dirty="0" smtClean="0"/>
              <a:t>DBH 3. </a:t>
            </a:r>
            <a:r>
              <a:rPr lang="es-ES_tradnl" sz="3300" dirty="0" err="1" smtClean="0"/>
              <a:t>mailako</a:t>
            </a:r>
            <a:r>
              <a:rPr lang="es-ES_tradnl" sz="3300" dirty="0" smtClean="0"/>
              <a:t> 1. </a:t>
            </a:r>
            <a:r>
              <a:rPr lang="es-ES_tradnl" sz="3300" dirty="0" err="1" smtClean="0"/>
              <a:t>unitatea</a:t>
            </a:r>
            <a:endParaRPr lang="es-ES" sz="3300" dirty="0"/>
          </a:p>
        </p:txBody>
      </p:sp>
      <p:sp>
        <p:nvSpPr>
          <p:cNvPr id="5" name="Edukiaren leku-marka 1"/>
          <p:cNvSpPr txBox="1">
            <a:spLocks/>
          </p:cNvSpPr>
          <p:nvPr/>
        </p:nvSpPr>
        <p:spPr>
          <a:xfrm>
            <a:off x="440127" y="3805741"/>
            <a:ext cx="8147248" cy="2160240"/>
          </a:xfrm>
          <a:prstGeom prst="rect">
            <a:avLst/>
          </a:prstGeom>
        </p:spPr>
        <p:txBody>
          <a:bodyPr vert="horz">
            <a:normAutofit fontScale="5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Font typeface="Wingdings 3"/>
              <a:buNone/>
            </a:pPr>
            <a:r>
              <a:rPr lang="eu-ES" sz="4000" b="1" dirty="0" smtClean="0"/>
              <a:t>Aljebra eta Funtzioak</a:t>
            </a:r>
          </a:p>
          <a:p>
            <a:pPr marL="109728" indent="0">
              <a:buFont typeface="Wingdings 3"/>
              <a:buNone/>
            </a:pPr>
            <a:endParaRPr lang="eu-ES" sz="1300" b="1" dirty="0" smtClean="0"/>
          </a:p>
          <a:p>
            <a:r>
              <a:rPr lang="eu-ES" sz="3200" dirty="0" smtClean="0"/>
              <a:t>15. jarduera: polinomioen eragiketak. CAS kalkulagailua</a:t>
            </a:r>
          </a:p>
          <a:p>
            <a:r>
              <a:rPr lang="eu-ES" sz="3200" dirty="0" smtClean="0"/>
              <a:t>18. jarduera: funtzio afina sortu irristailuarekin parametroak sortuz.</a:t>
            </a:r>
          </a:p>
          <a:p>
            <a:r>
              <a:rPr lang="eu-ES" sz="3200" dirty="0" smtClean="0"/>
              <a:t>23. jarduera: 1. mailako ekuazioen zuzenketa CAS kalkulagailuaz</a:t>
            </a:r>
          </a:p>
          <a:p>
            <a:r>
              <a:rPr lang="eu-ES" sz="3200" dirty="0" smtClean="0"/>
              <a:t>36. jarduera: ekuazio sistema linealak grafikoki ebaztea</a:t>
            </a:r>
          </a:p>
          <a:p>
            <a:r>
              <a:rPr lang="eu-ES" sz="3200" dirty="0" smtClean="0"/>
              <a:t>38. jarduera: ekuazio sistema linealak CAS kalkulagailua erabiliz ebatzi</a:t>
            </a:r>
            <a:endParaRPr lang="eu-ES" sz="3200" dirty="0"/>
          </a:p>
        </p:txBody>
      </p:sp>
      <p:sp>
        <p:nvSpPr>
          <p:cNvPr id="6" name="Titulua 2"/>
          <p:cNvSpPr txBox="1">
            <a:spLocks/>
          </p:cNvSpPr>
          <p:nvPr/>
        </p:nvSpPr>
        <p:spPr>
          <a:xfrm>
            <a:off x="440127" y="2930210"/>
            <a:ext cx="8229600" cy="875531"/>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s-ES_tradnl" sz="3300" dirty="0" smtClean="0"/>
              <a:t>DBH 3. </a:t>
            </a:r>
            <a:r>
              <a:rPr lang="es-ES_tradnl" sz="3300" dirty="0" err="1" smtClean="0"/>
              <a:t>mailako</a:t>
            </a:r>
            <a:r>
              <a:rPr lang="es-ES_tradnl" sz="3300" dirty="0" smtClean="0"/>
              <a:t> 2. </a:t>
            </a:r>
            <a:r>
              <a:rPr lang="es-ES_tradnl" sz="3300" dirty="0" err="1" smtClean="0"/>
              <a:t>unitatea</a:t>
            </a:r>
            <a:endParaRPr lang="es-ES" sz="3300" dirty="0"/>
          </a:p>
        </p:txBody>
      </p:sp>
    </p:spTree>
    <p:extLst>
      <p:ext uri="{BB962C8B-B14F-4D97-AF65-F5344CB8AC3E}">
        <p14:creationId xmlns:p14="http://schemas.microsoft.com/office/powerpoint/2010/main" val="4236517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AutoShape 3"/>
          <p:cNvSpPr>
            <a:spLocks noChangeArrowheads="1"/>
          </p:cNvSpPr>
          <p:nvPr/>
        </p:nvSpPr>
        <p:spPr bwMode="auto">
          <a:xfrm>
            <a:off x="3466306" y="3159125"/>
            <a:ext cx="2005013" cy="1689100"/>
          </a:xfrm>
          <a:prstGeom prst="roundRect">
            <a:avLst>
              <a:gd name="adj" fmla="val 16667"/>
            </a:avLst>
          </a:prstGeom>
          <a:solidFill>
            <a:srgbClr val="E5DFEC"/>
          </a:solidFill>
          <a:ln w="9525">
            <a:solidFill>
              <a:srgbClr val="336699"/>
            </a:solidFill>
            <a:round/>
            <a:headEnd/>
            <a:tailEnd/>
          </a:ln>
        </p:spPr>
        <p:txBody>
          <a:bodyPr/>
          <a:lstStyle>
            <a:lvl1pPr>
              <a:spcBef>
                <a:spcPct val="20000"/>
              </a:spcBef>
              <a:buFont typeface="Arial" pitchFamily="34" charset="0"/>
              <a:buChar char="•"/>
              <a:defRPr sz="3200">
                <a:solidFill>
                  <a:schemeClr val="tx1"/>
                </a:solidFill>
                <a:latin typeface="Calibri" pitchFamily="34" charset="0"/>
                <a:ea typeface="Geneva" pitchFamily="1" charset="0"/>
                <a:cs typeface="Geneva" pitchFamily="1" charset="0"/>
              </a:defRPr>
            </a:lvl1pPr>
            <a:lvl2pPr marL="742950" indent="-285750">
              <a:spcBef>
                <a:spcPct val="20000"/>
              </a:spcBef>
              <a:buFont typeface="Arial" pitchFamily="34" charset="0"/>
              <a:buChar char="–"/>
              <a:defRPr sz="2800">
                <a:solidFill>
                  <a:schemeClr val="tx1"/>
                </a:solidFill>
                <a:latin typeface="Calibri" pitchFamily="34" charset="0"/>
                <a:ea typeface="Geneva" pitchFamily="1" charset="0"/>
                <a:cs typeface="Geneva" pitchFamily="1" charset="0"/>
              </a:defRPr>
            </a:lvl2pPr>
            <a:lvl3pPr marL="1143000" indent="-228600">
              <a:spcBef>
                <a:spcPct val="20000"/>
              </a:spcBef>
              <a:buFont typeface="Arial" pitchFamily="34" charset="0"/>
              <a:buChar char="•"/>
              <a:defRPr sz="2400">
                <a:solidFill>
                  <a:schemeClr val="tx1"/>
                </a:solidFill>
                <a:latin typeface="Calibri" pitchFamily="34" charset="0"/>
                <a:ea typeface="Geneva" pitchFamily="1" charset="0"/>
                <a:cs typeface="Geneva" pitchFamily="1" charset="0"/>
              </a:defRPr>
            </a:lvl3pPr>
            <a:lvl4pPr marL="1600200" indent="-228600">
              <a:spcBef>
                <a:spcPct val="20000"/>
              </a:spcBef>
              <a:buFont typeface="Arial" pitchFamily="34" charset="0"/>
              <a:buChar char="–"/>
              <a:defRPr sz="2000">
                <a:solidFill>
                  <a:schemeClr val="tx1"/>
                </a:solidFill>
                <a:latin typeface="Calibri" pitchFamily="34" charset="0"/>
                <a:ea typeface="Geneva" pitchFamily="1" charset="0"/>
                <a:cs typeface="Geneva" pitchFamily="1" charset="0"/>
              </a:defRPr>
            </a:lvl4pPr>
            <a:lvl5pPr marL="2057400" indent="-228600">
              <a:spcBef>
                <a:spcPct val="20000"/>
              </a:spcBef>
              <a:buFont typeface="Arial" pitchFamily="34" charset="0"/>
              <a:buChar char="»"/>
              <a:defRPr sz="2000">
                <a:solidFill>
                  <a:schemeClr val="tx1"/>
                </a:solidFill>
                <a:latin typeface="Calibri" pitchFamily="34" charset="0"/>
                <a:ea typeface="Geneva" pitchFamily="1" charset="0"/>
                <a:cs typeface="Genev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 charset="0"/>
                <a:cs typeface="Genev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 charset="0"/>
                <a:cs typeface="Genev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 charset="0"/>
                <a:cs typeface="Genev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 charset="0"/>
                <a:cs typeface="Geneva" pitchFamily="1" charset="0"/>
              </a:defRPr>
            </a:lvl9pPr>
          </a:lstStyle>
          <a:p>
            <a:pPr algn="ctr" eaLnBrk="1" hangingPunct="1">
              <a:spcBef>
                <a:spcPct val="0"/>
              </a:spcBef>
              <a:spcAft>
                <a:spcPts val="1000"/>
              </a:spcAft>
              <a:buFontTx/>
              <a:buNone/>
            </a:pPr>
            <a:r>
              <a:rPr lang="eu-ES" altLang="es-ES" sz="1600" dirty="0">
                <a:solidFill>
                  <a:srgbClr val="000000"/>
                </a:solidFill>
                <a:latin typeface="Albertus Extra Bold" pitchFamily="34" charset="0"/>
                <a:ea typeface="MS PGothic" pitchFamily="34" charset="-128"/>
              </a:rPr>
              <a:t>(3)</a:t>
            </a:r>
            <a:br>
              <a:rPr lang="eu-ES" altLang="es-ES" sz="1600" dirty="0">
                <a:solidFill>
                  <a:srgbClr val="000000"/>
                </a:solidFill>
                <a:latin typeface="Albertus Extra Bold" pitchFamily="34" charset="0"/>
                <a:ea typeface="MS PGothic" pitchFamily="34" charset="-128"/>
              </a:rPr>
            </a:br>
            <a:r>
              <a:rPr lang="eu-ES" altLang="es-ES" sz="1800" b="1" dirty="0">
                <a:solidFill>
                  <a:srgbClr val="000000"/>
                </a:solidFill>
                <a:latin typeface="Albertus Extra Bold" pitchFamily="34" charset="0"/>
                <a:ea typeface="MS PGothic" pitchFamily="34" charset="-128"/>
              </a:rPr>
              <a:t>K</a:t>
            </a:r>
            <a:r>
              <a:rPr lang="eu-ES" altLang="es-ES" sz="1600" dirty="0">
                <a:solidFill>
                  <a:srgbClr val="000000"/>
                </a:solidFill>
                <a:latin typeface="Albertus Extra Bold" pitchFamily="34" charset="0"/>
                <a:ea typeface="MS PGothic" pitchFamily="34" charset="-128"/>
              </a:rPr>
              <a:t>onpetentzietan oinarritutako curriculuma: </a:t>
            </a:r>
            <a:r>
              <a:rPr lang="eu-ES" altLang="es-ES" sz="2000" b="1" dirty="0">
                <a:solidFill>
                  <a:srgbClr val="000000"/>
                </a:solidFill>
                <a:latin typeface="Albertus Extra Bold" pitchFamily="34" charset="0"/>
                <a:ea typeface="MS PGothic" pitchFamily="34" charset="-128"/>
              </a:rPr>
              <a:t>I</a:t>
            </a:r>
            <a:r>
              <a:rPr lang="eu-ES" altLang="es-ES" sz="1600" dirty="0">
                <a:solidFill>
                  <a:srgbClr val="000000"/>
                </a:solidFill>
                <a:latin typeface="Albertus Extra Bold" pitchFamily="34" charset="0"/>
                <a:ea typeface="MS PGothic" pitchFamily="34" charset="-128"/>
              </a:rPr>
              <a:t>ntegrazioaren pedagogia</a:t>
            </a:r>
          </a:p>
          <a:p>
            <a:pPr eaLnBrk="1" hangingPunct="1">
              <a:spcBef>
                <a:spcPct val="0"/>
              </a:spcBef>
              <a:buFontTx/>
              <a:buNone/>
            </a:pPr>
            <a:endParaRPr lang="eu-ES" altLang="es-ES" sz="1800" dirty="0">
              <a:solidFill>
                <a:srgbClr val="000000"/>
              </a:solidFill>
              <a:latin typeface="Arial" pitchFamily="34" charset="0"/>
              <a:ea typeface="MS PGothic" pitchFamily="34" charset="-128"/>
            </a:endParaRPr>
          </a:p>
        </p:txBody>
      </p:sp>
      <p:cxnSp>
        <p:nvCxnSpPr>
          <p:cNvPr id="13316" name="AutoShape 5"/>
          <p:cNvCxnSpPr>
            <a:cxnSpLocks noChangeShapeType="1"/>
          </p:cNvCxnSpPr>
          <p:nvPr/>
        </p:nvCxnSpPr>
        <p:spPr bwMode="auto">
          <a:xfrm>
            <a:off x="1566863" y="2886075"/>
            <a:ext cx="5913437" cy="6350"/>
          </a:xfrm>
          <a:prstGeom prst="straightConnector1">
            <a:avLst/>
          </a:prstGeom>
          <a:noFill/>
          <a:ln w="19050">
            <a:solidFill>
              <a:srgbClr val="336699"/>
            </a:solidFill>
            <a:round/>
            <a:headEnd/>
            <a:tailEnd/>
          </a:ln>
          <a:extLst>
            <a:ext uri="{909E8E84-426E-40DD-AFC4-6F175D3DCCD1}">
              <a14:hiddenFill xmlns:a14="http://schemas.microsoft.com/office/drawing/2010/main">
                <a:noFill/>
              </a14:hiddenFill>
            </a:ext>
          </a:extLst>
        </p:spPr>
      </p:cxnSp>
      <p:cxnSp>
        <p:nvCxnSpPr>
          <p:cNvPr id="13317" name="AutoShape 5"/>
          <p:cNvCxnSpPr>
            <a:cxnSpLocks noChangeShapeType="1"/>
          </p:cNvCxnSpPr>
          <p:nvPr/>
        </p:nvCxnSpPr>
        <p:spPr bwMode="auto">
          <a:xfrm>
            <a:off x="5411788" y="3824288"/>
            <a:ext cx="860425" cy="0"/>
          </a:xfrm>
          <a:prstGeom prst="straightConnector1">
            <a:avLst/>
          </a:prstGeom>
          <a:noFill/>
          <a:ln w="19050">
            <a:solidFill>
              <a:srgbClr val="336699"/>
            </a:solidFill>
            <a:round/>
            <a:headEnd/>
            <a:tailEnd/>
          </a:ln>
          <a:extLst>
            <a:ext uri="{909E8E84-426E-40DD-AFC4-6F175D3DCCD1}">
              <a14:hiddenFill xmlns:a14="http://schemas.microsoft.com/office/drawing/2010/main">
                <a:noFill/>
              </a14:hiddenFill>
            </a:ext>
          </a:extLst>
        </p:spPr>
      </p:cxnSp>
      <p:cxnSp>
        <p:nvCxnSpPr>
          <p:cNvPr id="13318" name="AutoShape 5"/>
          <p:cNvCxnSpPr>
            <a:cxnSpLocks noChangeShapeType="1"/>
          </p:cNvCxnSpPr>
          <p:nvPr/>
        </p:nvCxnSpPr>
        <p:spPr bwMode="auto">
          <a:xfrm>
            <a:off x="2667000" y="3848100"/>
            <a:ext cx="860425" cy="0"/>
          </a:xfrm>
          <a:prstGeom prst="straightConnector1">
            <a:avLst/>
          </a:prstGeom>
          <a:noFill/>
          <a:ln w="19050">
            <a:solidFill>
              <a:srgbClr val="336699"/>
            </a:solidFill>
            <a:round/>
            <a:headEnd/>
            <a:tailEnd/>
          </a:ln>
          <a:extLst>
            <a:ext uri="{909E8E84-426E-40DD-AFC4-6F175D3DCCD1}">
              <a14:hiddenFill xmlns:a14="http://schemas.microsoft.com/office/drawing/2010/main">
                <a:noFill/>
              </a14:hiddenFill>
            </a:ext>
          </a:extLst>
        </p:spPr>
      </p:cxnSp>
      <p:cxnSp>
        <p:nvCxnSpPr>
          <p:cNvPr id="13319" name="Gezidun lotura-marra zuzena 16"/>
          <p:cNvCxnSpPr>
            <a:cxnSpLocks noChangeShapeType="1"/>
            <a:endCxn id="13315" idx="0"/>
          </p:cNvCxnSpPr>
          <p:nvPr/>
        </p:nvCxnSpPr>
        <p:spPr bwMode="auto">
          <a:xfrm>
            <a:off x="4420394" y="2562225"/>
            <a:ext cx="47625" cy="596900"/>
          </a:xfrm>
          <a:prstGeom prst="straightConnector1">
            <a:avLst/>
          </a:prstGeom>
          <a:noFill/>
          <a:ln w="19050">
            <a:solidFill>
              <a:srgbClr val="336699"/>
            </a:solidFill>
            <a:round/>
            <a:headEnd/>
            <a:tailEnd/>
          </a:ln>
          <a:extLst>
            <a:ext uri="{909E8E84-426E-40DD-AFC4-6F175D3DCCD1}">
              <a14:hiddenFill xmlns:a14="http://schemas.microsoft.com/office/drawing/2010/main">
                <a:noFill/>
              </a14:hiddenFill>
            </a:ext>
          </a:extLst>
        </p:spPr>
      </p:cxnSp>
      <p:cxnSp>
        <p:nvCxnSpPr>
          <p:cNvPr id="13320" name="Gezidun lotura-marra zuzena 17"/>
          <p:cNvCxnSpPr>
            <a:cxnSpLocks noChangeShapeType="1"/>
            <a:endCxn id="13326" idx="0"/>
          </p:cNvCxnSpPr>
          <p:nvPr/>
        </p:nvCxnSpPr>
        <p:spPr bwMode="auto">
          <a:xfrm flipH="1">
            <a:off x="7481888" y="2903538"/>
            <a:ext cx="0" cy="296862"/>
          </a:xfrm>
          <a:prstGeom prst="straightConnector1">
            <a:avLst/>
          </a:prstGeom>
          <a:noFill/>
          <a:ln w="19050">
            <a:solidFill>
              <a:srgbClr val="336699"/>
            </a:solidFill>
            <a:round/>
            <a:headEnd/>
            <a:tailEnd/>
          </a:ln>
          <a:extLst>
            <a:ext uri="{909E8E84-426E-40DD-AFC4-6F175D3DCCD1}">
              <a14:hiddenFill xmlns:a14="http://schemas.microsoft.com/office/drawing/2010/main">
                <a:noFill/>
              </a14:hiddenFill>
            </a:ext>
          </a:extLst>
        </p:spPr>
      </p:cxnSp>
      <p:cxnSp>
        <p:nvCxnSpPr>
          <p:cNvPr id="13321" name="Gezidun lotura-marra zuzena 20"/>
          <p:cNvCxnSpPr>
            <a:cxnSpLocks noChangeShapeType="1"/>
          </p:cNvCxnSpPr>
          <p:nvPr/>
        </p:nvCxnSpPr>
        <p:spPr bwMode="auto">
          <a:xfrm>
            <a:off x="7480300" y="4405313"/>
            <a:ext cx="0" cy="846137"/>
          </a:xfrm>
          <a:prstGeom prst="straightConnector1">
            <a:avLst/>
          </a:prstGeom>
          <a:noFill/>
          <a:ln w="19050">
            <a:solidFill>
              <a:srgbClr val="336699"/>
            </a:solidFill>
            <a:round/>
            <a:headEnd/>
            <a:tailEnd/>
          </a:ln>
          <a:extLst>
            <a:ext uri="{909E8E84-426E-40DD-AFC4-6F175D3DCCD1}">
              <a14:hiddenFill xmlns:a14="http://schemas.microsoft.com/office/drawing/2010/main">
                <a:noFill/>
              </a14:hiddenFill>
            </a:ext>
          </a:extLst>
        </p:spPr>
      </p:cxnSp>
      <p:cxnSp>
        <p:nvCxnSpPr>
          <p:cNvPr id="13322" name="Gezidun lotura-marra zuzena 22"/>
          <p:cNvCxnSpPr>
            <a:cxnSpLocks noChangeShapeType="1"/>
            <a:stCxn id="13325" idx="2"/>
          </p:cNvCxnSpPr>
          <p:nvPr/>
        </p:nvCxnSpPr>
        <p:spPr bwMode="auto">
          <a:xfrm>
            <a:off x="1595438" y="4505325"/>
            <a:ext cx="0" cy="746125"/>
          </a:xfrm>
          <a:prstGeom prst="straightConnector1">
            <a:avLst/>
          </a:prstGeom>
          <a:noFill/>
          <a:ln w="19050">
            <a:solidFill>
              <a:srgbClr val="336699"/>
            </a:solidFill>
            <a:round/>
            <a:headEnd/>
            <a:tailEnd/>
          </a:ln>
          <a:extLst>
            <a:ext uri="{909E8E84-426E-40DD-AFC4-6F175D3DCCD1}">
              <a14:hiddenFill xmlns:a14="http://schemas.microsoft.com/office/drawing/2010/main">
                <a:noFill/>
              </a14:hiddenFill>
            </a:ext>
          </a:extLst>
        </p:spPr>
      </p:cxnSp>
      <p:cxnSp>
        <p:nvCxnSpPr>
          <p:cNvPr id="13323" name="Gezidun lotura-marra zuzena 34"/>
          <p:cNvCxnSpPr>
            <a:cxnSpLocks noChangeShapeType="1"/>
          </p:cNvCxnSpPr>
          <p:nvPr/>
        </p:nvCxnSpPr>
        <p:spPr bwMode="auto">
          <a:xfrm>
            <a:off x="1566863" y="2881313"/>
            <a:ext cx="0" cy="320675"/>
          </a:xfrm>
          <a:prstGeom prst="straightConnector1">
            <a:avLst/>
          </a:prstGeom>
          <a:noFill/>
          <a:ln w="19050">
            <a:solidFill>
              <a:srgbClr val="336699"/>
            </a:solidFill>
            <a:round/>
            <a:headEnd/>
            <a:tailEnd/>
          </a:ln>
          <a:extLst>
            <a:ext uri="{909E8E84-426E-40DD-AFC4-6F175D3DCCD1}">
              <a14:hiddenFill xmlns:a14="http://schemas.microsoft.com/office/drawing/2010/main">
                <a:noFill/>
              </a14:hiddenFill>
            </a:ext>
          </a:extLst>
        </p:spPr>
      </p:cxnSp>
      <p:cxnSp>
        <p:nvCxnSpPr>
          <p:cNvPr id="13324" name="Gezidun lotura-marra zuzena 22"/>
          <p:cNvCxnSpPr>
            <a:cxnSpLocks noChangeShapeType="1"/>
            <a:endCxn id="13327" idx="0"/>
          </p:cNvCxnSpPr>
          <p:nvPr/>
        </p:nvCxnSpPr>
        <p:spPr bwMode="auto">
          <a:xfrm>
            <a:off x="4457702" y="4857750"/>
            <a:ext cx="10317" cy="293233"/>
          </a:xfrm>
          <a:prstGeom prst="straightConnector1">
            <a:avLst/>
          </a:prstGeom>
          <a:noFill/>
          <a:ln w="19050">
            <a:solidFill>
              <a:srgbClr val="336699"/>
            </a:solidFill>
            <a:round/>
            <a:headEnd/>
            <a:tailEnd/>
          </a:ln>
          <a:extLst>
            <a:ext uri="{909E8E84-426E-40DD-AFC4-6F175D3DCCD1}">
              <a14:hiddenFill xmlns:a14="http://schemas.microsoft.com/office/drawing/2010/main">
                <a:noFill/>
              </a14:hiddenFill>
            </a:ext>
          </a:extLst>
        </p:spPr>
      </p:cxnSp>
      <p:sp>
        <p:nvSpPr>
          <p:cNvPr id="13325" name="AutoShape 4"/>
          <p:cNvSpPr>
            <a:spLocks noChangeArrowheads="1"/>
          </p:cNvSpPr>
          <p:nvPr/>
        </p:nvSpPr>
        <p:spPr bwMode="auto">
          <a:xfrm>
            <a:off x="323850" y="3159125"/>
            <a:ext cx="2543175" cy="1346200"/>
          </a:xfrm>
          <a:prstGeom prst="roundRect">
            <a:avLst>
              <a:gd name="adj" fmla="val 16667"/>
            </a:avLst>
          </a:prstGeom>
          <a:solidFill>
            <a:srgbClr val="E5DFEC"/>
          </a:solidFill>
          <a:ln w="9525">
            <a:solidFill>
              <a:srgbClr val="336699"/>
            </a:solidFill>
            <a:round/>
            <a:headEnd/>
            <a:tailEnd/>
          </a:ln>
        </p:spPr>
        <p:txBody>
          <a:bodyPr/>
          <a:lstStyle>
            <a:lvl1pPr>
              <a:spcBef>
                <a:spcPct val="20000"/>
              </a:spcBef>
              <a:buFont typeface="Arial" pitchFamily="34" charset="0"/>
              <a:buChar char="•"/>
              <a:defRPr sz="3200">
                <a:solidFill>
                  <a:schemeClr val="tx1"/>
                </a:solidFill>
                <a:latin typeface="Calibri" pitchFamily="34" charset="0"/>
                <a:ea typeface="Geneva" pitchFamily="1" charset="0"/>
                <a:cs typeface="Geneva" pitchFamily="1" charset="0"/>
              </a:defRPr>
            </a:lvl1pPr>
            <a:lvl2pPr marL="742950" indent="-285750">
              <a:spcBef>
                <a:spcPct val="20000"/>
              </a:spcBef>
              <a:buFont typeface="Arial" pitchFamily="34" charset="0"/>
              <a:buChar char="–"/>
              <a:defRPr sz="2800">
                <a:solidFill>
                  <a:schemeClr val="tx1"/>
                </a:solidFill>
                <a:latin typeface="Calibri" pitchFamily="34" charset="0"/>
                <a:ea typeface="Geneva" pitchFamily="1" charset="0"/>
                <a:cs typeface="Geneva" pitchFamily="1" charset="0"/>
              </a:defRPr>
            </a:lvl2pPr>
            <a:lvl3pPr marL="1143000" indent="-228600">
              <a:spcBef>
                <a:spcPct val="20000"/>
              </a:spcBef>
              <a:buFont typeface="Arial" pitchFamily="34" charset="0"/>
              <a:buChar char="•"/>
              <a:defRPr sz="2400">
                <a:solidFill>
                  <a:schemeClr val="tx1"/>
                </a:solidFill>
                <a:latin typeface="Calibri" pitchFamily="34" charset="0"/>
                <a:ea typeface="Geneva" pitchFamily="1" charset="0"/>
                <a:cs typeface="Geneva" pitchFamily="1" charset="0"/>
              </a:defRPr>
            </a:lvl3pPr>
            <a:lvl4pPr marL="1600200" indent="-228600">
              <a:spcBef>
                <a:spcPct val="20000"/>
              </a:spcBef>
              <a:buFont typeface="Arial" pitchFamily="34" charset="0"/>
              <a:buChar char="–"/>
              <a:defRPr sz="2000">
                <a:solidFill>
                  <a:schemeClr val="tx1"/>
                </a:solidFill>
                <a:latin typeface="Calibri" pitchFamily="34" charset="0"/>
                <a:ea typeface="Geneva" pitchFamily="1" charset="0"/>
                <a:cs typeface="Geneva" pitchFamily="1" charset="0"/>
              </a:defRPr>
            </a:lvl4pPr>
            <a:lvl5pPr marL="2057400" indent="-228600">
              <a:spcBef>
                <a:spcPct val="20000"/>
              </a:spcBef>
              <a:buFont typeface="Arial" pitchFamily="34" charset="0"/>
              <a:buChar char="»"/>
              <a:defRPr sz="2000">
                <a:solidFill>
                  <a:schemeClr val="tx1"/>
                </a:solidFill>
                <a:latin typeface="Calibri" pitchFamily="34" charset="0"/>
                <a:ea typeface="Geneva" pitchFamily="1" charset="0"/>
                <a:cs typeface="Genev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 charset="0"/>
                <a:cs typeface="Genev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 charset="0"/>
                <a:cs typeface="Genev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 charset="0"/>
                <a:cs typeface="Genev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 charset="0"/>
                <a:cs typeface="Geneva" pitchFamily="1" charset="0"/>
              </a:defRPr>
            </a:lvl9pPr>
          </a:lstStyle>
          <a:p>
            <a:pPr algn="ctr" eaLnBrk="1" hangingPunct="1">
              <a:spcBef>
                <a:spcPct val="0"/>
              </a:spcBef>
              <a:spcAft>
                <a:spcPts val="1000"/>
              </a:spcAft>
              <a:buFontTx/>
              <a:buNone/>
            </a:pPr>
            <a:r>
              <a:rPr lang="eu-ES" altLang="es-ES" sz="1600">
                <a:solidFill>
                  <a:srgbClr val="000000"/>
                </a:solidFill>
                <a:latin typeface="Albertus Extra Bold" pitchFamily="34" charset="0"/>
                <a:ea typeface="MS PGothic" pitchFamily="34" charset="-128"/>
              </a:rPr>
              <a:t>(2)</a:t>
            </a:r>
            <a:br>
              <a:rPr lang="eu-ES" altLang="es-ES" sz="1600">
                <a:solidFill>
                  <a:srgbClr val="000000"/>
                </a:solidFill>
                <a:latin typeface="Albertus Extra Bold" pitchFamily="34" charset="0"/>
                <a:ea typeface="MS PGothic" pitchFamily="34" charset="-128"/>
              </a:rPr>
            </a:br>
            <a:r>
              <a:rPr lang="eu-ES" altLang="es-ES" sz="2000" b="1">
                <a:solidFill>
                  <a:srgbClr val="000000"/>
                </a:solidFill>
                <a:latin typeface="Albertus Extra Bold" pitchFamily="34" charset="0"/>
                <a:ea typeface="MS PGothic" pitchFamily="34" charset="-128"/>
              </a:rPr>
              <a:t>E</a:t>
            </a:r>
            <a:r>
              <a:rPr lang="eu-ES" altLang="es-ES" sz="1600">
                <a:solidFill>
                  <a:srgbClr val="000000"/>
                </a:solidFill>
                <a:latin typeface="Albertus Extra Bold" pitchFamily="34" charset="0"/>
                <a:ea typeface="MS PGothic" pitchFamily="34" charset="-128"/>
              </a:rPr>
              <a:t>uskal curriculumaren kultur ibilbidean oinarritutako curriculuma</a:t>
            </a:r>
          </a:p>
          <a:p>
            <a:pPr eaLnBrk="1" hangingPunct="1">
              <a:spcBef>
                <a:spcPct val="0"/>
              </a:spcBef>
              <a:buFontTx/>
              <a:buNone/>
            </a:pPr>
            <a:endParaRPr lang="eu-ES" altLang="es-ES" sz="1800">
              <a:solidFill>
                <a:srgbClr val="000000"/>
              </a:solidFill>
              <a:latin typeface="Arial" pitchFamily="34" charset="0"/>
              <a:ea typeface="MS PGothic" pitchFamily="34" charset="-128"/>
            </a:endParaRPr>
          </a:p>
        </p:txBody>
      </p:sp>
      <p:sp>
        <p:nvSpPr>
          <p:cNvPr id="13326" name="AutoShape 3"/>
          <p:cNvSpPr>
            <a:spLocks noChangeArrowheads="1"/>
          </p:cNvSpPr>
          <p:nvPr/>
        </p:nvSpPr>
        <p:spPr bwMode="auto">
          <a:xfrm>
            <a:off x="6237288" y="3200400"/>
            <a:ext cx="2487612" cy="1304925"/>
          </a:xfrm>
          <a:prstGeom prst="roundRect">
            <a:avLst>
              <a:gd name="adj" fmla="val 16667"/>
            </a:avLst>
          </a:prstGeom>
          <a:solidFill>
            <a:srgbClr val="E5DFEC"/>
          </a:solidFill>
          <a:ln w="9525">
            <a:solidFill>
              <a:srgbClr val="336699"/>
            </a:solidFill>
            <a:round/>
            <a:headEnd/>
            <a:tailEnd/>
          </a:ln>
        </p:spPr>
        <p:txBody>
          <a:bodyPr/>
          <a:lstStyle>
            <a:lvl1pPr>
              <a:spcBef>
                <a:spcPct val="20000"/>
              </a:spcBef>
              <a:buFont typeface="Arial" pitchFamily="34" charset="0"/>
              <a:buChar char="•"/>
              <a:defRPr sz="3200">
                <a:solidFill>
                  <a:schemeClr val="tx1"/>
                </a:solidFill>
                <a:latin typeface="Calibri" pitchFamily="34" charset="0"/>
                <a:ea typeface="Geneva" pitchFamily="1" charset="0"/>
                <a:cs typeface="Geneva" pitchFamily="1" charset="0"/>
              </a:defRPr>
            </a:lvl1pPr>
            <a:lvl2pPr marL="742950" indent="-285750">
              <a:spcBef>
                <a:spcPct val="20000"/>
              </a:spcBef>
              <a:buFont typeface="Arial" pitchFamily="34" charset="0"/>
              <a:buChar char="–"/>
              <a:defRPr sz="2800">
                <a:solidFill>
                  <a:schemeClr val="tx1"/>
                </a:solidFill>
                <a:latin typeface="Calibri" pitchFamily="34" charset="0"/>
                <a:ea typeface="Geneva" pitchFamily="1" charset="0"/>
                <a:cs typeface="Geneva" pitchFamily="1" charset="0"/>
              </a:defRPr>
            </a:lvl2pPr>
            <a:lvl3pPr marL="1143000" indent="-228600">
              <a:spcBef>
                <a:spcPct val="20000"/>
              </a:spcBef>
              <a:buFont typeface="Arial" pitchFamily="34" charset="0"/>
              <a:buChar char="•"/>
              <a:defRPr sz="2400">
                <a:solidFill>
                  <a:schemeClr val="tx1"/>
                </a:solidFill>
                <a:latin typeface="Calibri" pitchFamily="34" charset="0"/>
                <a:ea typeface="Geneva" pitchFamily="1" charset="0"/>
                <a:cs typeface="Geneva" pitchFamily="1" charset="0"/>
              </a:defRPr>
            </a:lvl3pPr>
            <a:lvl4pPr marL="1600200" indent="-228600">
              <a:spcBef>
                <a:spcPct val="20000"/>
              </a:spcBef>
              <a:buFont typeface="Arial" pitchFamily="34" charset="0"/>
              <a:buChar char="–"/>
              <a:defRPr sz="2000">
                <a:solidFill>
                  <a:schemeClr val="tx1"/>
                </a:solidFill>
                <a:latin typeface="Calibri" pitchFamily="34" charset="0"/>
                <a:ea typeface="Geneva" pitchFamily="1" charset="0"/>
                <a:cs typeface="Geneva" pitchFamily="1" charset="0"/>
              </a:defRPr>
            </a:lvl4pPr>
            <a:lvl5pPr marL="2057400" indent="-228600">
              <a:spcBef>
                <a:spcPct val="20000"/>
              </a:spcBef>
              <a:buFont typeface="Arial" pitchFamily="34" charset="0"/>
              <a:buChar char="»"/>
              <a:defRPr sz="2000">
                <a:solidFill>
                  <a:schemeClr val="tx1"/>
                </a:solidFill>
                <a:latin typeface="Calibri" pitchFamily="34" charset="0"/>
                <a:ea typeface="Geneva" pitchFamily="1" charset="0"/>
                <a:cs typeface="Genev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 charset="0"/>
                <a:cs typeface="Genev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 charset="0"/>
                <a:cs typeface="Genev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 charset="0"/>
                <a:cs typeface="Genev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 charset="0"/>
                <a:cs typeface="Geneva" pitchFamily="1" charset="0"/>
              </a:defRPr>
            </a:lvl9pPr>
          </a:lstStyle>
          <a:p>
            <a:pPr algn="ctr" eaLnBrk="1" hangingPunct="1">
              <a:spcBef>
                <a:spcPct val="0"/>
              </a:spcBef>
              <a:spcAft>
                <a:spcPts val="1000"/>
              </a:spcAft>
              <a:buFontTx/>
              <a:buNone/>
            </a:pPr>
            <a:r>
              <a:rPr lang="eu-ES" altLang="es-ES" sz="1600">
                <a:solidFill>
                  <a:srgbClr val="000000"/>
                </a:solidFill>
                <a:latin typeface="Albertus Extra Bold" pitchFamily="34" charset="0"/>
                <a:ea typeface="MS PGothic" pitchFamily="34" charset="-128"/>
              </a:rPr>
              <a:t>(4)</a:t>
            </a:r>
            <a:br>
              <a:rPr lang="eu-ES" altLang="es-ES" sz="1600">
                <a:solidFill>
                  <a:srgbClr val="000000"/>
                </a:solidFill>
                <a:latin typeface="Albertus Extra Bold" pitchFamily="34" charset="0"/>
                <a:ea typeface="MS PGothic" pitchFamily="34" charset="-128"/>
              </a:rPr>
            </a:br>
            <a:r>
              <a:rPr lang="eu-ES" altLang="es-ES" sz="1600">
                <a:solidFill>
                  <a:srgbClr val="000000"/>
                </a:solidFill>
                <a:latin typeface="Albertus Extra Bold" pitchFamily="34" charset="0"/>
                <a:ea typeface="MS PGothic" pitchFamily="34" charset="-128"/>
              </a:rPr>
              <a:t>Prozedura metadiziplinarrak arlo guztietan integratzen dituen curriculuma</a:t>
            </a:r>
          </a:p>
          <a:p>
            <a:pPr eaLnBrk="1" hangingPunct="1">
              <a:spcBef>
                <a:spcPct val="0"/>
              </a:spcBef>
              <a:buFontTx/>
              <a:buNone/>
            </a:pPr>
            <a:endParaRPr lang="eu-ES" altLang="es-ES" sz="1800">
              <a:solidFill>
                <a:srgbClr val="000000"/>
              </a:solidFill>
              <a:latin typeface="Arial" pitchFamily="34" charset="0"/>
              <a:ea typeface="MS PGothic" pitchFamily="34" charset="-128"/>
            </a:endParaRPr>
          </a:p>
        </p:txBody>
      </p:sp>
      <p:sp>
        <p:nvSpPr>
          <p:cNvPr id="13327" name="AutoShape 3"/>
          <p:cNvSpPr>
            <a:spLocks noChangeArrowheads="1"/>
          </p:cNvSpPr>
          <p:nvPr/>
        </p:nvSpPr>
        <p:spPr bwMode="auto">
          <a:xfrm>
            <a:off x="1181894" y="5150983"/>
            <a:ext cx="6572250" cy="827088"/>
          </a:xfrm>
          <a:prstGeom prst="roundRect">
            <a:avLst>
              <a:gd name="adj" fmla="val 16667"/>
            </a:avLst>
          </a:prstGeom>
          <a:solidFill>
            <a:srgbClr val="E5DFEC"/>
          </a:solidFill>
          <a:ln w="9525">
            <a:solidFill>
              <a:srgbClr val="336699"/>
            </a:solidFill>
            <a:round/>
            <a:headEnd/>
            <a:tailEnd/>
          </a:ln>
        </p:spPr>
        <p:txBody>
          <a:bodyPr/>
          <a:lstStyle>
            <a:lvl1pPr>
              <a:spcBef>
                <a:spcPct val="20000"/>
              </a:spcBef>
              <a:buFont typeface="Arial" pitchFamily="34" charset="0"/>
              <a:buChar char="•"/>
              <a:defRPr sz="3200">
                <a:solidFill>
                  <a:schemeClr val="tx1"/>
                </a:solidFill>
                <a:latin typeface="Calibri" pitchFamily="34" charset="0"/>
                <a:ea typeface="Geneva" pitchFamily="1" charset="0"/>
                <a:cs typeface="Geneva" pitchFamily="1" charset="0"/>
              </a:defRPr>
            </a:lvl1pPr>
            <a:lvl2pPr marL="742950" indent="-285750">
              <a:spcBef>
                <a:spcPct val="20000"/>
              </a:spcBef>
              <a:buFont typeface="Arial" pitchFamily="34" charset="0"/>
              <a:buChar char="–"/>
              <a:defRPr sz="2800">
                <a:solidFill>
                  <a:schemeClr val="tx1"/>
                </a:solidFill>
                <a:latin typeface="Calibri" pitchFamily="34" charset="0"/>
                <a:ea typeface="Geneva" pitchFamily="1" charset="0"/>
                <a:cs typeface="Geneva" pitchFamily="1" charset="0"/>
              </a:defRPr>
            </a:lvl2pPr>
            <a:lvl3pPr marL="1143000" indent="-228600">
              <a:spcBef>
                <a:spcPct val="20000"/>
              </a:spcBef>
              <a:buFont typeface="Arial" pitchFamily="34" charset="0"/>
              <a:buChar char="•"/>
              <a:defRPr sz="2400">
                <a:solidFill>
                  <a:schemeClr val="tx1"/>
                </a:solidFill>
                <a:latin typeface="Calibri" pitchFamily="34" charset="0"/>
                <a:ea typeface="Geneva" pitchFamily="1" charset="0"/>
                <a:cs typeface="Geneva" pitchFamily="1" charset="0"/>
              </a:defRPr>
            </a:lvl3pPr>
            <a:lvl4pPr marL="1600200" indent="-228600">
              <a:spcBef>
                <a:spcPct val="20000"/>
              </a:spcBef>
              <a:buFont typeface="Arial" pitchFamily="34" charset="0"/>
              <a:buChar char="–"/>
              <a:defRPr sz="2000">
                <a:solidFill>
                  <a:schemeClr val="tx1"/>
                </a:solidFill>
                <a:latin typeface="Calibri" pitchFamily="34" charset="0"/>
                <a:ea typeface="Geneva" pitchFamily="1" charset="0"/>
                <a:cs typeface="Geneva" pitchFamily="1" charset="0"/>
              </a:defRPr>
            </a:lvl4pPr>
            <a:lvl5pPr marL="2057400" indent="-228600">
              <a:spcBef>
                <a:spcPct val="20000"/>
              </a:spcBef>
              <a:buFont typeface="Arial" pitchFamily="34" charset="0"/>
              <a:buChar char="»"/>
              <a:defRPr sz="2000">
                <a:solidFill>
                  <a:schemeClr val="tx1"/>
                </a:solidFill>
                <a:latin typeface="Calibri" pitchFamily="34" charset="0"/>
                <a:ea typeface="Geneva" pitchFamily="1" charset="0"/>
                <a:cs typeface="Genev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 charset="0"/>
                <a:cs typeface="Genev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 charset="0"/>
                <a:cs typeface="Genev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 charset="0"/>
                <a:cs typeface="Genev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 charset="0"/>
                <a:cs typeface="Geneva" pitchFamily="1" charset="0"/>
              </a:defRPr>
            </a:lvl9pPr>
          </a:lstStyle>
          <a:p>
            <a:pPr algn="ctr" eaLnBrk="1" hangingPunct="1">
              <a:spcBef>
                <a:spcPct val="0"/>
              </a:spcBef>
              <a:spcAft>
                <a:spcPts val="1000"/>
              </a:spcAft>
              <a:buFontTx/>
              <a:buNone/>
            </a:pPr>
            <a:r>
              <a:rPr lang="eu-ES" altLang="es-ES" sz="1600">
                <a:solidFill>
                  <a:srgbClr val="000000"/>
                </a:solidFill>
                <a:latin typeface="Albertus Extra Bold" pitchFamily="34" charset="0"/>
                <a:ea typeface="MS PGothic" pitchFamily="34" charset="-128"/>
              </a:rPr>
              <a:t>(5)</a:t>
            </a:r>
            <a:br>
              <a:rPr lang="eu-ES" altLang="es-ES" sz="1600">
                <a:solidFill>
                  <a:srgbClr val="000000"/>
                </a:solidFill>
                <a:latin typeface="Albertus Extra Bold" pitchFamily="34" charset="0"/>
                <a:ea typeface="MS PGothic" pitchFamily="34" charset="-128"/>
              </a:rPr>
            </a:br>
            <a:r>
              <a:rPr lang="eu-ES" altLang="es-ES" sz="1600">
                <a:solidFill>
                  <a:srgbClr val="000000"/>
                </a:solidFill>
                <a:latin typeface="Albertus Extra Bold" pitchFamily="34" charset="0"/>
                <a:ea typeface="MS PGothic" pitchFamily="34" charset="-128"/>
              </a:rPr>
              <a:t>Euskaran ardazturiko eleaniztasuna bideratzen duen eta konpetentzia digitala arlo guztietan integratzen duen curriculuma </a:t>
            </a:r>
          </a:p>
          <a:p>
            <a:pPr eaLnBrk="1" hangingPunct="1">
              <a:spcBef>
                <a:spcPct val="0"/>
              </a:spcBef>
              <a:buFontTx/>
              <a:buNone/>
            </a:pPr>
            <a:endParaRPr lang="eu-ES" altLang="es-ES" sz="1800">
              <a:solidFill>
                <a:srgbClr val="000000"/>
              </a:solidFill>
              <a:latin typeface="Arial" pitchFamily="34" charset="0"/>
              <a:ea typeface="MS PGothic" pitchFamily="34" charset="-128"/>
            </a:endParaRPr>
          </a:p>
        </p:txBody>
      </p:sp>
      <p:sp>
        <p:nvSpPr>
          <p:cNvPr id="13328" name="AutoShape 2"/>
          <p:cNvSpPr>
            <a:spLocks noChangeArrowheads="1"/>
          </p:cNvSpPr>
          <p:nvPr/>
        </p:nvSpPr>
        <p:spPr bwMode="auto">
          <a:xfrm>
            <a:off x="3190875" y="1438275"/>
            <a:ext cx="2533650" cy="1309688"/>
          </a:xfrm>
          <a:prstGeom prst="roundRect">
            <a:avLst>
              <a:gd name="adj" fmla="val 16667"/>
            </a:avLst>
          </a:prstGeom>
          <a:solidFill>
            <a:srgbClr val="E5DFEC"/>
          </a:solidFill>
          <a:ln w="9525">
            <a:solidFill>
              <a:srgbClr val="336699"/>
            </a:solidFill>
            <a:round/>
            <a:headEnd/>
            <a:tailEnd/>
          </a:ln>
        </p:spPr>
        <p:txBody>
          <a:bodyPr/>
          <a:lstStyle>
            <a:lvl1pPr>
              <a:spcBef>
                <a:spcPct val="20000"/>
              </a:spcBef>
              <a:buFont typeface="Arial" pitchFamily="34" charset="0"/>
              <a:buChar char="•"/>
              <a:defRPr sz="3200">
                <a:solidFill>
                  <a:schemeClr val="tx1"/>
                </a:solidFill>
                <a:latin typeface="Calibri" pitchFamily="34" charset="0"/>
                <a:ea typeface="Geneva" pitchFamily="1" charset="0"/>
                <a:cs typeface="Geneva" pitchFamily="1" charset="0"/>
              </a:defRPr>
            </a:lvl1pPr>
            <a:lvl2pPr marL="742950" indent="-285750">
              <a:spcBef>
                <a:spcPct val="20000"/>
              </a:spcBef>
              <a:buFont typeface="Arial" pitchFamily="34" charset="0"/>
              <a:buChar char="–"/>
              <a:defRPr sz="2800">
                <a:solidFill>
                  <a:schemeClr val="tx1"/>
                </a:solidFill>
                <a:latin typeface="Calibri" pitchFamily="34" charset="0"/>
                <a:ea typeface="Geneva" pitchFamily="1" charset="0"/>
                <a:cs typeface="Geneva" pitchFamily="1" charset="0"/>
              </a:defRPr>
            </a:lvl2pPr>
            <a:lvl3pPr marL="1143000" indent="-228600">
              <a:spcBef>
                <a:spcPct val="20000"/>
              </a:spcBef>
              <a:buFont typeface="Arial" pitchFamily="34" charset="0"/>
              <a:buChar char="•"/>
              <a:defRPr sz="2400">
                <a:solidFill>
                  <a:schemeClr val="tx1"/>
                </a:solidFill>
                <a:latin typeface="Calibri" pitchFamily="34" charset="0"/>
                <a:ea typeface="Geneva" pitchFamily="1" charset="0"/>
                <a:cs typeface="Geneva" pitchFamily="1" charset="0"/>
              </a:defRPr>
            </a:lvl3pPr>
            <a:lvl4pPr marL="1600200" indent="-228600">
              <a:spcBef>
                <a:spcPct val="20000"/>
              </a:spcBef>
              <a:buFont typeface="Arial" pitchFamily="34" charset="0"/>
              <a:buChar char="–"/>
              <a:defRPr sz="2000">
                <a:solidFill>
                  <a:schemeClr val="tx1"/>
                </a:solidFill>
                <a:latin typeface="Calibri" pitchFamily="34" charset="0"/>
                <a:ea typeface="Geneva" pitchFamily="1" charset="0"/>
                <a:cs typeface="Geneva" pitchFamily="1" charset="0"/>
              </a:defRPr>
            </a:lvl4pPr>
            <a:lvl5pPr marL="2057400" indent="-228600">
              <a:spcBef>
                <a:spcPct val="20000"/>
              </a:spcBef>
              <a:buFont typeface="Arial" pitchFamily="34" charset="0"/>
              <a:buChar char="»"/>
              <a:defRPr sz="2000">
                <a:solidFill>
                  <a:schemeClr val="tx1"/>
                </a:solidFill>
                <a:latin typeface="Calibri" pitchFamily="34" charset="0"/>
                <a:ea typeface="Geneva" pitchFamily="1" charset="0"/>
                <a:cs typeface="Geneva"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 charset="0"/>
                <a:cs typeface="Geneva"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 charset="0"/>
                <a:cs typeface="Geneva"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 charset="0"/>
                <a:cs typeface="Geneva"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 charset="0"/>
                <a:cs typeface="Geneva" pitchFamily="1" charset="0"/>
              </a:defRPr>
            </a:lvl9pPr>
          </a:lstStyle>
          <a:p>
            <a:pPr algn="ctr" eaLnBrk="1" hangingPunct="1">
              <a:spcBef>
                <a:spcPct val="0"/>
              </a:spcBef>
              <a:spcAft>
                <a:spcPts val="1000"/>
              </a:spcAft>
              <a:buFontTx/>
              <a:buNone/>
            </a:pPr>
            <a:r>
              <a:rPr lang="eu-ES" altLang="es-ES" sz="1600" b="1" dirty="0">
                <a:solidFill>
                  <a:srgbClr val="000000"/>
                </a:solidFill>
                <a:latin typeface="Albertus Extra Bold" pitchFamily="34" charset="0"/>
                <a:ea typeface="MS PGothic" pitchFamily="34" charset="-128"/>
              </a:rPr>
              <a:t>(1</a:t>
            </a:r>
            <a:r>
              <a:rPr lang="eu-ES" altLang="es-ES" sz="1600" b="1" dirty="0" err="1">
                <a:solidFill>
                  <a:srgbClr val="000000"/>
                </a:solidFill>
                <a:latin typeface="Albertus Extra Bold" pitchFamily="34" charset="0"/>
                <a:ea typeface="MS PGothic" pitchFamily="34" charset="-128"/>
              </a:rPr>
              <a:t>)</a:t>
            </a:r>
            <a:endParaRPr lang="eu-ES" altLang="es-ES" sz="1600" b="1" dirty="0">
              <a:solidFill>
                <a:srgbClr val="000000"/>
              </a:solidFill>
              <a:latin typeface="Albertus Extra Bold" pitchFamily="34" charset="0"/>
              <a:ea typeface="MS PGothic" pitchFamily="34" charset="-128"/>
            </a:endParaRPr>
          </a:p>
          <a:p>
            <a:pPr algn="ctr" eaLnBrk="1" hangingPunct="1">
              <a:spcBef>
                <a:spcPct val="0"/>
              </a:spcBef>
              <a:spcAft>
                <a:spcPts val="1000"/>
              </a:spcAft>
              <a:buFontTx/>
              <a:buNone/>
            </a:pPr>
            <a:r>
              <a:rPr lang="eu-ES" altLang="es-ES" sz="1600" b="1" dirty="0">
                <a:solidFill>
                  <a:srgbClr val="000000"/>
                </a:solidFill>
                <a:latin typeface="Albertus Extra Bold" pitchFamily="34" charset="0"/>
                <a:ea typeface="MS PGothic" pitchFamily="34" charset="-128"/>
              </a:rPr>
              <a:t>Ikaslearen irteera-profilean oinarritutako curriculuma</a:t>
            </a:r>
            <a:endParaRPr lang="eu-ES" altLang="es-ES" sz="1600" dirty="0">
              <a:solidFill>
                <a:srgbClr val="000000"/>
              </a:solidFill>
              <a:latin typeface="Albertus Extra Bold" pitchFamily="34" charset="0"/>
              <a:ea typeface="MS PGothic" pitchFamily="34" charset="-128"/>
            </a:endParaRPr>
          </a:p>
        </p:txBody>
      </p:sp>
      <p:sp>
        <p:nvSpPr>
          <p:cNvPr id="2" name="Laukizuzena 1"/>
          <p:cNvSpPr/>
          <p:nvPr/>
        </p:nvSpPr>
        <p:spPr>
          <a:xfrm>
            <a:off x="107504" y="166578"/>
            <a:ext cx="4572000" cy="369332"/>
          </a:xfrm>
          <a:prstGeom prst="rect">
            <a:avLst/>
          </a:prstGeom>
        </p:spPr>
        <p:txBody>
          <a:bodyPr>
            <a:spAutoFit/>
          </a:bodyPr>
          <a:lstStyle/>
          <a:p>
            <a:endParaRPr lang="eu-ES" dirty="0"/>
          </a:p>
        </p:txBody>
      </p:sp>
      <p:sp>
        <p:nvSpPr>
          <p:cNvPr id="19" name="Titulua 1"/>
          <p:cNvSpPr txBox="1">
            <a:spLocks/>
          </p:cNvSpPr>
          <p:nvPr/>
        </p:nvSpPr>
        <p:spPr>
          <a:xfrm>
            <a:off x="0" y="91922"/>
            <a:ext cx="9144000" cy="1143000"/>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s-ES_tradnl" sz="3300" dirty="0" smtClean="0"/>
              <a:t>‘</a:t>
            </a:r>
            <a:r>
              <a:rPr lang="es-ES_tradnl" sz="3300" dirty="0" err="1" smtClean="0"/>
              <a:t>eki</a:t>
            </a:r>
            <a:r>
              <a:rPr lang="es-ES_tradnl" sz="3300" dirty="0" smtClean="0"/>
              <a:t>’ </a:t>
            </a:r>
            <a:r>
              <a:rPr lang="es-ES_tradnl" sz="3300" dirty="0" err="1" smtClean="0"/>
              <a:t>Proiektuko</a:t>
            </a:r>
            <a:r>
              <a:rPr lang="es-ES_tradnl" sz="3300" dirty="0" smtClean="0"/>
              <a:t> </a:t>
            </a:r>
            <a:r>
              <a:rPr lang="es-ES_tradnl" sz="3300" dirty="0" err="1" smtClean="0"/>
              <a:t>ikasmaterialen</a:t>
            </a:r>
            <a:r>
              <a:rPr lang="es-ES_tradnl" sz="3300" dirty="0" smtClean="0"/>
              <a:t> </a:t>
            </a:r>
            <a:r>
              <a:rPr lang="es-ES_tradnl" sz="3300" dirty="0" err="1" smtClean="0"/>
              <a:t>curriculum</a:t>
            </a:r>
            <a:r>
              <a:rPr lang="es-ES_tradnl" sz="3300" dirty="0" smtClean="0"/>
              <a:t> </a:t>
            </a:r>
            <a:r>
              <a:rPr lang="es-ES_tradnl" sz="3300" dirty="0" err="1" smtClean="0"/>
              <a:t>diseinuraren</a:t>
            </a:r>
            <a:r>
              <a:rPr lang="es-ES_tradnl" sz="3300" dirty="0" smtClean="0"/>
              <a:t> </a:t>
            </a:r>
            <a:r>
              <a:rPr lang="es-ES_tradnl" sz="3300" dirty="0" err="1" smtClean="0"/>
              <a:t>ezaugarri</a:t>
            </a:r>
            <a:r>
              <a:rPr lang="es-ES_tradnl" sz="3300" dirty="0" smtClean="0"/>
              <a:t> </a:t>
            </a:r>
            <a:r>
              <a:rPr lang="es-ES_tradnl" sz="3300" dirty="0" err="1" smtClean="0"/>
              <a:t>bereizgarriak</a:t>
            </a:r>
            <a:endParaRPr lang="es-ES" sz="3300" dirty="0"/>
          </a:p>
        </p:txBody>
      </p:sp>
    </p:spTree>
    <p:extLst>
      <p:ext uri="{BB962C8B-B14F-4D97-AF65-F5344CB8AC3E}">
        <p14:creationId xmlns:p14="http://schemas.microsoft.com/office/powerpoint/2010/main" val="42541741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dukiaren leku-marka 1"/>
          <p:cNvSpPr>
            <a:spLocks noGrp="1"/>
          </p:cNvSpPr>
          <p:nvPr>
            <p:ph idx="1"/>
          </p:nvPr>
        </p:nvSpPr>
        <p:spPr>
          <a:xfrm>
            <a:off x="323528" y="980728"/>
            <a:ext cx="8229600" cy="5040560"/>
          </a:xfrm>
        </p:spPr>
        <p:txBody>
          <a:bodyPr>
            <a:noAutofit/>
          </a:bodyPr>
          <a:lstStyle/>
          <a:p>
            <a:pPr marL="109728" indent="0">
              <a:buNone/>
            </a:pPr>
            <a:r>
              <a:rPr lang="eu-ES" sz="2000" b="1" dirty="0" smtClean="0"/>
              <a:t>Aljebra eta Funtzioak</a:t>
            </a:r>
          </a:p>
          <a:p>
            <a:r>
              <a:rPr lang="eu-ES" sz="1400" dirty="0" smtClean="0"/>
              <a:t>12 eta 13. jarduerak: 2. mailako funtzioak sortu irristailuaz </a:t>
            </a:r>
          </a:p>
          <a:p>
            <a:r>
              <a:rPr lang="eu-ES" sz="1400" dirty="0" smtClean="0"/>
              <a:t>17. jarduera: 5. Problemaren ebazpena</a:t>
            </a:r>
          </a:p>
          <a:p>
            <a:r>
              <a:rPr lang="eu-ES" sz="1400" dirty="0" smtClean="0"/>
              <a:t>20. jarduera: 2. mailako ekuazioen zuzenketa CAS kalkulagailuaz</a:t>
            </a:r>
          </a:p>
          <a:p>
            <a:r>
              <a:rPr lang="eu-ES" sz="1400" dirty="0" smtClean="0"/>
              <a:t>21. jarduera: ekuazio baliokideak ziurtatzea</a:t>
            </a:r>
          </a:p>
          <a:p>
            <a:r>
              <a:rPr lang="eu-ES" sz="1400" dirty="0" smtClean="0"/>
              <a:t>25. jarduera: 6. problemaren ebazpena </a:t>
            </a:r>
          </a:p>
          <a:p>
            <a:pPr marL="109728" indent="0">
              <a:buNone/>
            </a:pPr>
            <a:r>
              <a:rPr lang="eu-ES" sz="2000" b="1" dirty="0" smtClean="0"/>
              <a:t>Geometria</a:t>
            </a:r>
          </a:p>
          <a:p>
            <a:r>
              <a:rPr lang="eu-ES" sz="1400" dirty="0" smtClean="0"/>
              <a:t>29.jarduera: zirkunferentziaren propietateak:  simulazioa eta sorkuntza</a:t>
            </a:r>
          </a:p>
          <a:p>
            <a:r>
              <a:rPr lang="eu-ES" sz="1400" dirty="0" smtClean="0"/>
              <a:t>30. jarduera: </a:t>
            </a:r>
            <a:r>
              <a:rPr lang="eu-ES" sz="1400" dirty="0" err="1" smtClean="0"/>
              <a:t>Reuleaux-ren</a:t>
            </a:r>
            <a:r>
              <a:rPr lang="eu-ES" sz="1400" dirty="0" smtClean="0"/>
              <a:t> triangeluaren sorkuntza</a:t>
            </a:r>
          </a:p>
          <a:p>
            <a:r>
              <a:rPr lang="eu-ES" sz="1400" dirty="0" smtClean="0"/>
              <a:t>33. jarduera: Johnson-</a:t>
            </a:r>
            <a:r>
              <a:rPr lang="eu-ES" sz="1400" dirty="0" err="1" smtClean="0"/>
              <a:t>en</a:t>
            </a:r>
            <a:r>
              <a:rPr lang="eu-ES" sz="1400" dirty="0" smtClean="0"/>
              <a:t> teorema eta magnitude baten aldaketaren eragina neurrietan</a:t>
            </a:r>
          </a:p>
          <a:p>
            <a:pPr marL="109728" indent="0">
              <a:buNone/>
            </a:pPr>
            <a:r>
              <a:rPr lang="eu-ES" sz="2000" b="1" dirty="0" smtClean="0"/>
              <a:t>Funtzioak</a:t>
            </a:r>
          </a:p>
          <a:p>
            <a:r>
              <a:rPr lang="eu-ES" sz="1400" dirty="0" smtClean="0"/>
              <a:t>34. jarduera: funtzio alderantziz proportzionala. Hiperbolen sorkuntza irristailuen bitartez</a:t>
            </a:r>
          </a:p>
          <a:p>
            <a:pPr marL="109728" indent="0">
              <a:buNone/>
            </a:pPr>
            <a:r>
              <a:rPr lang="eu-ES" sz="2000" b="1" dirty="0" smtClean="0"/>
              <a:t>Integrazio jarduerak (egoerak)</a:t>
            </a:r>
          </a:p>
          <a:p>
            <a:r>
              <a:rPr lang="eu-ES" sz="1400" dirty="0" smtClean="0"/>
              <a:t>35. jarduera: Arkeologia</a:t>
            </a:r>
          </a:p>
          <a:p>
            <a:r>
              <a:rPr lang="eu-ES" sz="1400" dirty="0" smtClean="0"/>
              <a:t>38. jarduera: nabigazio-karta batean kokatzea eta funtzio koadratikoa ziurtatzea</a:t>
            </a:r>
          </a:p>
          <a:p>
            <a:r>
              <a:rPr lang="eu-ES" sz="1400" dirty="0" smtClean="0"/>
              <a:t>40. jarduera: atletismo-pistan kaleen banaketa aztertzea eta alderantzizko funtzioaren aldaera parametroen arabera</a:t>
            </a:r>
          </a:p>
          <a:p>
            <a:pPr marL="109728" indent="0">
              <a:buNone/>
            </a:pPr>
            <a:endParaRPr lang="eu-ES" sz="1400" dirty="0"/>
          </a:p>
        </p:txBody>
      </p:sp>
      <p:sp>
        <p:nvSpPr>
          <p:cNvPr id="4" name="Titulua 2"/>
          <p:cNvSpPr>
            <a:spLocks noGrp="1"/>
          </p:cNvSpPr>
          <p:nvPr>
            <p:ph type="title"/>
          </p:nvPr>
        </p:nvSpPr>
        <p:spPr>
          <a:xfrm>
            <a:off x="27045" y="0"/>
            <a:ext cx="8229600" cy="1143000"/>
          </a:xfrm>
        </p:spPr>
        <p:txBody>
          <a:bodyPr>
            <a:normAutofit/>
          </a:bodyPr>
          <a:lstStyle/>
          <a:p>
            <a:pPr algn="ctr"/>
            <a:r>
              <a:rPr lang="es-ES_tradnl" sz="3300" dirty="0" smtClean="0"/>
              <a:t>DBH 3. </a:t>
            </a:r>
            <a:r>
              <a:rPr lang="es-ES_tradnl" sz="3300" dirty="0" err="1" smtClean="0"/>
              <a:t>mailako</a:t>
            </a:r>
            <a:r>
              <a:rPr lang="es-ES_tradnl" sz="3300" dirty="0" smtClean="0"/>
              <a:t> 3. </a:t>
            </a:r>
            <a:r>
              <a:rPr lang="es-ES_tradnl" sz="3300" dirty="0" err="1" smtClean="0"/>
              <a:t>unitatea</a:t>
            </a:r>
            <a:endParaRPr lang="es-ES" sz="3300" dirty="0"/>
          </a:p>
        </p:txBody>
      </p:sp>
    </p:spTree>
    <p:extLst>
      <p:ext uri="{BB962C8B-B14F-4D97-AF65-F5344CB8AC3E}">
        <p14:creationId xmlns:p14="http://schemas.microsoft.com/office/powerpoint/2010/main" val="2316430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dukiaren leku-marka 1"/>
          <p:cNvSpPr>
            <a:spLocks noGrp="1"/>
          </p:cNvSpPr>
          <p:nvPr>
            <p:ph idx="1"/>
          </p:nvPr>
        </p:nvSpPr>
        <p:spPr>
          <a:xfrm>
            <a:off x="457200" y="1481329"/>
            <a:ext cx="8229600" cy="2883776"/>
          </a:xfrm>
        </p:spPr>
        <p:txBody>
          <a:bodyPr>
            <a:normAutofit/>
          </a:bodyPr>
          <a:lstStyle/>
          <a:p>
            <a:pPr marL="109728" indent="0">
              <a:buNone/>
            </a:pPr>
            <a:r>
              <a:rPr lang="eu-ES" sz="2500" dirty="0" smtClean="0"/>
              <a:t>3.2 unitatea</a:t>
            </a:r>
          </a:p>
          <a:p>
            <a:pPr marL="109728" indent="0">
              <a:buNone/>
            </a:pPr>
            <a:endParaRPr lang="eu-ES" sz="3200" dirty="0" smtClean="0"/>
          </a:p>
          <a:p>
            <a:r>
              <a:rPr lang="eu-ES" sz="2000" dirty="0" smtClean="0"/>
              <a:t>15. jarduera: polinomioen eragiketen zuzenketa CAS kalkulagailuaz*</a:t>
            </a:r>
          </a:p>
          <a:p>
            <a:endParaRPr lang="eu-ES" sz="2400" dirty="0" smtClean="0"/>
          </a:p>
          <a:p>
            <a:r>
              <a:rPr lang="eu-ES" sz="2000" dirty="0" smtClean="0"/>
              <a:t>18. jarduera: 1. mailako funtzioak sortu </a:t>
            </a:r>
            <a:r>
              <a:rPr lang="eu-ES" sz="2000" dirty="0" err="1" smtClean="0"/>
              <a:t>irrigailuaz</a:t>
            </a:r>
            <a:r>
              <a:rPr lang="eu-ES" sz="2000" dirty="0" smtClean="0"/>
              <a:t> parametroak sortuz*</a:t>
            </a:r>
          </a:p>
          <a:p>
            <a:endParaRPr lang="eu-ES" dirty="0" smtClean="0"/>
          </a:p>
          <a:p>
            <a:pPr marL="109728" indent="0">
              <a:buNone/>
            </a:pPr>
            <a:endParaRPr lang="eu-ES" dirty="0" smtClean="0"/>
          </a:p>
          <a:p>
            <a:endParaRPr lang="eu-ES" dirty="0" smtClean="0"/>
          </a:p>
          <a:p>
            <a:endParaRPr lang="eu-ES" dirty="0" smtClean="0"/>
          </a:p>
          <a:p>
            <a:pPr marL="109728" indent="0">
              <a:buNone/>
            </a:pPr>
            <a:endParaRPr lang="eu-ES" dirty="0" smtClean="0"/>
          </a:p>
          <a:p>
            <a:pPr marL="109728" indent="0">
              <a:buNone/>
            </a:pPr>
            <a:endParaRPr lang="eu-ES" dirty="0"/>
          </a:p>
        </p:txBody>
      </p:sp>
      <p:sp>
        <p:nvSpPr>
          <p:cNvPr id="4" name="Titulua 2"/>
          <p:cNvSpPr>
            <a:spLocks noGrp="1"/>
          </p:cNvSpPr>
          <p:nvPr>
            <p:ph type="title"/>
          </p:nvPr>
        </p:nvSpPr>
        <p:spPr>
          <a:xfrm>
            <a:off x="89756" y="0"/>
            <a:ext cx="8964488" cy="1143000"/>
          </a:xfrm>
        </p:spPr>
        <p:txBody>
          <a:bodyPr>
            <a:normAutofit/>
          </a:bodyPr>
          <a:lstStyle/>
          <a:p>
            <a:pPr algn="ctr"/>
            <a:r>
              <a:rPr lang="es-ES_tradnl" sz="3300" dirty="0" smtClean="0"/>
              <a:t>DBH 3. </a:t>
            </a:r>
            <a:r>
              <a:rPr lang="es-ES_tradnl" sz="3300" dirty="0" err="1" smtClean="0"/>
              <a:t>maila</a:t>
            </a:r>
            <a:endParaRPr lang="es-ES" sz="3300" dirty="0"/>
          </a:p>
        </p:txBody>
      </p:sp>
    </p:spTree>
    <p:extLst>
      <p:ext uri="{BB962C8B-B14F-4D97-AF65-F5344CB8AC3E}">
        <p14:creationId xmlns:p14="http://schemas.microsoft.com/office/powerpoint/2010/main" val="1475544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aukizuzena 3"/>
          <p:cNvSpPr/>
          <p:nvPr/>
        </p:nvSpPr>
        <p:spPr>
          <a:xfrm rot="20109287">
            <a:off x="1068124" y="2613302"/>
            <a:ext cx="7034298" cy="1323439"/>
          </a:xfrm>
          <a:prstGeom prst="rect">
            <a:avLst/>
          </a:prstGeom>
          <a:noFill/>
        </p:spPr>
        <p:txBody>
          <a:bodyPr wrap="none" lIns="91440" tIns="45720" rIns="91440" bIns="45720">
            <a:spAutoFit/>
          </a:bodyPr>
          <a:lstStyle/>
          <a:p>
            <a:pPr algn="ctr"/>
            <a:r>
              <a:rPr lang="eu-ES" sz="8000" b="0" cap="none" spc="0" dirty="0" smtClean="0">
                <a:ln w="0"/>
                <a:gradFill>
                  <a:gsLst>
                    <a:gs pos="21000">
                      <a:srgbClr val="53575C"/>
                    </a:gs>
                    <a:gs pos="88000">
                      <a:srgbClr val="C5C7CA"/>
                    </a:gs>
                  </a:gsLst>
                  <a:lin ang="5400000"/>
                </a:gradFill>
                <a:effectLst/>
              </a:rPr>
              <a:t>Eskerrik</a:t>
            </a:r>
            <a:r>
              <a:rPr lang="eu-ES" sz="5400" b="0" cap="none" spc="0" dirty="0" smtClean="0">
                <a:ln w="0"/>
                <a:gradFill>
                  <a:gsLst>
                    <a:gs pos="21000">
                      <a:srgbClr val="53575C"/>
                    </a:gs>
                    <a:gs pos="88000">
                      <a:srgbClr val="C5C7CA"/>
                    </a:gs>
                  </a:gsLst>
                  <a:lin ang="5400000"/>
                </a:gradFill>
                <a:effectLst/>
              </a:rPr>
              <a:t> </a:t>
            </a:r>
            <a:r>
              <a:rPr lang="eu-ES" sz="8000" b="0" cap="none" spc="0" dirty="0" smtClean="0">
                <a:ln w="0"/>
                <a:gradFill>
                  <a:gsLst>
                    <a:gs pos="21000">
                      <a:srgbClr val="53575C"/>
                    </a:gs>
                    <a:gs pos="88000">
                      <a:srgbClr val="C5C7CA"/>
                    </a:gs>
                  </a:gsLst>
                  <a:lin ang="5400000"/>
                </a:gradFill>
                <a:effectLst/>
              </a:rPr>
              <a:t>asko!</a:t>
            </a:r>
            <a:endParaRPr lang="eu-ES" sz="8000" b="0" cap="none" spc="0" dirty="0">
              <a:ln w="0"/>
              <a:gradFill>
                <a:gsLst>
                  <a:gs pos="21000">
                    <a:srgbClr val="53575C"/>
                  </a:gs>
                  <a:gs pos="88000">
                    <a:srgbClr val="C5C7CA"/>
                  </a:gs>
                </a:gsLst>
                <a:lin ang="5400000"/>
              </a:gradFill>
              <a:effectLst/>
            </a:endParaRPr>
          </a:p>
        </p:txBody>
      </p:sp>
    </p:spTree>
    <p:extLst>
      <p:ext uri="{BB962C8B-B14F-4D97-AF65-F5344CB8AC3E}">
        <p14:creationId xmlns:p14="http://schemas.microsoft.com/office/powerpoint/2010/main" val="3878473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dukiaren leku-marka 2"/>
          <p:cNvSpPr>
            <a:spLocks noGrp="1"/>
          </p:cNvSpPr>
          <p:nvPr>
            <p:ph idx="1"/>
          </p:nvPr>
        </p:nvSpPr>
        <p:spPr>
          <a:xfrm>
            <a:off x="107504" y="1218254"/>
            <a:ext cx="9036496" cy="4525963"/>
          </a:xfrm>
        </p:spPr>
        <p:txBody>
          <a:bodyPr>
            <a:normAutofit/>
          </a:bodyPr>
          <a:lstStyle/>
          <a:p>
            <a:r>
              <a:rPr lang="es-ES" sz="2500" dirty="0" err="1" smtClean="0"/>
              <a:t>Geogebraren</a:t>
            </a:r>
            <a:r>
              <a:rPr lang="es-ES" sz="2500" dirty="0" smtClean="0"/>
              <a:t> </a:t>
            </a:r>
            <a:r>
              <a:rPr lang="es-ES" sz="2500" dirty="0" err="1" smtClean="0"/>
              <a:t>ekarpena</a:t>
            </a:r>
            <a:r>
              <a:rPr lang="es-ES" sz="2500" dirty="0" smtClean="0"/>
              <a:t> </a:t>
            </a:r>
            <a:r>
              <a:rPr lang="es-ES" sz="2500" dirty="0" err="1" smtClean="0"/>
              <a:t>prozedura</a:t>
            </a:r>
            <a:r>
              <a:rPr lang="es-ES" sz="2500" dirty="0" smtClean="0"/>
              <a:t> </a:t>
            </a:r>
            <a:r>
              <a:rPr lang="es-ES" sz="2500" dirty="0" err="1" smtClean="0"/>
              <a:t>metadiziplinarretan</a:t>
            </a:r>
            <a:endParaRPr lang="es-ES" sz="2500" dirty="0"/>
          </a:p>
        </p:txBody>
      </p:sp>
      <p:sp>
        <p:nvSpPr>
          <p:cNvPr id="2" name="Titulua 1"/>
          <p:cNvSpPr>
            <a:spLocks noGrp="1"/>
          </p:cNvSpPr>
          <p:nvPr>
            <p:ph type="title"/>
          </p:nvPr>
        </p:nvSpPr>
        <p:spPr>
          <a:xfrm>
            <a:off x="26977" y="13534"/>
            <a:ext cx="9144000" cy="1143000"/>
          </a:xfrm>
        </p:spPr>
        <p:txBody>
          <a:bodyPr>
            <a:noAutofit/>
          </a:bodyPr>
          <a:lstStyle/>
          <a:p>
            <a:pPr algn="ctr"/>
            <a:r>
              <a:rPr lang="es-ES_tradnl" sz="3300" dirty="0" err="1" smtClean="0"/>
              <a:t>Oinarrizko</a:t>
            </a:r>
            <a:r>
              <a:rPr lang="es-ES_tradnl" sz="3300" dirty="0" smtClean="0"/>
              <a:t> </a:t>
            </a:r>
            <a:r>
              <a:rPr lang="es-ES_tradnl" sz="3300" dirty="0" err="1" smtClean="0"/>
              <a:t>konpetentzia</a:t>
            </a:r>
            <a:r>
              <a:rPr lang="es-ES_tradnl" sz="3300" dirty="0" smtClean="0"/>
              <a:t> </a:t>
            </a:r>
            <a:r>
              <a:rPr lang="es-ES_tradnl" sz="3300" dirty="0" err="1" smtClean="0"/>
              <a:t>metadiziplinarrak</a:t>
            </a:r>
            <a:endParaRPr lang="es-ES" sz="3300" dirty="0"/>
          </a:p>
        </p:txBody>
      </p:sp>
      <p:grpSp>
        <p:nvGrpSpPr>
          <p:cNvPr id="53" name="Elkartu 52"/>
          <p:cNvGrpSpPr/>
          <p:nvPr/>
        </p:nvGrpSpPr>
        <p:grpSpPr>
          <a:xfrm>
            <a:off x="0" y="1988840"/>
            <a:ext cx="8965097" cy="4453983"/>
            <a:chOff x="0" y="1988840"/>
            <a:chExt cx="8965097" cy="4453983"/>
          </a:xfrm>
        </p:grpSpPr>
        <p:pic>
          <p:nvPicPr>
            <p:cNvPr id="4" name="Picture 2" descr="http://www.zubizaharraikastola.eus/sites/default/files/Oinarrizko_konpetentzia_orokorrak_ala_metadiziplinarrak.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08"/>
            <a:stretch/>
          </p:blipFill>
          <p:spPr bwMode="auto">
            <a:xfrm>
              <a:off x="1203364" y="2203708"/>
              <a:ext cx="5076056" cy="3237907"/>
            </a:xfrm>
            <a:prstGeom prst="rect">
              <a:avLst/>
            </a:prstGeom>
            <a:noFill/>
            <a:extLst>
              <a:ext uri="{909E8E84-426E-40DD-AFC4-6F175D3DCCD1}">
                <a14:hiddenFill xmlns:a14="http://schemas.microsoft.com/office/drawing/2010/main">
                  <a:solidFill>
                    <a:srgbClr val="FFFFFF"/>
                  </a:solidFill>
                </a14:hiddenFill>
              </a:ext>
            </a:extLst>
          </p:spPr>
        </p:pic>
        <p:sp>
          <p:nvSpPr>
            <p:cNvPr id="5" name="TestuKoadroa 4"/>
            <p:cNvSpPr txBox="1"/>
            <p:nvPr/>
          </p:nvSpPr>
          <p:spPr>
            <a:xfrm>
              <a:off x="5076056" y="1988840"/>
              <a:ext cx="3888432" cy="984885"/>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u-ES" sz="1600" dirty="0" smtClean="0"/>
                <a:t>Hizkuntza matematikoa</a:t>
              </a:r>
            </a:p>
            <a:p>
              <a:pPr marL="742950" lvl="1" indent="-285750">
                <a:buFont typeface="Arial" panose="020B0604020202020204" pitchFamily="34" charset="0"/>
                <a:buChar char="•"/>
              </a:pPr>
              <a:r>
                <a:rPr lang="eu-ES" sz="1400" dirty="0" smtClean="0"/>
                <a:t>Ingurune matematikoaren adierazpen argia</a:t>
              </a:r>
            </a:p>
            <a:p>
              <a:pPr marL="742950" lvl="1" indent="-285750">
                <a:buFont typeface="Arial" panose="020B0604020202020204" pitchFamily="34" charset="0"/>
                <a:buChar char="•"/>
              </a:pPr>
              <a:r>
                <a:rPr lang="eu-ES" sz="1400" dirty="0" smtClean="0"/>
                <a:t>Kodearen erabilera</a:t>
              </a:r>
              <a:endParaRPr lang="eu-ES" sz="1400" dirty="0"/>
            </a:p>
          </p:txBody>
        </p:sp>
        <p:cxnSp>
          <p:nvCxnSpPr>
            <p:cNvPr id="10" name="Lotura-marra ukondotua 9"/>
            <p:cNvCxnSpPr/>
            <p:nvPr/>
          </p:nvCxnSpPr>
          <p:spPr>
            <a:xfrm flipV="1">
              <a:off x="4067944" y="2132856"/>
              <a:ext cx="1008112" cy="34451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stuKoadroa 11"/>
            <p:cNvSpPr txBox="1"/>
            <p:nvPr/>
          </p:nvSpPr>
          <p:spPr>
            <a:xfrm>
              <a:off x="5940763" y="3138258"/>
              <a:ext cx="3024334" cy="2923877"/>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u-ES" sz="1600" dirty="0" smtClean="0"/>
                <a:t>Informazioa interpretatzea</a:t>
              </a:r>
            </a:p>
            <a:p>
              <a:pPr marL="742950" lvl="1" indent="-285750">
                <a:buFont typeface="Arial" panose="020B0604020202020204" pitchFamily="34" charset="0"/>
                <a:buChar char="•"/>
              </a:pPr>
              <a:r>
                <a:rPr lang="eu-ES" sz="1400" dirty="0" smtClean="0"/>
                <a:t>Arrazoiak aurkitzea</a:t>
              </a:r>
            </a:p>
            <a:p>
              <a:pPr marL="285750" indent="-285750">
                <a:buFont typeface="Arial" panose="020B0604020202020204" pitchFamily="34" charset="0"/>
                <a:buChar char="•"/>
              </a:pPr>
              <a:r>
                <a:rPr lang="eu-ES" sz="1600" dirty="0" smtClean="0"/>
                <a:t>Informazioa sortzea</a:t>
              </a:r>
            </a:p>
            <a:p>
              <a:pPr marL="742950" lvl="1" indent="-285750">
                <a:buFont typeface="Arial" panose="020B0604020202020204" pitchFamily="34" charset="0"/>
                <a:buChar char="•"/>
              </a:pPr>
              <a:r>
                <a:rPr lang="eu-ES" sz="1400" dirty="0" smtClean="0"/>
                <a:t>Loturak egitea</a:t>
              </a:r>
            </a:p>
            <a:p>
              <a:pPr marL="285750" indent="-285750">
                <a:buFont typeface="Arial" panose="020B0604020202020204" pitchFamily="34" charset="0"/>
                <a:buChar char="•"/>
              </a:pPr>
              <a:r>
                <a:rPr lang="eu-ES" sz="1600" dirty="0" smtClean="0"/>
                <a:t>Informazioa ebaluatzea</a:t>
              </a:r>
            </a:p>
            <a:p>
              <a:pPr marL="742950" lvl="1" indent="-285750">
                <a:buFont typeface="Arial" panose="020B0604020202020204" pitchFamily="34" charset="0"/>
                <a:buChar char="•"/>
              </a:pPr>
              <a:r>
                <a:rPr lang="eu-ES" sz="1400" dirty="0" smtClean="0"/>
                <a:t>Arrazoiketa matematikoa/ondorioak iragartzea</a:t>
              </a:r>
            </a:p>
            <a:p>
              <a:pPr marL="285750" indent="-285750">
                <a:buFont typeface="Arial" panose="020B0604020202020204" pitchFamily="34" charset="0"/>
                <a:buChar char="•"/>
              </a:pPr>
              <a:r>
                <a:rPr lang="eu-ES" sz="1600" dirty="0" smtClean="0"/>
                <a:t>Baliabide kognitiboen erabilera</a:t>
              </a:r>
            </a:p>
            <a:p>
              <a:pPr marL="742950" lvl="1" indent="-285750">
                <a:buFont typeface="Arial" panose="020B0604020202020204" pitchFamily="34" charset="0"/>
                <a:buChar char="•"/>
              </a:pPr>
              <a:r>
                <a:rPr lang="eu-ES" sz="1400" dirty="0" smtClean="0"/>
                <a:t>Transferentzia</a:t>
              </a:r>
              <a:endParaRPr lang="eu-ES" sz="1400" dirty="0"/>
            </a:p>
          </p:txBody>
        </p:sp>
        <p:cxnSp>
          <p:nvCxnSpPr>
            <p:cNvPr id="29" name="Lotura-marra ukondotua 28"/>
            <p:cNvCxnSpPr>
              <a:endCxn id="12" idx="1"/>
            </p:cNvCxnSpPr>
            <p:nvPr/>
          </p:nvCxnSpPr>
          <p:spPr>
            <a:xfrm rot="16200000" flipH="1">
              <a:off x="5105684" y="3765118"/>
              <a:ext cx="1118960" cy="55119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stuKoadroa 31"/>
            <p:cNvSpPr txBox="1"/>
            <p:nvPr/>
          </p:nvSpPr>
          <p:spPr>
            <a:xfrm>
              <a:off x="3254194" y="5611826"/>
              <a:ext cx="2520242" cy="830997"/>
            </a:xfrm>
            <a:prstGeom prst="rect">
              <a:avLst/>
            </a:prstGeom>
            <a:noFill/>
            <a:ln>
              <a:solidFill>
                <a:schemeClr val="accent1"/>
              </a:solidFill>
            </a:ln>
          </p:spPr>
          <p:txBody>
            <a:bodyPr wrap="none" rtlCol="0">
              <a:spAutoFit/>
            </a:bodyPr>
            <a:lstStyle/>
            <a:p>
              <a:pPr marL="285750" indent="-285750">
                <a:buFont typeface="Arial" panose="020B0604020202020204" pitchFamily="34" charset="0"/>
                <a:buChar char="•"/>
              </a:pPr>
              <a:r>
                <a:rPr lang="eu-ES" sz="1600" dirty="0" smtClean="0"/>
                <a:t>Ideia berriak sortzea</a:t>
              </a:r>
              <a:endParaRPr lang="eu-ES" sz="1400" dirty="0" smtClean="0"/>
            </a:p>
            <a:p>
              <a:pPr marL="285750" indent="-285750">
                <a:buFont typeface="Arial" panose="020B0604020202020204" pitchFamily="34" charset="0"/>
                <a:buChar char="•"/>
              </a:pPr>
              <a:r>
                <a:rPr lang="eu-ES" sz="1600" dirty="0" smtClean="0"/>
                <a:t>Ideiak gauzatzea</a:t>
              </a:r>
            </a:p>
            <a:p>
              <a:pPr marL="285750" indent="-285750">
                <a:buFont typeface="Arial" panose="020B0604020202020204" pitchFamily="34" charset="0"/>
                <a:buChar char="•"/>
              </a:pPr>
              <a:r>
                <a:rPr lang="eu-ES" sz="1600" dirty="0" smtClean="0"/>
                <a:t>Ideiak ebaluatzea</a:t>
              </a:r>
              <a:endParaRPr lang="eu-ES" sz="1600" dirty="0"/>
            </a:p>
          </p:txBody>
        </p:sp>
        <p:cxnSp>
          <p:nvCxnSpPr>
            <p:cNvPr id="40" name="Gezidun lotura-marra zuzena 39"/>
            <p:cNvCxnSpPr/>
            <p:nvPr/>
          </p:nvCxnSpPr>
          <p:spPr>
            <a:xfrm>
              <a:off x="4716016" y="5318372"/>
              <a:ext cx="0" cy="2934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stuKoadroa 40"/>
            <p:cNvSpPr txBox="1"/>
            <p:nvPr/>
          </p:nvSpPr>
          <p:spPr>
            <a:xfrm>
              <a:off x="997273" y="5732427"/>
              <a:ext cx="1439818" cy="338554"/>
            </a:xfrm>
            <a:prstGeom prst="rect">
              <a:avLst/>
            </a:prstGeom>
            <a:noFill/>
            <a:ln>
              <a:solidFill>
                <a:schemeClr val="accent1"/>
              </a:solidFill>
            </a:ln>
          </p:spPr>
          <p:txBody>
            <a:bodyPr wrap="none" rtlCol="0">
              <a:spAutoFit/>
            </a:bodyPr>
            <a:lstStyle/>
            <a:p>
              <a:pPr marL="285750" indent="-285750">
                <a:buFont typeface="Arial" panose="020B0604020202020204" pitchFamily="34" charset="0"/>
                <a:buChar char="•"/>
              </a:pPr>
              <a:r>
                <a:rPr lang="eu-ES" sz="1600" dirty="0" smtClean="0"/>
                <a:t>Elkar lana</a:t>
              </a:r>
              <a:endParaRPr lang="eu-ES" sz="1600" dirty="0"/>
            </a:p>
          </p:txBody>
        </p:sp>
        <p:cxnSp>
          <p:nvCxnSpPr>
            <p:cNvPr id="43" name="Gezidun lotura-marra zuzena 42"/>
            <p:cNvCxnSpPr/>
            <p:nvPr/>
          </p:nvCxnSpPr>
          <p:spPr>
            <a:xfrm>
              <a:off x="1763688" y="5328272"/>
              <a:ext cx="0" cy="350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stuKoadroa 43"/>
            <p:cNvSpPr txBox="1"/>
            <p:nvPr/>
          </p:nvSpPr>
          <p:spPr>
            <a:xfrm>
              <a:off x="0" y="4060259"/>
              <a:ext cx="2693366" cy="769441"/>
            </a:xfrm>
            <a:prstGeom prst="rect">
              <a:avLst/>
            </a:prstGeom>
            <a:noFill/>
            <a:ln>
              <a:solidFill>
                <a:schemeClr val="accent1"/>
              </a:solidFill>
            </a:ln>
          </p:spPr>
          <p:txBody>
            <a:bodyPr wrap="none" rtlCol="0">
              <a:spAutoFit/>
            </a:bodyPr>
            <a:lstStyle/>
            <a:p>
              <a:pPr marL="285750" indent="-285750">
                <a:buFont typeface="Arial" panose="020B0604020202020204" pitchFamily="34" charset="0"/>
                <a:buChar char="•"/>
              </a:pPr>
              <a:r>
                <a:rPr lang="eu-ES" sz="1600" dirty="0" smtClean="0"/>
                <a:t>Hobetzeko ebaluatzea</a:t>
              </a:r>
            </a:p>
            <a:p>
              <a:pPr marL="742950" lvl="1" indent="-285750">
                <a:buFont typeface="Arial" panose="020B0604020202020204" pitchFamily="34" charset="0"/>
                <a:buChar char="•"/>
              </a:pPr>
              <a:r>
                <a:rPr lang="eu-ES" sz="1400" dirty="0" smtClean="0"/>
                <a:t>Zuzenketa</a:t>
              </a:r>
            </a:p>
            <a:p>
              <a:pPr marL="742950" lvl="1" indent="-285750">
                <a:buFont typeface="Arial" panose="020B0604020202020204" pitchFamily="34" charset="0"/>
                <a:buChar char="•"/>
              </a:pPr>
              <a:r>
                <a:rPr lang="eu-ES" sz="1400" dirty="0" smtClean="0"/>
                <a:t>Estrategikoa izatea</a:t>
              </a:r>
              <a:endParaRPr lang="eu-ES" sz="1400" dirty="0"/>
            </a:p>
          </p:txBody>
        </p:sp>
        <p:cxnSp>
          <p:nvCxnSpPr>
            <p:cNvPr id="52" name="Gezidun lotura-marra zuzena 51"/>
            <p:cNvCxnSpPr/>
            <p:nvPr/>
          </p:nvCxnSpPr>
          <p:spPr>
            <a:xfrm>
              <a:off x="1547664" y="3481236"/>
              <a:ext cx="0" cy="559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8444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ulua 2"/>
          <p:cNvSpPr>
            <a:spLocks noGrp="1"/>
          </p:cNvSpPr>
          <p:nvPr>
            <p:ph type="title"/>
          </p:nvPr>
        </p:nvSpPr>
        <p:spPr>
          <a:xfrm>
            <a:off x="0" y="11088"/>
            <a:ext cx="9144000" cy="932611"/>
          </a:xfrm>
        </p:spPr>
        <p:txBody>
          <a:bodyPr>
            <a:normAutofit/>
          </a:bodyPr>
          <a:lstStyle/>
          <a:p>
            <a:pPr algn="ctr"/>
            <a:r>
              <a:rPr lang="es-ES_tradnl" sz="3300" dirty="0" err="1" smtClean="0"/>
              <a:t>Arloaren</a:t>
            </a:r>
            <a:r>
              <a:rPr lang="es-ES_tradnl" sz="3300" dirty="0" smtClean="0"/>
              <a:t> </a:t>
            </a:r>
            <a:r>
              <a:rPr lang="es-ES_tradnl" sz="3300" dirty="0" err="1" smtClean="0"/>
              <a:t>ikuspegia</a:t>
            </a:r>
            <a:endParaRPr lang="es-ES" sz="3300" dirty="0"/>
          </a:p>
        </p:txBody>
      </p:sp>
      <p:grpSp>
        <p:nvGrpSpPr>
          <p:cNvPr id="33" name="Group 109"/>
          <p:cNvGrpSpPr>
            <a:grpSpLocks/>
          </p:cNvGrpSpPr>
          <p:nvPr/>
        </p:nvGrpSpPr>
        <p:grpSpPr bwMode="auto">
          <a:xfrm>
            <a:off x="827584" y="1165109"/>
            <a:ext cx="8043423" cy="3855647"/>
            <a:chOff x="441" y="572"/>
            <a:chExt cx="5329" cy="2660"/>
          </a:xfrm>
        </p:grpSpPr>
        <p:grpSp>
          <p:nvGrpSpPr>
            <p:cNvPr id="34" name="Group 108"/>
            <p:cNvGrpSpPr>
              <a:grpSpLocks/>
            </p:cNvGrpSpPr>
            <p:nvPr/>
          </p:nvGrpSpPr>
          <p:grpSpPr bwMode="auto">
            <a:xfrm>
              <a:off x="441" y="572"/>
              <a:ext cx="5329" cy="2407"/>
              <a:chOff x="441" y="572"/>
              <a:chExt cx="5329" cy="2407"/>
            </a:xfrm>
          </p:grpSpPr>
          <p:grpSp>
            <p:nvGrpSpPr>
              <p:cNvPr id="38" name="Group 43"/>
              <p:cNvGrpSpPr>
                <a:grpSpLocks/>
              </p:cNvGrpSpPr>
              <p:nvPr/>
            </p:nvGrpSpPr>
            <p:grpSpPr bwMode="auto">
              <a:xfrm>
                <a:off x="4432" y="1526"/>
                <a:ext cx="1338" cy="1381"/>
                <a:chOff x="4432" y="1323"/>
                <a:chExt cx="1338" cy="1397"/>
              </a:xfrm>
            </p:grpSpPr>
            <p:grpSp>
              <p:nvGrpSpPr>
                <p:cNvPr id="57" name="Group 39"/>
                <p:cNvGrpSpPr>
                  <a:grpSpLocks/>
                </p:cNvGrpSpPr>
                <p:nvPr/>
              </p:nvGrpSpPr>
              <p:grpSpPr bwMode="auto">
                <a:xfrm>
                  <a:off x="4432" y="1337"/>
                  <a:ext cx="1338" cy="1383"/>
                  <a:chOff x="4432" y="1334"/>
                  <a:chExt cx="1338" cy="1383"/>
                </a:xfrm>
              </p:grpSpPr>
              <p:pic>
                <p:nvPicPr>
                  <p:cNvPr id="59" name="Picture 33" descr="j020558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8" y="1926"/>
                    <a:ext cx="862" cy="79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7" descr="MC90032527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2" y="1790"/>
                    <a:ext cx="680" cy="519"/>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38" descr="MC90020547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0" y="1334"/>
                    <a:ext cx="784" cy="780"/>
                  </a:xfrm>
                  <a:prstGeom prst="rect">
                    <a:avLst/>
                  </a:prstGeom>
                  <a:noFill/>
                  <a:extLst>
                    <a:ext uri="{909E8E84-426E-40DD-AFC4-6F175D3DCCD1}">
                      <a14:hiddenFill xmlns:a14="http://schemas.microsoft.com/office/drawing/2010/main">
                        <a:solidFill>
                          <a:srgbClr val="FFFFFF"/>
                        </a:solidFill>
                      </a14:hiddenFill>
                    </a:ext>
                  </a:extLst>
                </p:spPr>
              </p:pic>
            </p:grpSp>
            <p:pic>
              <p:nvPicPr>
                <p:cNvPr id="58" name="Picture 42" descr="MC90029065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2" y="1323"/>
                  <a:ext cx="718" cy="6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98"/>
              <p:cNvGrpSpPr>
                <a:grpSpLocks/>
              </p:cNvGrpSpPr>
              <p:nvPr/>
            </p:nvGrpSpPr>
            <p:grpSpPr bwMode="auto">
              <a:xfrm>
                <a:off x="441" y="1616"/>
                <a:ext cx="1088" cy="1363"/>
                <a:chOff x="441" y="1480"/>
                <a:chExt cx="1088" cy="1363"/>
              </a:xfrm>
            </p:grpSpPr>
            <p:pic>
              <p:nvPicPr>
                <p:cNvPr id="54" name="Picture 40" descr="MC900238058[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1" y="1480"/>
                  <a:ext cx="626" cy="64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7" descr="MC900435989[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1" y="2108"/>
                  <a:ext cx="645" cy="73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0" descr="MC90033268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0" y="1843"/>
                  <a:ext cx="589" cy="5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93"/>
              <p:cNvGrpSpPr>
                <a:grpSpLocks/>
              </p:cNvGrpSpPr>
              <p:nvPr/>
            </p:nvGrpSpPr>
            <p:grpSpPr bwMode="auto">
              <a:xfrm>
                <a:off x="1801" y="572"/>
                <a:ext cx="2177" cy="816"/>
                <a:chOff x="1665" y="391"/>
                <a:chExt cx="2177" cy="816"/>
              </a:xfrm>
            </p:grpSpPr>
            <p:pic>
              <p:nvPicPr>
                <p:cNvPr id="50" name="Picture 61" descr="MC900149595[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334127">
                  <a:off x="2074" y="391"/>
                  <a:ext cx="635" cy="56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71" descr="MC900297565[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63" y="391"/>
                  <a:ext cx="862" cy="55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81" descr="MC90021559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518236">
                  <a:off x="3434" y="436"/>
                  <a:ext cx="408" cy="63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8" descr="MC900295756[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0176294">
                  <a:off x="1665" y="572"/>
                  <a:ext cx="549" cy="6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106"/>
              <p:cNvGrpSpPr>
                <a:grpSpLocks/>
              </p:cNvGrpSpPr>
              <p:nvPr/>
            </p:nvGrpSpPr>
            <p:grpSpPr bwMode="auto">
              <a:xfrm>
                <a:off x="1121" y="1117"/>
                <a:ext cx="3810" cy="1634"/>
                <a:chOff x="1121" y="981"/>
                <a:chExt cx="3810" cy="1634"/>
              </a:xfrm>
            </p:grpSpPr>
            <p:pic>
              <p:nvPicPr>
                <p:cNvPr id="42" name="Picture 92" descr="MC900433883[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00" y="1207"/>
                  <a:ext cx="1224" cy="1225"/>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105"/>
                <p:cNvGrpSpPr>
                  <a:grpSpLocks/>
                </p:cNvGrpSpPr>
                <p:nvPr/>
              </p:nvGrpSpPr>
              <p:grpSpPr bwMode="auto">
                <a:xfrm>
                  <a:off x="1121" y="981"/>
                  <a:ext cx="3810" cy="1634"/>
                  <a:chOff x="1121" y="981"/>
                  <a:chExt cx="3810" cy="1634"/>
                </a:xfrm>
              </p:grpSpPr>
              <p:sp>
                <p:nvSpPr>
                  <p:cNvPr id="44" name="Text Box 23"/>
                  <p:cNvSpPr txBox="1">
                    <a:spLocks noChangeArrowheads="1"/>
                  </p:cNvSpPr>
                  <p:nvPr/>
                </p:nvSpPr>
                <p:spPr bwMode="auto">
                  <a:xfrm>
                    <a:off x="2481" y="981"/>
                    <a:ext cx="1044" cy="244"/>
                  </a:xfrm>
                  <a:prstGeom prst="rect">
                    <a:avLst/>
                  </a:prstGeom>
                  <a:solidFill>
                    <a:srgbClr val="99FF33"/>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 altLang="eu-ES" sz="1700" b="1" dirty="0" err="1">
                        <a:solidFill>
                          <a:srgbClr val="993366"/>
                        </a:solidFill>
                        <a:latin typeface="+mj-lt"/>
                      </a:rPr>
                      <a:t>funtzionala</a:t>
                    </a:r>
                    <a:endParaRPr lang="es-ES" altLang="eu-ES" sz="1700" b="1" dirty="0">
                      <a:solidFill>
                        <a:srgbClr val="993366"/>
                      </a:solidFill>
                      <a:latin typeface="+mj-lt"/>
                    </a:endParaRPr>
                  </a:p>
                </p:txBody>
              </p:sp>
              <p:sp>
                <p:nvSpPr>
                  <p:cNvPr id="45" name="Text Box 25"/>
                  <p:cNvSpPr txBox="1">
                    <a:spLocks noChangeArrowheads="1"/>
                  </p:cNvSpPr>
                  <p:nvPr/>
                </p:nvSpPr>
                <p:spPr bwMode="auto">
                  <a:xfrm>
                    <a:off x="3661" y="2371"/>
                    <a:ext cx="1270" cy="244"/>
                  </a:xfrm>
                  <a:prstGeom prst="rect">
                    <a:avLst/>
                  </a:prstGeom>
                  <a:solidFill>
                    <a:srgbClr val="99FF33"/>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 altLang="eu-ES" sz="1700" b="1" dirty="0" err="1">
                        <a:solidFill>
                          <a:srgbClr val="993366"/>
                        </a:solidFill>
                        <a:latin typeface="+mj-lt"/>
                      </a:rPr>
                      <a:t>instrumentala</a:t>
                    </a:r>
                    <a:endParaRPr lang="es-ES" altLang="eu-ES" sz="1700" b="1" dirty="0">
                      <a:solidFill>
                        <a:srgbClr val="993366"/>
                      </a:solidFill>
                      <a:latin typeface="+mj-lt"/>
                    </a:endParaRPr>
                  </a:p>
                </p:txBody>
              </p:sp>
              <p:sp>
                <p:nvSpPr>
                  <p:cNvPr id="46" name="Text Box 24"/>
                  <p:cNvSpPr txBox="1">
                    <a:spLocks noChangeArrowheads="1"/>
                  </p:cNvSpPr>
                  <p:nvPr/>
                </p:nvSpPr>
                <p:spPr bwMode="auto">
                  <a:xfrm>
                    <a:off x="1121" y="2371"/>
                    <a:ext cx="1043" cy="244"/>
                  </a:xfrm>
                  <a:prstGeom prst="rect">
                    <a:avLst/>
                  </a:prstGeom>
                  <a:solidFill>
                    <a:srgbClr val="99FF33"/>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 altLang="eu-ES" sz="1700" b="1" dirty="0" err="1">
                        <a:solidFill>
                          <a:srgbClr val="993366"/>
                        </a:solidFill>
                        <a:latin typeface="+mj-lt"/>
                      </a:rPr>
                      <a:t>formatiboa</a:t>
                    </a:r>
                    <a:endParaRPr lang="es-ES" altLang="eu-ES" sz="1700" b="1" dirty="0">
                      <a:solidFill>
                        <a:srgbClr val="993366"/>
                      </a:solidFill>
                      <a:latin typeface="+mj-lt"/>
                    </a:endParaRPr>
                  </a:p>
                </p:txBody>
              </p:sp>
              <p:cxnSp>
                <p:nvCxnSpPr>
                  <p:cNvPr id="47" name="AutoShape 100"/>
                  <p:cNvCxnSpPr>
                    <a:cxnSpLocks noChangeShapeType="1"/>
                    <a:stCxn id="46" idx="0"/>
                    <a:endCxn id="44" idx="1"/>
                  </p:cNvCxnSpPr>
                  <p:nvPr/>
                </p:nvCxnSpPr>
                <p:spPr bwMode="auto">
                  <a:xfrm flipV="1">
                    <a:off x="1643" y="1103"/>
                    <a:ext cx="838" cy="1268"/>
                  </a:xfrm>
                  <a:prstGeom prst="straightConnector1">
                    <a:avLst/>
                  </a:prstGeom>
                  <a:noFill/>
                  <a:ln w="28575">
                    <a:solidFill>
                      <a:srgbClr val="3399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AutoShape 102"/>
                  <p:cNvCxnSpPr>
                    <a:cxnSpLocks noChangeShapeType="1"/>
                    <a:stCxn id="45" idx="0"/>
                    <a:endCxn id="44" idx="3"/>
                  </p:cNvCxnSpPr>
                  <p:nvPr/>
                </p:nvCxnSpPr>
                <p:spPr bwMode="auto">
                  <a:xfrm flipH="1" flipV="1">
                    <a:off x="3525" y="1103"/>
                    <a:ext cx="771" cy="1268"/>
                  </a:xfrm>
                  <a:prstGeom prst="straightConnector1">
                    <a:avLst/>
                  </a:prstGeom>
                  <a:noFill/>
                  <a:ln w="28575">
                    <a:solidFill>
                      <a:srgbClr val="3399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AutoShape 103"/>
                  <p:cNvCxnSpPr>
                    <a:cxnSpLocks noChangeShapeType="1"/>
                    <a:stCxn id="46" idx="3"/>
                    <a:endCxn id="45" idx="1"/>
                  </p:cNvCxnSpPr>
                  <p:nvPr/>
                </p:nvCxnSpPr>
                <p:spPr bwMode="auto">
                  <a:xfrm>
                    <a:off x="2164" y="2493"/>
                    <a:ext cx="1497" cy="0"/>
                  </a:xfrm>
                  <a:prstGeom prst="straightConnector1">
                    <a:avLst/>
                  </a:prstGeom>
                  <a:noFill/>
                  <a:ln w="28575">
                    <a:solidFill>
                      <a:srgbClr val="3399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sp>
          <p:nvSpPr>
            <p:cNvPr id="35" name="AutoShape 52"/>
            <p:cNvSpPr>
              <a:spLocks noChangeArrowheads="1"/>
            </p:cNvSpPr>
            <p:nvPr/>
          </p:nvSpPr>
          <p:spPr bwMode="auto">
            <a:xfrm rot="5400000">
              <a:off x="2686" y="2682"/>
              <a:ext cx="363" cy="31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FF33"/>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u-ES"/>
            </a:p>
          </p:txBody>
        </p:sp>
        <p:sp>
          <p:nvSpPr>
            <p:cNvPr id="36" name="Text Box 55"/>
            <p:cNvSpPr txBox="1">
              <a:spLocks noChangeArrowheads="1"/>
            </p:cNvSpPr>
            <p:nvPr/>
          </p:nvSpPr>
          <p:spPr bwMode="auto">
            <a:xfrm>
              <a:off x="1892" y="2977"/>
              <a:ext cx="1951"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 altLang="eu-ES" b="1" dirty="0" err="1">
                  <a:solidFill>
                    <a:srgbClr val="C00000"/>
                  </a:solidFill>
                </a:rPr>
                <a:t>ikuspegi</a:t>
              </a:r>
              <a:r>
                <a:rPr lang="es-ES" altLang="eu-ES" b="1" dirty="0">
                  <a:solidFill>
                    <a:srgbClr val="C00000"/>
                  </a:solidFill>
                </a:rPr>
                <a:t> </a:t>
              </a:r>
              <a:r>
                <a:rPr lang="es-ES" altLang="eu-ES" b="1" dirty="0" err="1">
                  <a:solidFill>
                    <a:srgbClr val="C00000"/>
                  </a:solidFill>
                </a:rPr>
                <a:t>funtzionala</a:t>
              </a:r>
              <a:endParaRPr lang="es-ES" altLang="eu-ES" b="1" dirty="0">
                <a:solidFill>
                  <a:srgbClr val="C00000"/>
                </a:solidFill>
              </a:endParaRPr>
            </a:p>
          </p:txBody>
        </p:sp>
      </p:grpSp>
      <p:sp>
        <p:nvSpPr>
          <p:cNvPr id="62" name="AutoShape 52"/>
          <p:cNvSpPr>
            <a:spLocks noChangeArrowheads="1"/>
          </p:cNvSpPr>
          <p:nvPr/>
        </p:nvSpPr>
        <p:spPr bwMode="auto">
          <a:xfrm rot="5400000">
            <a:off x="4978648" y="5022862"/>
            <a:ext cx="526165" cy="47847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lumMod val="60000"/>
              <a:lumOff val="40000"/>
            </a:schemeClr>
          </a:solidFill>
          <a:ln>
            <a:noFill/>
          </a:ln>
          <a:effectLst/>
        </p:spPr>
        <p:txBody>
          <a:bodyPr wrap="none" anchor="ctr"/>
          <a:lstStyle/>
          <a:p>
            <a:endParaRPr lang="eu-ES"/>
          </a:p>
        </p:txBody>
      </p:sp>
      <p:sp>
        <p:nvSpPr>
          <p:cNvPr id="63" name="TestuKoadroa 62"/>
          <p:cNvSpPr txBox="1"/>
          <p:nvPr/>
        </p:nvSpPr>
        <p:spPr>
          <a:xfrm>
            <a:off x="4322354" y="5582948"/>
            <a:ext cx="2529860" cy="369332"/>
          </a:xfrm>
          <a:prstGeom prst="rect">
            <a:avLst/>
          </a:prstGeom>
          <a:noFill/>
        </p:spPr>
        <p:txBody>
          <a:bodyPr wrap="none" rtlCol="0">
            <a:spAutoFit/>
          </a:bodyPr>
          <a:lstStyle/>
          <a:p>
            <a:r>
              <a:rPr lang="eu-ES" b="1" dirty="0" smtClean="0">
                <a:solidFill>
                  <a:srgbClr val="00B0F0"/>
                </a:solidFill>
              </a:rPr>
              <a:t>Problemen ebazpena</a:t>
            </a:r>
            <a:endParaRPr lang="eu-ES" b="1" dirty="0">
              <a:solidFill>
                <a:srgbClr val="00B0F0"/>
              </a:solidFill>
            </a:endParaRPr>
          </a:p>
        </p:txBody>
      </p:sp>
      <p:sp>
        <p:nvSpPr>
          <p:cNvPr id="64" name="TestuKoadroa 63"/>
          <p:cNvSpPr txBox="1"/>
          <p:nvPr/>
        </p:nvSpPr>
        <p:spPr>
          <a:xfrm>
            <a:off x="5573558" y="5055934"/>
            <a:ext cx="1277914" cy="307777"/>
          </a:xfrm>
          <a:prstGeom prst="rect">
            <a:avLst/>
          </a:prstGeom>
          <a:noFill/>
        </p:spPr>
        <p:txBody>
          <a:bodyPr wrap="none" rtlCol="0">
            <a:spAutoFit/>
          </a:bodyPr>
          <a:lstStyle/>
          <a:p>
            <a:r>
              <a:rPr lang="eu-ES" sz="1400" dirty="0" smtClean="0"/>
              <a:t>metodologia</a:t>
            </a:r>
            <a:endParaRPr lang="eu-ES" sz="1400" dirty="0"/>
          </a:p>
        </p:txBody>
      </p:sp>
    </p:spTree>
    <p:extLst>
      <p:ext uri="{BB962C8B-B14F-4D97-AF65-F5344CB8AC3E}">
        <p14:creationId xmlns:p14="http://schemas.microsoft.com/office/powerpoint/2010/main" val="3427507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ulua 1"/>
          <p:cNvSpPr>
            <a:spLocks noGrp="1"/>
          </p:cNvSpPr>
          <p:nvPr>
            <p:ph type="title"/>
          </p:nvPr>
        </p:nvSpPr>
        <p:spPr>
          <a:xfrm>
            <a:off x="0" y="0"/>
            <a:ext cx="9116888" cy="620688"/>
          </a:xfrm>
        </p:spPr>
        <p:txBody>
          <a:bodyPr>
            <a:normAutofit/>
          </a:bodyPr>
          <a:lstStyle/>
          <a:p>
            <a:pPr algn="ctr"/>
            <a:r>
              <a:rPr lang="es-ES_tradnl" sz="3300" dirty="0" err="1" smtClean="0"/>
              <a:t>Konpetentzia</a:t>
            </a:r>
            <a:r>
              <a:rPr lang="es-ES_tradnl" sz="3300" dirty="0" smtClean="0"/>
              <a:t> </a:t>
            </a:r>
            <a:r>
              <a:rPr lang="es-ES_tradnl" sz="3300" dirty="0" err="1" smtClean="0"/>
              <a:t>digitala</a:t>
            </a:r>
            <a:endParaRPr lang="es-ES" sz="3300" dirty="0"/>
          </a:p>
        </p:txBody>
      </p:sp>
      <p:pic>
        <p:nvPicPr>
          <p:cNvPr id="1026" name="Picture 2" descr="C:\Users\xgarcia\Desktop\eki IKT mapa Matematika DBH 1-2 xabi - Matematik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548680"/>
            <a:ext cx="7428952" cy="5740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488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dukiaren leku-marka 2"/>
          <p:cNvSpPr>
            <a:spLocks noGrp="1"/>
          </p:cNvSpPr>
          <p:nvPr>
            <p:ph idx="1"/>
          </p:nvPr>
        </p:nvSpPr>
        <p:spPr/>
        <p:txBody>
          <a:bodyPr/>
          <a:lstStyle/>
          <a:p>
            <a:r>
              <a:rPr lang="eu-ES" sz="2500" dirty="0" smtClean="0"/>
              <a:t>Matematikari lotutako bi aplikazio landu dira:</a:t>
            </a:r>
          </a:p>
          <a:p>
            <a:endParaRPr lang="eu-ES" dirty="0" smtClean="0"/>
          </a:p>
          <a:p>
            <a:pPr lvl="1"/>
            <a:r>
              <a:rPr lang="eu-ES" dirty="0" smtClean="0"/>
              <a:t>Kalkulu-orria</a:t>
            </a:r>
          </a:p>
          <a:p>
            <a:pPr lvl="1"/>
            <a:endParaRPr lang="eu-ES" dirty="0" smtClean="0"/>
          </a:p>
          <a:p>
            <a:pPr lvl="1"/>
            <a:r>
              <a:rPr lang="eu-ES" dirty="0" err="1" smtClean="0"/>
              <a:t>Geogebra</a:t>
            </a:r>
            <a:endParaRPr lang="eu-ES" dirty="0" smtClean="0"/>
          </a:p>
          <a:p>
            <a:pPr marL="365760" lvl="1" indent="-256032">
              <a:spcBef>
                <a:spcPts val="400"/>
              </a:spcBef>
              <a:buSzPct val="68000"/>
              <a:buFont typeface="Wingdings 3"/>
              <a:buChar char=""/>
            </a:pPr>
            <a:endParaRPr lang="eu-ES" sz="2700" dirty="0" smtClean="0"/>
          </a:p>
          <a:p>
            <a:pPr marL="365760" lvl="1" indent="-256032">
              <a:spcBef>
                <a:spcPts val="400"/>
              </a:spcBef>
              <a:buSzPct val="68000"/>
              <a:buFont typeface="Wingdings 3"/>
              <a:buChar char=""/>
            </a:pPr>
            <a:r>
              <a:rPr lang="eu-ES" sz="2500" dirty="0" smtClean="0"/>
              <a:t>Lib</a:t>
            </a:r>
            <a:r>
              <a:rPr lang="eu-ES" sz="2400" dirty="0" smtClean="0"/>
              <a:t>uruak jasan ezin dituen euskarri digitalak</a:t>
            </a:r>
            <a:r>
              <a:rPr lang="eu-ES" sz="2700" dirty="0" smtClean="0"/>
              <a:t> </a:t>
            </a:r>
            <a:r>
              <a:rPr lang="eu-ES" sz="2400" dirty="0" smtClean="0"/>
              <a:t>(txantiloiak, tutoretza-bideoak,…) </a:t>
            </a:r>
            <a:r>
              <a:rPr lang="eu-ES" sz="2400" dirty="0" err="1" smtClean="0">
                <a:hlinkClick r:id="rId2"/>
              </a:rPr>
              <a:t>ekigunea.eus</a:t>
            </a:r>
            <a:r>
              <a:rPr lang="eu-ES" sz="2400" dirty="0" smtClean="0"/>
              <a:t> webgunean eskaintzen dira.</a:t>
            </a:r>
            <a:endParaRPr lang="eu-ES" sz="2700" dirty="0"/>
          </a:p>
        </p:txBody>
      </p:sp>
      <p:sp>
        <p:nvSpPr>
          <p:cNvPr id="2" name="Titulua 1"/>
          <p:cNvSpPr>
            <a:spLocks noGrp="1"/>
          </p:cNvSpPr>
          <p:nvPr>
            <p:ph type="title"/>
          </p:nvPr>
        </p:nvSpPr>
        <p:spPr>
          <a:xfrm>
            <a:off x="0" y="0"/>
            <a:ext cx="9116888" cy="620688"/>
          </a:xfrm>
        </p:spPr>
        <p:txBody>
          <a:bodyPr>
            <a:normAutofit/>
          </a:bodyPr>
          <a:lstStyle/>
          <a:p>
            <a:pPr algn="ctr"/>
            <a:r>
              <a:rPr lang="es-ES_tradnl" sz="3300" dirty="0" err="1" smtClean="0"/>
              <a:t>Konpetentzia</a:t>
            </a:r>
            <a:r>
              <a:rPr lang="es-ES_tradnl" sz="3300" dirty="0" smtClean="0"/>
              <a:t> </a:t>
            </a:r>
            <a:r>
              <a:rPr lang="es-ES_tradnl" sz="3300" dirty="0" err="1" smtClean="0"/>
              <a:t>digitala</a:t>
            </a:r>
            <a:endParaRPr lang="es-ES" sz="3300" dirty="0"/>
          </a:p>
        </p:txBody>
      </p:sp>
    </p:spTree>
    <p:extLst>
      <p:ext uri="{BB962C8B-B14F-4D97-AF65-F5344CB8AC3E}">
        <p14:creationId xmlns:p14="http://schemas.microsoft.com/office/powerpoint/2010/main" val="674537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dukiaren leku-marka 2"/>
          <p:cNvSpPr>
            <a:spLocks noGrp="1"/>
          </p:cNvSpPr>
          <p:nvPr>
            <p:ph idx="1"/>
          </p:nvPr>
        </p:nvSpPr>
        <p:spPr>
          <a:xfrm>
            <a:off x="252288" y="1484784"/>
            <a:ext cx="8784208" cy="4525963"/>
          </a:xfrm>
        </p:spPr>
        <p:txBody>
          <a:bodyPr>
            <a:normAutofit/>
          </a:bodyPr>
          <a:lstStyle/>
          <a:p>
            <a:r>
              <a:rPr lang="eu-ES" sz="2500" dirty="0" smtClean="0"/>
              <a:t>On-line bertsioa erabiltzen dugu, Google </a:t>
            </a:r>
            <a:r>
              <a:rPr lang="eu-ES" sz="2500" dirty="0" err="1" smtClean="0"/>
              <a:t>Drive</a:t>
            </a:r>
            <a:r>
              <a:rPr lang="eu-ES" sz="2500" dirty="0" smtClean="0"/>
              <a:t>-ko lotura erabiliz.</a:t>
            </a:r>
          </a:p>
          <a:p>
            <a:pPr marL="109728" indent="0">
              <a:buNone/>
            </a:pPr>
            <a:endParaRPr lang="eu-ES" sz="2500" dirty="0" smtClean="0"/>
          </a:p>
          <a:p>
            <a:pPr marL="109728" indent="0">
              <a:buNone/>
            </a:pPr>
            <a:endParaRPr lang="eu-ES" sz="2500" dirty="0" smtClean="0"/>
          </a:p>
          <a:p>
            <a:pPr marL="109728" indent="0">
              <a:buNone/>
            </a:pPr>
            <a:endParaRPr lang="eu-ES" sz="2500" dirty="0" smtClean="0"/>
          </a:p>
          <a:p>
            <a:r>
              <a:rPr lang="eu-ES" sz="2500" dirty="0" smtClean="0"/>
              <a:t>Materialak eskaintzen dituen appletak </a:t>
            </a:r>
            <a:r>
              <a:rPr lang="eu-ES" sz="2500" dirty="0" err="1" smtClean="0"/>
              <a:t>Geogebrako</a:t>
            </a:r>
            <a:r>
              <a:rPr lang="eu-ES" sz="2500" dirty="0" smtClean="0"/>
              <a:t> lainoan daude.</a:t>
            </a:r>
            <a:endParaRPr lang="eu-ES" sz="2500" dirty="0"/>
          </a:p>
        </p:txBody>
      </p:sp>
      <p:sp>
        <p:nvSpPr>
          <p:cNvPr id="2" name="Titulua 1"/>
          <p:cNvSpPr>
            <a:spLocks noGrp="1"/>
          </p:cNvSpPr>
          <p:nvPr>
            <p:ph type="title"/>
          </p:nvPr>
        </p:nvSpPr>
        <p:spPr>
          <a:xfrm>
            <a:off x="-2502" y="0"/>
            <a:ext cx="9146502" cy="778098"/>
          </a:xfrm>
        </p:spPr>
        <p:txBody>
          <a:bodyPr>
            <a:normAutofit/>
          </a:bodyPr>
          <a:lstStyle/>
          <a:p>
            <a:pPr algn="ctr"/>
            <a:r>
              <a:rPr lang="es-ES_tradnl" sz="3300" dirty="0" err="1"/>
              <a:t>Konpetentzia</a:t>
            </a:r>
            <a:r>
              <a:rPr lang="es-ES_tradnl" sz="3300" dirty="0"/>
              <a:t> </a:t>
            </a:r>
            <a:r>
              <a:rPr lang="es-ES_tradnl" sz="3300" dirty="0" err="1" smtClean="0"/>
              <a:t>digitala</a:t>
            </a:r>
            <a:r>
              <a:rPr lang="es-ES_tradnl" sz="3300" dirty="0" smtClean="0"/>
              <a:t>: </a:t>
            </a:r>
            <a:r>
              <a:rPr lang="es-ES_tradnl" sz="3300" dirty="0" err="1" smtClean="0"/>
              <a:t>Geogebra</a:t>
            </a:r>
            <a:endParaRPr lang="es-ES" sz="33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4293096"/>
            <a:ext cx="2685752" cy="1855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8735" y="2132856"/>
            <a:ext cx="3373153" cy="1350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9834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dukiaren leku-marka 1"/>
          <p:cNvSpPr>
            <a:spLocks noGrp="1"/>
          </p:cNvSpPr>
          <p:nvPr>
            <p:ph idx="1"/>
          </p:nvPr>
        </p:nvSpPr>
        <p:spPr>
          <a:xfrm>
            <a:off x="457200" y="2204864"/>
            <a:ext cx="8229600" cy="2091688"/>
          </a:xfrm>
        </p:spPr>
        <p:txBody>
          <a:bodyPr/>
          <a:lstStyle/>
          <a:p>
            <a:r>
              <a:rPr lang="eu-ES" sz="2500" dirty="0" smtClean="0"/>
              <a:t>Eduki multzo guztietan integratuta</a:t>
            </a:r>
          </a:p>
          <a:p>
            <a:pPr lvl="1"/>
            <a:r>
              <a:rPr lang="eu-ES" dirty="0" smtClean="0"/>
              <a:t>Aritmetika eta aljebra</a:t>
            </a:r>
          </a:p>
          <a:p>
            <a:pPr lvl="1"/>
            <a:r>
              <a:rPr lang="eu-ES" dirty="0" smtClean="0"/>
              <a:t>Geometria eta neurria</a:t>
            </a:r>
          </a:p>
          <a:p>
            <a:pPr lvl="1"/>
            <a:r>
              <a:rPr lang="eu-ES" dirty="0" smtClean="0"/>
              <a:t>Estatistika eta probabilitatea</a:t>
            </a:r>
          </a:p>
          <a:p>
            <a:pPr lvl="1"/>
            <a:r>
              <a:rPr lang="eu-ES" dirty="0" smtClean="0"/>
              <a:t>Funtzioak eta grafikoak</a:t>
            </a:r>
            <a:endParaRPr lang="eu-ES" dirty="0"/>
          </a:p>
        </p:txBody>
      </p:sp>
      <p:sp>
        <p:nvSpPr>
          <p:cNvPr id="4" name="Titulua 2"/>
          <p:cNvSpPr txBox="1">
            <a:spLocks/>
          </p:cNvSpPr>
          <p:nvPr/>
        </p:nvSpPr>
        <p:spPr>
          <a:xfrm>
            <a:off x="0" y="11088"/>
            <a:ext cx="9144000" cy="932611"/>
          </a:xfrm>
          <a:prstGeom prst="rect">
            <a:avLst/>
          </a:prstGeom>
        </p:spPr>
        <p:txBody>
          <a:bodyPr vert="horz" rtlCol="0" anchor="ctr">
            <a:normAutofit fontScale="925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s-ES_tradnl" sz="3300" dirty="0" err="1" smtClean="0"/>
              <a:t>Geogebra</a:t>
            </a:r>
            <a:r>
              <a:rPr lang="es-ES_tradnl" sz="3300" dirty="0" smtClean="0"/>
              <a:t> </a:t>
            </a:r>
            <a:r>
              <a:rPr lang="es-ES_tradnl" sz="3300" dirty="0" err="1" smtClean="0"/>
              <a:t>Matematika</a:t>
            </a:r>
            <a:r>
              <a:rPr lang="es-ES_tradnl" sz="3300" dirty="0" smtClean="0"/>
              <a:t> </a:t>
            </a:r>
            <a:r>
              <a:rPr lang="es-ES_tradnl" sz="3300" dirty="0" err="1" smtClean="0"/>
              <a:t>arloko</a:t>
            </a:r>
            <a:r>
              <a:rPr lang="es-ES_tradnl" sz="3300" dirty="0" smtClean="0"/>
              <a:t> </a:t>
            </a:r>
            <a:r>
              <a:rPr lang="es-ES_tradnl" sz="3300" dirty="0" err="1" smtClean="0"/>
              <a:t>eduki</a:t>
            </a:r>
            <a:r>
              <a:rPr lang="es-ES_tradnl" sz="3300" dirty="0" smtClean="0"/>
              <a:t> </a:t>
            </a:r>
            <a:r>
              <a:rPr lang="es-ES_tradnl" sz="3300" dirty="0" err="1" smtClean="0"/>
              <a:t>multzoetan</a:t>
            </a:r>
            <a:endParaRPr lang="es-ES" sz="3300" dirty="0"/>
          </a:p>
        </p:txBody>
      </p:sp>
    </p:spTree>
    <p:extLst>
      <p:ext uri="{BB962C8B-B14F-4D97-AF65-F5344CB8AC3E}">
        <p14:creationId xmlns:p14="http://schemas.microsoft.com/office/powerpoint/2010/main" val="1765787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dukiaren leku-marka 2"/>
          <p:cNvSpPr>
            <a:spLocks noGrp="1"/>
          </p:cNvSpPr>
          <p:nvPr>
            <p:ph idx="1"/>
          </p:nvPr>
        </p:nvSpPr>
        <p:spPr/>
        <p:txBody>
          <a:bodyPr>
            <a:normAutofit fontScale="92500" lnSpcReduction="20000"/>
          </a:bodyPr>
          <a:lstStyle/>
          <a:p>
            <a:pPr marL="0" indent="0">
              <a:buNone/>
            </a:pPr>
            <a:r>
              <a:rPr lang="eu-ES" dirty="0" smtClean="0"/>
              <a:t>Hiru jarduera tipologia erabili dira nagusiki:</a:t>
            </a:r>
          </a:p>
          <a:p>
            <a:pPr marL="457200" lvl="1" indent="-457200">
              <a:spcBef>
                <a:spcPts val="400"/>
              </a:spcBef>
              <a:buSzPct val="68000"/>
              <a:buFontTx/>
              <a:buChar char="-"/>
            </a:pPr>
            <a:endParaRPr lang="eu-ES" sz="2700" dirty="0" smtClean="0"/>
          </a:p>
          <a:p>
            <a:pPr marL="457200" lvl="1" indent="-457200">
              <a:spcBef>
                <a:spcPts val="400"/>
              </a:spcBef>
              <a:buSzPct val="68000"/>
              <a:buFont typeface="Wingdings" panose="05000000000000000000" pitchFamily="2" charset="2"/>
              <a:buChar char="Ø"/>
            </a:pPr>
            <a:r>
              <a:rPr lang="eu-ES" sz="2700" dirty="0" smtClean="0"/>
              <a:t>Propietateak ondorioztatzeko appletak</a:t>
            </a:r>
          </a:p>
          <a:p>
            <a:pPr lvl="1">
              <a:buFontTx/>
              <a:buChar char="-"/>
            </a:pPr>
            <a:r>
              <a:rPr lang="eu-ES" dirty="0" smtClean="0"/>
              <a:t>Kontzeptuak eta prozedurak ulertzen laguntzeko</a:t>
            </a:r>
          </a:p>
          <a:p>
            <a:pPr lvl="1">
              <a:buFontTx/>
              <a:buChar char="-"/>
            </a:pPr>
            <a:r>
              <a:rPr lang="eu-ES" dirty="0" smtClean="0"/>
              <a:t>Parametroen aldaketen eragina behatuz, ondorioak iragartzeko</a:t>
            </a:r>
          </a:p>
          <a:p>
            <a:pPr marL="393192" lvl="1" indent="0">
              <a:buNone/>
            </a:pPr>
            <a:endParaRPr lang="eu-ES" dirty="0" smtClean="0"/>
          </a:p>
          <a:p>
            <a:pPr marL="457200" lvl="1" indent="-457200">
              <a:spcBef>
                <a:spcPts val="400"/>
              </a:spcBef>
              <a:buSzPct val="68000"/>
              <a:buFont typeface="Wingdings" panose="05000000000000000000" pitchFamily="2" charset="2"/>
              <a:buChar char="Ø"/>
            </a:pPr>
            <a:r>
              <a:rPr lang="eu-ES" sz="2700" dirty="0" smtClean="0"/>
              <a:t>Sorkuntza</a:t>
            </a:r>
          </a:p>
          <a:p>
            <a:pPr lvl="1">
              <a:buSzPct val="68000"/>
              <a:buFontTx/>
              <a:buChar char="-"/>
            </a:pPr>
            <a:r>
              <a:rPr lang="eu-ES" dirty="0" smtClean="0"/>
              <a:t>Fitxategi batetik abiatuta</a:t>
            </a:r>
          </a:p>
          <a:p>
            <a:pPr lvl="1">
              <a:buSzPct val="68000"/>
              <a:buFontTx/>
              <a:buChar char="-"/>
            </a:pPr>
            <a:r>
              <a:rPr lang="eu-ES" dirty="0" smtClean="0"/>
              <a:t>Hutsetik abiatuta</a:t>
            </a:r>
          </a:p>
          <a:p>
            <a:pPr lvl="1">
              <a:buSzPct val="68000"/>
              <a:buFontTx/>
              <a:buChar char="-"/>
            </a:pPr>
            <a:r>
              <a:rPr lang="eu-ES" dirty="0" smtClean="0"/>
              <a:t>Appletak</a:t>
            </a:r>
          </a:p>
          <a:p>
            <a:pPr marL="457200" indent="-457200">
              <a:buFont typeface="Wingdings" panose="05000000000000000000" pitchFamily="2" charset="2"/>
              <a:buChar char="Ø"/>
            </a:pPr>
            <a:endParaRPr lang="eu-ES" dirty="0" smtClean="0"/>
          </a:p>
          <a:p>
            <a:pPr marL="457200" indent="-457200">
              <a:buFont typeface="Wingdings" panose="05000000000000000000" pitchFamily="2" charset="2"/>
              <a:buChar char="Ø"/>
            </a:pPr>
            <a:r>
              <a:rPr lang="eu-ES" dirty="0" smtClean="0"/>
              <a:t>Zuzenketa CAS erabiliz</a:t>
            </a:r>
          </a:p>
        </p:txBody>
      </p:sp>
      <p:sp>
        <p:nvSpPr>
          <p:cNvPr id="2" name="Titulua 1"/>
          <p:cNvSpPr>
            <a:spLocks noGrp="1"/>
          </p:cNvSpPr>
          <p:nvPr>
            <p:ph type="title"/>
          </p:nvPr>
        </p:nvSpPr>
        <p:spPr>
          <a:xfrm>
            <a:off x="24474" y="0"/>
            <a:ext cx="9119525" cy="836712"/>
          </a:xfrm>
        </p:spPr>
        <p:txBody>
          <a:bodyPr>
            <a:normAutofit/>
          </a:bodyPr>
          <a:lstStyle/>
          <a:p>
            <a:pPr algn="ctr"/>
            <a:r>
              <a:rPr lang="es-ES_tradnl" sz="3300" dirty="0" err="1" smtClean="0"/>
              <a:t>Geogebraren</a:t>
            </a:r>
            <a:r>
              <a:rPr lang="es-ES_tradnl" sz="3300" dirty="0" smtClean="0"/>
              <a:t> </a:t>
            </a:r>
            <a:r>
              <a:rPr lang="es-ES_tradnl" sz="3300" dirty="0" err="1" smtClean="0"/>
              <a:t>erabileraren</a:t>
            </a:r>
            <a:r>
              <a:rPr lang="es-ES_tradnl" sz="3300" dirty="0" smtClean="0"/>
              <a:t> </a:t>
            </a:r>
            <a:r>
              <a:rPr lang="es-ES_tradnl" sz="3300" dirty="0" err="1" smtClean="0"/>
              <a:t>jomuga</a:t>
            </a:r>
            <a:endParaRPr lang="es-ES" sz="3300" dirty="0"/>
          </a:p>
        </p:txBody>
      </p:sp>
    </p:spTree>
    <p:extLst>
      <p:ext uri="{BB962C8B-B14F-4D97-AF65-F5344CB8AC3E}">
        <p14:creationId xmlns:p14="http://schemas.microsoft.com/office/powerpoint/2010/main" val="30565624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abaldegia">
  <a:themeElements>
    <a:clrScheme name="Zabaldeg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Zabaldeg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Zabaldeg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ko ga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935</TotalTime>
  <Words>1006</Words>
  <Application>Microsoft Office PowerPoint</Application>
  <PresentationFormat>Presentación en pantalla (4:3)</PresentationFormat>
  <Paragraphs>209</Paragraphs>
  <Slides>22</Slides>
  <Notes>1</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Zabaldegia</vt:lpstr>
      <vt:lpstr>“Geogebra aplikazioaren murgiltzea EKI proiektuko ikasmaterialean”</vt:lpstr>
      <vt:lpstr>Presentación de PowerPoint</vt:lpstr>
      <vt:lpstr>Oinarrizko konpetentzia metadiziplinarrak</vt:lpstr>
      <vt:lpstr>Arloaren ikuspegia</vt:lpstr>
      <vt:lpstr>Konpetentzia digitala</vt:lpstr>
      <vt:lpstr>Konpetentzia digitala</vt:lpstr>
      <vt:lpstr>Konpetentzia digitala: Geogebra</vt:lpstr>
      <vt:lpstr>Presentación de PowerPoint</vt:lpstr>
      <vt:lpstr>Geogebraren erabileraren jomuga</vt:lpstr>
      <vt:lpstr>Geogebraren ikuspegien bilakaera</vt:lpstr>
      <vt:lpstr>DBH 1. maila (2D)</vt:lpstr>
      <vt:lpstr>DBH 1. mailako 3. unitatea</vt:lpstr>
      <vt:lpstr>DBH 1. mailako 3. unitatea</vt:lpstr>
      <vt:lpstr>DBH 2. maila (2D eta 3D)</vt:lpstr>
      <vt:lpstr>DBH 2. maila</vt:lpstr>
      <vt:lpstr>DBH 2. mailako 3. unitatea</vt:lpstr>
      <vt:lpstr>DBH 2. maila</vt:lpstr>
      <vt:lpstr>DBH 3. maila (2D, 3D, CAS kalkulagailua)</vt:lpstr>
      <vt:lpstr>DBH 3. mailako 1. unitatea</vt:lpstr>
      <vt:lpstr>DBH 3. mailako 3. unitatea</vt:lpstr>
      <vt:lpstr>DBH 3. maila</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“Geogebra aplikazioaren murgiltzea EKI proiektuko ikasmaterialean”</dc:title>
  <dc:creator>Xabier Garcia</dc:creator>
  <cp:lastModifiedBy>Maite Fraile</cp:lastModifiedBy>
  <cp:revision>66</cp:revision>
  <dcterms:created xsi:type="dcterms:W3CDTF">2015-10-15T10:10:54Z</dcterms:created>
  <dcterms:modified xsi:type="dcterms:W3CDTF">2016-02-17T08:32:45Z</dcterms:modified>
</cp:coreProperties>
</file>