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24" r:id="rId1"/>
  </p:sldMasterIdLst>
  <p:notesMasterIdLst>
    <p:notesMasterId r:id="rId27"/>
  </p:notesMasterIdLst>
  <p:sldIdLst>
    <p:sldId id="256" r:id="rId2"/>
    <p:sldId id="257" r:id="rId3"/>
    <p:sldId id="272" r:id="rId4"/>
    <p:sldId id="280" r:id="rId5"/>
    <p:sldId id="260" r:id="rId6"/>
    <p:sldId id="291" r:id="rId7"/>
    <p:sldId id="273" r:id="rId8"/>
    <p:sldId id="292" r:id="rId9"/>
    <p:sldId id="274" r:id="rId10"/>
    <p:sldId id="282" r:id="rId11"/>
    <p:sldId id="263" r:id="rId12"/>
    <p:sldId id="264" r:id="rId13"/>
    <p:sldId id="275" r:id="rId14"/>
    <p:sldId id="279" r:id="rId15"/>
    <p:sldId id="287" r:id="rId16"/>
    <p:sldId id="283" r:id="rId17"/>
    <p:sldId id="293" r:id="rId18"/>
    <p:sldId id="286" r:id="rId19"/>
    <p:sldId id="294" r:id="rId20"/>
    <p:sldId id="276" r:id="rId21"/>
    <p:sldId id="277" r:id="rId22"/>
    <p:sldId id="289" r:id="rId23"/>
    <p:sldId id="265" r:id="rId24"/>
    <p:sldId id="295" r:id="rId25"/>
    <p:sldId id="259"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D73"/>
    <a:srgbClr val="D1F3FF"/>
    <a:srgbClr val="FFCC99"/>
    <a:srgbClr val="843D20"/>
    <a:srgbClr val="DF8E7B"/>
    <a:srgbClr val="FFCCCC"/>
    <a:srgbClr val="9AC9FC"/>
    <a:srgbClr val="199CFF"/>
    <a:srgbClr val="CC58BE"/>
    <a:srgbClr val="B7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25" autoAdjust="0"/>
    <p:restoredTop sz="94660"/>
  </p:normalViewPr>
  <p:slideViewPr>
    <p:cSldViewPr>
      <p:cViewPr varScale="1">
        <p:scale>
          <a:sx n="63" d="100"/>
          <a:sy n="63" d="100"/>
        </p:scale>
        <p:origin x="-106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Documents%20and%20Settings\mapegrim\Escritorio\PIE4\Pie_Datos_Encuesta_Helen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ocuments%20and%20Settings\mapegrim\Escritorio\PIE4\Pie_Datos_Encuesta_Helen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'TOTAL %'!$N$32</c:f>
              <c:strCache>
                <c:ptCount val="1"/>
                <c:pt idx="0">
                  <c:v>4. La metodología seguida ha aumentado mi interés por la asignatura Expresión Gráfica I.</c:v>
                </c:pt>
              </c:strCache>
            </c:strRef>
          </c:tx>
          <c:spPr>
            <a:solidFill>
              <a:schemeClr val="accent1">
                <a:lumMod val="60000"/>
                <a:lumOff val="40000"/>
              </a:schemeClr>
            </a:solidFill>
          </c:spPr>
          <c:invertIfNegative val="0"/>
          <c:dLbls>
            <c:dLbl>
              <c:idx val="0"/>
              <c:showLegendKey val="0"/>
              <c:showVal val="1"/>
              <c:showCatName val="0"/>
              <c:showSerName val="0"/>
              <c:showPercent val="0"/>
              <c:showBubbleSize val="0"/>
            </c:dLbl>
            <c:dLbl>
              <c:idx val="1"/>
              <c:showLegendKey val="0"/>
              <c:showVal val="1"/>
              <c:showCatName val="0"/>
              <c:showSerName val="0"/>
              <c:showPercent val="0"/>
              <c:showBubbleSize val="0"/>
            </c:dLbl>
            <c:dLbl>
              <c:idx val="2"/>
              <c:showLegendKey val="0"/>
              <c:showVal val="1"/>
              <c:showCatName val="0"/>
              <c:showSerName val="0"/>
              <c:showPercent val="0"/>
              <c:showBubbleSize val="0"/>
            </c:dLbl>
            <c:txPr>
              <a:bodyPr/>
              <a:lstStyle/>
              <a:p>
                <a:pPr>
                  <a:defRPr baseline="0">
                    <a:solidFill>
                      <a:schemeClr val="accent1">
                        <a:lumMod val="50000"/>
                      </a:schemeClr>
                    </a:solidFill>
                  </a:defRPr>
                </a:pPr>
                <a:endParaRPr lang="es-ES"/>
              </a:p>
            </c:txPr>
            <c:showLegendKey val="0"/>
            <c:showVal val="0"/>
            <c:showCatName val="0"/>
            <c:showSerName val="0"/>
            <c:showPercent val="0"/>
            <c:showBubbleSize val="0"/>
          </c:dLbls>
          <c:cat>
            <c:strRef>
              <c:f>'TOTAL %'!$O$28:$Q$28</c:f>
              <c:strCache>
                <c:ptCount val="3"/>
                <c:pt idx="0">
                  <c:v>&lt;=4</c:v>
                </c:pt>
                <c:pt idx="1">
                  <c:v>5,0</c:v>
                </c:pt>
                <c:pt idx="2">
                  <c:v>&gt;=6</c:v>
                </c:pt>
              </c:strCache>
            </c:strRef>
          </c:cat>
          <c:val>
            <c:numRef>
              <c:f>'TOTAL %'!$O$32:$Q$32</c:f>
              <c:numCache>
                <c:formatCode>0.0</c:formatCode>
                <c:ptCount val="3"/>
                <c:pt idx="0">
                  <c:v>55.208333333333442</c:v>
                </c:pt>
                <c:pt idx="1">
                  <c:v>16.666666666666664</c:v>
                </c:pt>
                <c:pt idx="2">
                  <c:v>28.124999999999996</c:v>
                </c:pt>
              </c:numCache>
            </c:numRef>
          </c:val>
        </c:ser>
        <c:dLbls>
          <c:showLegendKey val="0"/>
          <c:showVal val="0"/>
          <c:showCatName val="0"/>
          <c:showSerName val="0"/>
          <c:showPercent val="0"/>
          <c:showBubbleSize val="0"/>
        </c:dLbls>
        <c:gapWidth val="150"/>
        <c:axId val="157453696"/>
        <c:axId val="157783168"/>
      </c:barChart>
      <c:catAx>
        <c:axId val="157453696"/>
        <c:scaling>
          <c:orientation val="minMax"/>
        </c:scaling>
        <c:delete val="0"/>
        <c:axPos val="b"/>
        <c:majorTickMark val="out"/>
        <c:minorTickMark val="none"/>
        <c:tickLblPos val="nextTo"/>
        <c:spPr>
          <a:ln>
            <a:solidFill>
              <a:schemeClr val="accent1">
                <a:lumMod val="75000"/>
              </a:schemeClr>
            </a:solidFill>
          </a:ln>
        </c:spPr>
        <c:txPr>
          <a:bodyPr/>
          <a:lstStyle/>
          <a:p>
            <a:pPr>
              <a:defRPr baseline="0">
                <a:solidFill>
                  <a:schemeClr val="accent1">
                    <a:lumMod val="50000"/>
                  </a:schemeClr>
                </a:solidFill>
              </a:defRPr>
            </a:pPr>
            <a:endParaRPr lang="es-ES"/>
          </a:p>
        </c:txPr>
        <c:crossAx val="157783168"/>
        <c:crosses val="autoZero"/>
        <c:auto val="1"/>
        <c:lblAlgn val="ctr"/>
        <c:lblOffset val="100"/>
        <c:noMultiLvlLbl val="0"/>
      </c:catAx>
      <c:valAx>
        <c:axId val="157783168"/>
        <c:scaling>
          <c:orientation val="minMax"/>
        </c:scaling>
        <c:delete val="1"/>
        <c:axPos val="l"/>
        <c:numFmt formatCode="0.0" sourceLinked="1"/>
        <c:majorTickMark val="out"/>
        <c:minorTickMark val="none"/>
        <c:tickLblPos val="none"/>
        <c:crossAx val="157453696"/>
        <c:crosses val="autoZero"/>
        <c:crossBetween val="between"/>
      </c:valAx>
    </c:plotArea>
    <c:plotVisOnly val="1"/>
    <c:dispBlanksAs val="gap"/>
    <c:showDLblsOverMax val="0"/>
  </c:chart>
  <c:spPr>
    <a:solidFill>
      <a:schemeClr val="tx1"/>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'TOTAL %'!$N$31</c:f>
              <c:strCache>
                <c:ptCount val="1"/>
                <c:pt idx="0">
                  <c:v>3. La metodología seguida ha aumentado mi interés por la asignatura Algebra y Geometría. </c:v>
                </c:pt>
              </c:strCache>
            </c:strRef>
          </c:tx>
          <c:spPr>
            <a:ln w="28575">
              <a:noFill/>
            </a:ln>
          </c:spPr>
          <c:invertIfNegative val="0"/>
          <c:dLbls>
            <c:txPr>
              <a:bodyPr/>
              <a:lstStyle/>
              <a:p>
                <a:pPr>
                  <a:defRPr baseline="0">
                    <a:solidFill>
                      <a:schemeClr val="tx2">
                        <a:lumMod val="10000"/>
                      </a:schemeClr>
                    </a:solidFill>
                  </a:defRPr>
                </a:pPr>
                <a:endParaRPr lang="es-ES"/>
              </a:p>
            </c:txPr>
            <c:showLegendKey val="0"/>
            <c:showVal val="1"/>
            <c:showCatName val="0"/>
            <c:showSerName val="0"/>
            <c:showPercent val="0"/>
            <c:showBubbleSize val="0"/>
            <c:showLeaderLines val="0"/>
          </c:dLbls>
          <c:cat>
            <c:strRef>
              <c:f>'TOTAL %'!$O$28:$Q$28</c:f>
              <c:strCache>
                <c:ptCount val="3"/>
                <c:pt idx="0">
                  <c:v>&lt;=4</c:v>
                </c:pt>
                <c:pt idx="1">
                  <c:v>5,0</c:v>
                </c:pt>
                <c:pt idx="2">
                  <c:v>&gt;=6</c:v>
                </c:pt>
              </c:strCache>
            </c:strRef>
          </c:cat>
          <c:val>
            <c:numRef>
              <c:f>'TOTAL %'!$O$31:$Q$31</c:f>
              <c:numCache>
                <c:formatCode>0.0</c:formatCode>
                <c:ptCount val="3"/>
                <c:pt idx="0">
                  <c:v>48.958333333333336</c:v>
                </c:pt>
                <c:pt idx="1">
                  <c:v>15.625</c:v>
                </c:pt>
                <c:pt idx="2">
                  <c:v>35.41666666666638</c:v>
                </c:pt>
              </c:numCache>
            </c:numRef>
          </c:val>
        </c:ser>
        <c:dLbls>
          <c:showLegendKey val="0"/>
          <c:showVal val="0"/>
          <c:showCatName val="0"/>
          <c:showSerName val="0"/>
          <c:showPercent val="0"/>
          <c:showBubbleSize val="0"/>
        </c:dLbls>
        <c:gapWidth val="150"/>
        <c:axId val="157807360"/>
        <c:axId val="157808896"/>
      </c:barChart>
      <c:catAx>
        <c:axId val="157807360"/>
        <c:scaling>
          <c:orientation val="minMax"/>
        </c:scaling>
        <c:delete val="0"/>
        <c:axPos val="b"/>
        <c:majorTickMark val="out"/>
        <c:minorTickMark val="none"/>
        <c:tickLblPos val="nextTo"/>
        <c:spPr>
          <a:ln>
            <a:solidFill>
              <a:schemeClr val="tx2">
                <a:lumMod val="25000"/>
              </a:schemeClr>
            </a:solidFill>
          </a:ln>
        </c:spPr>
        <c:txPr>
          <a:bodyPr/>
          <a:lstStyle/>
          <a:p>
            <a:pPr>
              <a:defRPr>
                <a:solidFill>
                  <a:schemeClr val="tx2">
                    <a:lumMod val="10000"/>
                  </a:schemeClr>
                </a:solidFill>
              </a:defRPr>
            </a:pPr>
            <a:endParaRPr lang="es-ES"/>
          </a:p>
        </c:txPr>
        <c:crossAx val="157808896"/>
        <c:crosses val="autoZero"/>
        <c:auto val="1"/>
        <c:lblAlgn val="ctr"/>
        <c:lblOffset val="100"/>
        <c:noMultiLvlLbl val="0"/>
      </c:catAx>
      <c:valAx>
        <c:axId val="157808896"/>
        <c:scaling>
          <c:orientation val="minMax"/>
        </c:scaling>
        <c:delete val="1"/>
        <c:axPos val="l"/>
        <c:numFmt formatCode="0.0" sourceLinked="1"/>
        <c:majorTickMark val="out"/>
        <c:minorTickMark val="none"/>
        <c:tickLblPos val="none"/>
        <c:crossAx val="157807360"/>
        <c:crosses val="autoZero"/>
        <c:crossBetween val="between"/>
      </c:valAx>
      <c:spPr>
        <a:noFill/>
        <a:ln w="25400">
          <a:solidFill>
            <a:schemeClr val="tx1"/>
          </a:solidFill>
        </a:ln>
      </c:spPr>
    </c:plotArea>
    <c:plotVisOnly val="1"/>
    <c:dispBlanksAs val="gap"/>
    <c:showDLblsOverMax val="0"/>
  </c:chart>
  <c:spPr>
    <a:solidFill>
      <a:schemeClr val="tx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3E2138-726F-4104-8CAF-E315837C4970}" type="datetimeFigureOut">
              <a:rPr lang="es-ES" smtClean="0"/>
              <a:pPr/>
              <a:t>17/02/2016</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41148D-3F38-449D-9B6E-9D6B6F58C877}" type="slidenum">
              <a:rPr lang="es-ES" smtClean="0"/>
              <a:pPr/>
              <a:t>‹Nº›</a:t>
            </a:fld>
            <a:endParaRPr lang="es-ES"/>
          </a:p>
        </p:txBody>
      </p:sp>
    </p:spTree>
    <p:extLst>
      <p:ext uri="{BB962C8B-B14F-4D97-AF65-F5344CB8AC3E}">
        <p14:creationId xmlns:p14="http://schemas.microsoft.com/office/powerpoint/2010/main" val="341588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B41148D-3F38-449D-9B6E-9D6B6F58C877}" type="slidenum">
              <a:rPr lang="es-ES" smtClean="0"/>
              <a:pPr/>
              <a:t>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16" name="15 Marcador de número de diapositiva"/>
          <p:cNvSpPr>
            <a:spLocks noGrp="1"/>
          </p:cNvSpPr>
          <p:nvPr>
            <p:ph type="sldNum" sz="quarter" idx="11"/>
          </p:nvPr>
        </p:nvSpPr>
        <p:spPr/>
        <p:txBody>
          <a:bodyPr/>
          <a:lstStyle/>
          <a:p>
            <a:fld id="{F5C3718F-6F31-42D6-861C-A15F4EB12F5E}" type="slidenum">
              <a:rPr lang="es-ES" smtClean="0"/>
              <a:pPr/>
              <a:t>‹Nº›</a:t>
            </a:fld>
            <a:endParaRPr lang="es-ES"/>
          </a:p>
        </p:txBody>
      </p:sp>
      <p:sp>
        <p:nvSpPr>
          <p:cNvPr id="17" name="16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3718F-6F31-42D6-861C-A15F4EB12F5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3718F-6F31-42D6-861C-A15F4EB12F5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2A405331-A394-427D-BEE5-461AA7307A49}" type="datetimeFigureOut">
              <a:rPr lang="es-ES" smtClean="0"/>
              <a:pPr/>
              <a:t>17/02/2016</a:t>
            </a:fld>
            <a:endParaRPr lang="es-ES"/>
          </a:p>
        </p:txBody>
      </p:sp>
      <p:sp>
        <p:nvSpPr>
          <p:cNvPr id="15" name="14 Marcador de número de diapositiva"/>
          <p:cNvSpPr>
            <a:spLocks noGrp="1"/>
          </p:cNvSpPr>
          <p:nvPr>
            <p:ph type="sldNum" sz="quarter" idx="15"/>
          </p:nvPr>
        </p:nvSpPr>
        <p:spPr/>
        <p:txBody>
          <a:bodyPr/>
          <a:lstStyle>
            <a:lvl1pPr algn="ctr">
              <a:defRPr/>
            </a:lvl1pPr>
          </a:lstStyle>
          <a:p>
            <a:fld id="{F5C3718F-6F31-42D6-861C-A15F4EB12F5E}" type="slidenum">
              <a:rPr lang="es-ES" smtClean="0"/>
              <a:pPr/>
              <a:t>‹Nº›</a:t>
            </a:fld>
            <a:endParaRPr lang="es-ES"/>
          </a:p>
        </p:txBody>
      </p:sp>
      <p:sp>
        <p:nvSpPr>
          <p:cNvPr id="16" name="15 Marcador de pie de página"/>
          <p:cNvSpPr>
            <a:spLocks noGrp="1"/>
          </p:cNvSpPr>
          <p:nvPr>
            <p:ph type="ftr" sz="quarter" idx="16"/>
          </p:nvPr>
        </p:nvSpPr>
        <p:spPr/>
        <p:txBody>
          <a:bodyPr/>
          <a:lstStyle/>
          <a:p>
            <a:endParaRPr lang="es-ES"/>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3718F-6F31-42D6-861C-A15F4EB12F5E}" type="slidenum">
              <a:rPr lang="es-ES" smtClean="0"/>
              <a:pPr/>
              <a:t>‹Nº›</a:t>
            </a:fld>
            <a:endParaRPr lang="es-ES"/>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C3718F-6F31-42D6-861C-A15F4EB12F5E}" type="slidenum">
              <a:rPr lang="es-ES" smtClean="0"/>
              <a:pPr/>
              <a:t>‹Nº›</a:t>
            </a:fld>
            <a:endParaRPr lang="es-E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F5C3718F-6F31-42D6-861C-A15F4EB12F5E}" type="slidenum">
              <a:rPr lang="es-ES" smtClean="0"/>
              <a:pPr/>
              <a:t>‹Nº›</a:t>
            </a:fld>
            <a:endParaRPr lang="es-ES"/>
          </a:p>
        </p:txBody>
      </p:sp>
      <p:sp>
        <p:nvSpPr>
          <p:cNvPr id="8" name="7 Marcador de pie de página"/>
          <p:cNvSpPr>
            <a:spLocks noGrp="1"/>
          </p:cNvSpPr>
          <p:nvPr>
            <p:ph type="ftr" sz="quarter" idx="11"/>
          </p:nvPr>
        </p:nvSpPr>
        <p:spPr/>
        <p:txBody>
          <a:bodyPr/>
          <a:lstStyle/>
          <a:p>
            <a:endParaRPr lang="es-ES"/>
          </a:p>
        </p:txBody>
      </p:sp>
      <p:sp>
        <p:nvSpPr>
          <p:cNvPr id="7" name="6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5C3718F-6F31-42D6-861C-A15F4EB12F5E}" type="slidenum">
              <a:rPr lang="es-ES" smtClean="0"/>
              <a:pPr/>
              <a:t>‹Nº›</a:t>
            </a:fld>
            <a:endParaRPr lang="es-E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5C3718F-6F31-42D6-861C-A15F4EB12F5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2A405331-A394-427D-BEE5-461AA7307A49}" type="datetimeFigureOut">
              <a:rPr lang="es-ES" smtClean="0"/>
              <a:pPr/>
              <a:t>17/02/2016</a:t>
            </a:fld>
            <a:endParaRPr lang="es-ES"/>
          </a:p>
        </p:txBody>
      </p:sp>
      <p:sp>
        <p:nvSpPr>
          <p:cNvPr id="9" name="8 Marcador de número de diapositiva"/>
          <p:cNvSpPr>
            <a:spLocks noGrp="1"/>
          </p:cNvSpPr>
          <p:nvPr>
            <p:ph type="sldNum" sz="quarter" idx="15"/>
          </p:nvPr>
        </p:nvSpPr>
        <p:spPr/>
        <p:txBody>
          <a:bodyPr/>
          <a:lstStyle/>
          <a:p>
            <a:fld id="{F5C3718F-6F31-42D6-861C-A15F4EB12F5E}" type="slidenum">
              <a:rPr lang="es-ES" smtClean="0"/>
              <a:pPr/>
              <a:t>‹Nº›</a:t>
            </a:fld>
            <a:endParaRPr lang="es-ES"/>
          </a:p>
        </p:txBody>
      </p:sp>
      <p:sp>
        <p:nvSpPr>
          <p:cNvPr id="10" name="9 Marcador de pie de página"/>
          <p:cNvSpPr>
            <a:spLocks noGrp="1"/>
          </p:cNvSpPr>
          <p:nvPr>
            <p:ph type="ftr" sz="quarter" idx="16"/>
          </p:nvPr>
        </p:nvSpPr>
        <p:spPr/>
        <p:txBody>
          <a:body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2A405331-A394-427D-BEE5-461AA7307A49}" type="datetimeFigureOut">
              <a:rPr lang="es-ES" smtClean="0"/>
              <a:pPr/>
              <a:t>17/02/2016</a:t>
            </a:fld>
            <a:endParaRPr lang="es-ES"/>
          </a:p>
        </p:txBody>
      </p:sp>
      <p:sp>
        <p:nvSpPr>
          <p:cNvPr id="9" name="8 Marcador de número de diapositiva"/>
          <p:cNvSpPr>
            <a:spLocks noGrp="1"/>
          </p:cNvSpPr>
          <p:nvPr>
            <p:ph type="sldNum" sz="quarter" idx="11"/>
          </p:nvPr>
        </p:nvSpPr>
        <p:spPr/>
        <p:txBody>
          <a:bodyPr/>
          <a:lstStyle/>
          <a:p>
            <a:fld id="{F5C3718F-6F31-42D6-861C-A15F4EB12F5E}" type="slidenum">
              <a:rPr lang="es-ES" smtClean="0"/>
              <a:pPr/>
              <a:t>‹Nº›</a:t>
            </a:fld>
            <a:endParaRPr lang="es-ES"/>
          </a:p>
        </p:txBody>
      </p:sp>
      <p:sp>
        <p:nvSpPr>
          <p:cNvPr id="10" name="9 Marcador de pie de página"/>
          <p:cNvSpPr>
            <a:spLocks noGrp="1"/>
          </p:cNvSpPr>
          <p:nvPr>
            <p:ph type="ftr" sz="quarter" idx="12"/>
          </p:nvPr>
        </p:nvSpPr>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A405331-A394-427D-BEE5-461AA7307A49}" type="datetimeFigureOut">
              <a:rPr lang="es-ES" smtClean="0"/>
              <a:pPr/>
              <a:t>17/02/2016</a:t>
            </a:fld>
            <a:endParaRPr lang="es-ES"/>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ES"/>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5C3718F-6F31-42D6-861C-A15F4EB12F5E}" type="slidenum">
              <a:rPr lang="es-ES" smtClean="0"/>
              <a:pPr/>
              <a:t>‹Nº›</a:t>
            </a:fld>
            <a:endParaRPr lang="es-ES"/>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4525" r:id="rId1"/>
    <p:sldLayoutId id="2147484526" r:id="rId2"/>
    <p:sldLayoutId id="2147484527" r:id="rId3"/>
    <p:sldLayoutId id="2147484528" r:id="rId4"/>
    <p:sldLayoutId id="2147484529" r:id="rId5"/>
    <p:sldLayoutId id="2147484530" r:id="rId6"/>
    <p:sldLayoutId id="2147484531" r:id="rId7"/>
    <p:sldLayoutId id="2147484532" r:id="rId8"/>
    <p:sldLayoutId id="2147484533" r:id="rId9"/>
    <p:sldLayoutId id="2147484534" r:id="rId10"/>
    <p:sldLayoutId id="214748453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Layout" Target="../slideLayouts/slideLayout7.xml"/><Relationship Id="rId1" Type="http://schemas.openxmlformats.org/officeDocument/2006/relationships/themeOverride" Target="../theme/themeOverride1.xml"/><Relationship Id="rId5" Type="http://schemas.openxmlformats.org/officeDocument/2006/relationships/image" Target="../media/image7.emf"/><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51520" y="332656"/>
            <a:ext cx="8676456" cy="6157664"/>
          </a:xfrm>
        </p:spPr>
        <p:txBody>
          <a:bodyPr/>
          <a:lstStyle/>
          <a:p>
            <a:pPr>
              <a:lnSpc>
                <a:spcPct val="115000"/>
              </a:lnSpc>
              <a:spcAft>
                <a:spcPts val="1000"/>
              </a:spcAft>
            </a:pPr>
            <a:r>
              <a:rPr lang="es-ES" sz="3400" b="1" dirty="0" smtClean="0">
                <a:solidFill>
                  <a:schemeClr val="accent5">
                    <a:lumMod val="20000"/>
                    <a:lumOff val="80000"/>
                  </a:schemeClr>
                </a:solidFill>
                <a:effectLst>
                  <a:outerShdw blurRad="38100" dist="38100" dir="2700000" algn="tl">
                    <a:srgbClr val="000000">
                      <a:alpha val="43137"/>
                    </a:srgbClr>
                  </a:outerShdw>
                </a:effectLst>
                <a:cs typeface="Arial" pitchFamily="34" charset="0"/>
              </a:rPr>
              <a:t>Proyecto de actividades interdisciplinarias para la adquisición de competencias en geometría en primer curso de grados de ingeniería</a:t>
            </a:r>
            <a:r>
              <a:rPr lang="es-ES" sz="3400" b="1" dirty="0" smtClean="0">
                <a:solidFill>
                  <a:schemeClr val="accent3">
                    <a:lumMod val="20000"/>
                    <a:lumOff val="80000"/>
                  </a:schemeClr>
                </a:solidFill>
                <a:effectLst>
                  <a:outerShdw blurRad="38100" dist="38100" dir="2700000" algn="tl">
                    <a:srgbClr val="000000">
                      <a:alpha val="43137"/>
                    </a:srgbClr>
                  </a:outerShdw>
                </a:effectLst>
                <a:cs typeface="Arial" pitchFamily="34" charset="0"/>
              </a:rPr>
              <a:t/>
            </a:r>
            <a:br>
              <a:rPr lang="es-ES" sz="3400" b="1" dirty="0" smtClean="0">
                <a:solidFill>
                  <a:schemeClr val="accent3">
                    <a:lumMod val="20000"/>
                    <a:lumOff val="80000"/>
                  </a:schemeClr>
                </a:solidFill>
                <a:effectLst>
                  <a:outerShdw blurRad="38100" dist="38100" dir="2700000" algn="tl">
                    <a:srgbClr val="000000">
                      <a:alpha val="43137"/>
                    </a:srgbClr>
                  </a:outerShdw>
                </a:effectLst>
                <a:cs typeface="Arial" pitchFamily="34" charset="0"/>
              </a:rPr>
            </a:br>
            <a:r>
              <a:rPr lang="es-ES" sz="2800" i="1" dirty="0" smtClean="0">
                <a:solidFill>
                  <a:srgbClr val="FFC000"/>
                </a:solidFill>
                <a:effectLst>
                  <a:outerShdw blurRad="38100" dist="38100" dir="2700000" algn="tl">
                    <a:srgbClr val="000000">
                      <a:alpha val="43137"/>
                    </a:srgbClr>
                  </a:outerShdw>
                </a:effectLst>
                <a:ea typeface="Calibri"/>
                <a:cs typeface="Times New Roman"/>
              </a:rPr>
              <a:t> </a:t>
            </a:r>
            <a:r>
              <a:rPr lang="es-ES" sz="2800" i="1" dirty="0" err="1" smtClean="0">
                <a:solidFill>
                  <a:srgbClr val="D6FD73"/>
                </a:solidFill>
                <a:effectLst>
                  <a:outerShdw blurRad="38100" dist="38100" dir="2700000" algn="tl">
                    <a:srgbClr val="000000">
                      <a:alpha val="43137"/>
                    </a:srgbClr>
                  </a:outerShdw>
                </a:effectLst>
                <a:ea typeface="Calibri"/>
                <a:cs typeface="Times New Roman"/>
              </a:rPr>
              <a:t>Elisabete</a:t>
            </a:r>
            <a:r>
              <a:rPr lang="es-ES" sz="2800" i="1" dirty="0" smtClean="0">
                <a:solidFill>
                  <a:srgbClr val="D6FD73"/>
                </a:solidFill>
                <a:effectLst>
                  <a:outerShdw blurRad="38100" dist="38100" dir="2700000" algn="tl">
                    <a:srgbClr val="000000">
                      <a:alpha val="43137"/>
                    </a:srgbClr>
                  </a:outerShdw>
                </a:effectLst>
                <a:ea typeface="Calibri"/>
                <a:cs typeface="Times New Roman"/>
              </a:rPr>
              <a:t> Alberdi Celaya</a:t>
            </a:r>
            <a:br>
              <a:rPr lang="es-ES" sz="2800" i="1" dirty="0" smtClean="0">
                <a:solidFill>
                  <a:srgbClr val="D6FD73"/>
                </a:solidFill>
                <a:effectLst>
                  <a:outerShdw blurRad="38100" dist="38100" dir="2700000" algn="tl">
                    <a:srgbClr val="000000">
                      <a:alpha val="43137"/>
                    </a:srgbClr>
                  </a:outerShdw>
                </a:effectLst>
                <a:ea typeface="Calibri"/>
                <a:cs typeface="Times New Roman"/>
              </a:rPr>
            </a:br>
            <a:r>
              <a:rPr lang="es-ES" sz="2800" i="1" dirty="0" smtClean="0">
                <a:solidFill>
                  <a:srgbClr val="D6FD73"/>
                </a:solidFill>
                <a:effectLst>
                  <a:outerShdw blurRad="38100" dist="38100" dir="2700000" algn="tl">
                    <a:srgbClr val="000000">
                      <a:alpha val="43137"/>
                    </a:srgbClr>
                  </a:outerShdw>
                </a:effectLst>
                <a:ea typeface="Calibri"/>
                <a:cs typeface="Times New Roman"/>
              </a:rPr>
              <a:t>Mª Isabel Eguia Ribero</a:t>
            </a:r>
            <a:br>
              <a:rPr lang="es-ES" sz="2800" i="1" dirty="0" smtClean="0">
                <a:solidFill>
                  <a:srgbClr val="D6FD73"/>
                </a:solidFill>
                <a:effectLst>
                  <a:outerShdw blurRad="38100" dist="38100" dir="2700000" algn="tl">
                    <a:srgbClr val="000000">
                      <a:alpha val="43137"/>
                    </a:srgbClr>
                  </a:outerShdw>
                </a:effectLst>
                <a:ea typeface="Calibri"/>
                <a:cs typeface="Times New Roman"/>
              </a:rPr>
            </a:br>
            <a:r>
              <a:rPr lang="es-ES" sz="2800" i="1" dirty="0" smtClean="0">
                <a:solidFill>
                  <a:srgbClr val="D6FD73"/>
                </a:solidFill>
                <a:effectLst>
                  <a:outerShdw blurRad="38100" dist="38100" dir="2700000" algn="tl">
                    <a:srgbClr val="000000">
                      <a:alpha val="43137"/>
                    </a:srgbClr>
                  </a:outerShdw>
                </a:effectLst>
                <a:ea typeface="Calibri"/>
                <a:cs typeface="Times New Roman"/>
              </a:rPr>
              <a:t>Mª José García López</a:t>
            </a:r>
            <a:br>
              <a:rPr lang="es-ES" sz="2800" i="1" dirty="0" smtClean="0">
                <a:solidFill>
                  <a:srgbClr val="D6FD73"/>
                </a:solidFill>
                <a:effectLst>
                  <a:outerShdw blurRad="38100" dist="38100" dir="2700000" algn="tl">
                    <a:srgbClr val="000000">
                      <a:alpha val="43137"/>
                    </a:srgbClr>
                  </a:outerShdw>
                </a:effectLst>
                <a:ea typeface="Calibri"/>
                <a:cs typeface="Times New Roman"/>
              </a:rPr>
            </a:br>
            <a:r>
              <a:rPr lang="es-ES" sz="2800" i="1" dirty="0" smtClean="0">
                <a:solidFill>
                  <a:srgbClr val="D6FD73"/>
                </a:solidFill>
                <a:effectLst>
                  <a:outerShdw blurRad="38100" dist="38100" dir="2700000" algn="tl">
                    <a:srgbClr val="000000">
                      <a:alpha val="43137"/>
                    </a:srgbClr>
                  </a:outerShdw>
                </a:effectLst>
                <a:ea typeface="Calibri"/>
                <a:cs typeface="Times New Roman"/>
              </a:rPr>
              <a:t>Paulo Etxeberria Ramírez </a:t>
            </a:r>
            <a:br>
              <a:rPr lang="es-ES" sz="2800" i="1" dirty="0" smtClean="0">
                <a:solidFill>
                  <a:srgbClr val="D6FD73"/>
                </a:solidFill>
                <a:effectLst>
                  <a:outerShdw blurRad="38100" dist="38100" dir="2700000" algn="tl">
                    <a:srgbClr val="000000">
                      <a:alpha val="43137"/>
                    </a:srgbClr>
                  </a:outerShdw>
                </a:effectLst>
                <a:ea typeface="Calibri"/>
                <a:cs typeface="Times New Roman"/>
              </a:rPr>
            </a:br>
            <a:r>
              <a:rPr lang="es-ES" sz="2800" i="1" dirty="0" smtClean="0">
                <a:solidFill>
                  <a:srgbClr val="D6FD73"/>
                </a:solidFill>
                <a:effectLst>
                  <a:outerShdw blurRad="38100" dist="38100" dir="2700000" algn="tl">
                    <a:srgbClr val="000000">
                      <a:alpha val="43137"/>
                    </a:srgbClr>
                  </a:outerShdw>
                </a:effectLst>
                <a:ea typeface="Calibri"/>
                <a:cs typeface="Times New Roman"/>
              </a:rPr>
              <a:t>Aitziber Unzueta  Inchaurbe </a:t>
            </a:r>
            <a:br>
              <a:rPr lang="es-ES" sz="2800" i="1" dirty="0" smtClean="0">
                <a:solidFill>
                  <a:srgbClr val="D6FD73"/>
                </a:solidFill>
                <a:effectLst>
                  <a:outerShdw blurRad="38100" dist="38100" dir="2700000" algn="tl">
                    <a:srgbClr val="000000">
                      <a:alpha val="43137"/>
                    </a:srgbClr>
                  </a:outerShdw>
                </a:effectLst>
                <a:ea typeface="Calibri"/>
                <a:cs typeface="Times New Roman"/>
              </a:rPr>
            </a:br>
            <a:r>
              <a:rPr lang="es-ES" sz="2800" i="1" dirty="0" smtClean="0">
                <a:solidFill>
                  <a:srgbClr val="D6FD73"/>
                </a:solidFill>
                <a:effectLst>
                  <a:outerShdw blurRad="38100" dist="38100" dir="2700000" algn="tl">
                    <a:srgbClr val="000000">
                      <a:alpha val="43137"/>
                    </a:srgbClr>
                  </a:outerShdw>
                </a:effectLst>
                <a:ea typeface="Calibri"/>
                <a:cs typeface="Times New Roman"/>
              </a:rPr>
              <a:t>Irantzu Alvarez González </a:t>
            </a:r>
            <a:br>
              <a:rPr lang="es-ES" sz="2800" i="1" dirty="0" smtClean="0">
                <a:solidFill>
                  <a:srgbClr val="D6FD73"/>
                </a:solidFill>
                <a:effectLst>
                  <a:outerShdw blurRad="38100" dist="38100" dir="2700000" algn="tl">
                    <a:srgbClr val="000000">
                      <a:alpha val="43137"/>
                    </a:srgbClr>
                  </a:outerShdw>
                </a:effectLst>
                <a:ea typeface="Calibri"/>
                <a:cs typeface="Times New Roman"/>
              </a:rPr>
            </a:br>
            <a:r>
              <a:rPr lang="es-ES" sz="2800" i="1" dirty="0" smtClean="0">
                <a:solidFill>
                  <a:srgbClr val="D6FD73"/>
                </a:solidFill>
                <a:effectLst>
                  <a:outerShdw blurRad="38100" dist="38100" dir="2700000" algn="tl">
                    <a:srgbClr val="000000">
                      <a:alpha val="43137"/>
                    </a:srgbClr>
                  </a:outerShdw>
                </a:effectLst>
                <a:ea typeface="Calibri"/>
                <a:cs typeface="Times New Roman"/>
              </a:rPr>
              <a:t>E.U.I.T. MINAS Y OBRAS PUBLICAS  (UPV/EHU)</a:t>
            </a:r>
            <a:endParaRPr lang="es-ES" sz="3200" i="1" dirty="0">
              <a:solidFill>
                <a:srgbClr val="D6FD73"/>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822920"/>
          </a:xfrm>
        </p:spPr>
        <p:txBody>
          <a:bodyPr/>
          <a:lstStyle/>
          <a:p>
            <a:r>
              <a:rPr lang="es-ES" b="1" dirty="0" smtClean="0">
                <a:effectLst>
                  <a:outerShdw blurRad="38100" dist="38100" dir="2700000" algn="tl">
                    <a:srgbClr val="000000">
                      <a:alpha val="43137"/>
                    </a:srgbClr>
                  </a:outerShdw>
                </a:effectLst>
              </a:rPr>
              <a:t>METODOLOGÍA</a:t>
            </a:r>
            <a:endParaRPr lang="es-ES" b="1" dirty="0">
              <a:effectLst>
                <a:outerShdw blurRad="38100" dist="38100" dir="2700000" algn="tl">
                  <a:srgbClr val="000000">
                    <a:alpha val="43137"/>
                  </a:srgbClr>
                </a:outerShdw>
              </a:effectLst>
            </a:endParaRPr>
          </a:p>
        </p:txBody>
      </p:sp>
      <p:sp>
        <p:nvSpPr>
          <p:cNvPr id="9217" name="Rectangle 1"/>
          <p:cNvSpPr>
            <a:spLocks noChangeArrowheads="1"/>
          </p:cNvSpPr>
          <p:nvPr/>
        </p:nvSpPr>
        <p:spPr bwMode="auto">
          <a:xfrm>
            <a:off x="611560" y="1135778"/>
            <a:ext cx="813690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742950" lvl="0" indent="-742950" algn="just" fontAlgn="base">
              <a:spcBef>
                <a:spcPct val="0"/>
              </a:spcBef>
              <a:spcAft>
                <a:spcPct val="0"/>
              </a:spcAft>
              <a:buFont typeface="+mj-lt"/>
              <a:buAutoNum type="arabicParenR" startAt="3"/>
            </a:pPr>
            <a:r>
              <a:rPr lang="es-ES" sz="3600" b="1" dirty="0" smtClean="0">
                <a:solidFill>
                  <a:schemeClr val="accent2">
                    <a:lumMod val="20000"/>
                    <a:lumOff val="80000"/>
                  </a:schemeClr>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Se desarrollaron las actividades y se evaluaron: trabajo en grupo (7 problemas) y una cuestión incluida en la prueba final de una de las asignaturas. </a:t>
            </a:r>
          </a:p>
          <a:p>
            <a:pPr marL="742950" lvl="0" indent="-742950" algn="just" fontAlgn="base">
              <a:spcBef>
                <a:spcPct val="0"/>
              </a:spcBef>
              <a:spcAft>
                <a:spcPct val="0"/>
              </a:spcAft>
              <a:buFont typeface="+mj-lt"/>
              <a:buAutoNum type="arabicParenR" startAt="3"/>
            </a:pPr>
            <a:endParaRPr lang="es-ES" sz="3600" b="1" dirty="0" smtClean="0">
              <a:solidFill>
                <a:schemeClr val="accent2">
                  <a:lumMod val="20000"/>
                  <a:lumOff val="80000"/>
                </a:schemeClr>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endParaRPr>
          </a:p>
          <a:p>
            <a:pPr marL="742950" lvl="0" indent="-742950" algn="just" fontAlgn="base">
              <a:spcBef>
                <a:spcPct val="0"/>
              </a:spcBef>
              <a:spcAft>
                <a:spcPct val="0"/>
              </a:spcAft>
              <a:buFont typeface="+mj-lt"/>
              <a:buAutoNum type="arabicParenR" startAt="3"/>
            </a:pPr>
            <a:r>
              <a:rPr lang="es-ES" sz="3600" b="1" dirty="0" smtClean="0">
                <a:solidFill>
                  <a:schemeClr val="accent2">
                    <a:lumMod val="20000"/>
                    <a:lumOff val="80000"/>
                  </a:schemeClr>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La evaluación de la metodología se realizó mediante encuestas al alumnado y la percepción de los equipos docentes.</a:t>
            </a:r>
            <a:endParaRPr kumimoji="0" lang="es-ES_tradnl" sz="3600" b="1" i="0" u="none" strike="noStrike" cap="none" normalizeH="0" baseline="0" dirty="0" smtClean="0">
              <a:ln>
                <a:noFill/>
              </a:ln>
              <a:solidFill>
                <a:srgbClr val="FFC000"/>
              </a:solidFill>
              <a:effectLst>
                <a:outerShdw blurRad="38100" dist="38100" dir="2700000" algn="tl">
                  <a:srgbClr val="000000">
                    <a:alpha val="43137"/>
                  </a:srgbClr>
                </a:outerShdw>
              </a:effectLst>
              <a:latin typeface="Tempus Sans ITC" pitchFamily="82"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 name="3 Rectángulo"/>
          <p:cNvSpPr/>
          <p:nvPr/>
        </p:nvSpPr>
        <p:spPr>
          <a:xfrm>
            <a:off x="1619672" y="2924944"/>
            <a:ext cx="2232248" cy="584775"/>
          </a:xfrm>
          <a:prstGeom prst="rect">
            <a:avLst/>
          </a:prstGeom>
          <a:solidFill>
            <a:schemeClr val="accent1">
              <a:lumMod val="50000"/>
            </a:schemeClr>
          </a:solidFill>
          <a:effectLst>
            <a:innerShdw blurRad="63500" dist="50800" dir="18900000">
              <a:schemeClr val="accent5">
                <a:lumMod val="60000"/>
                <a:lumOff val="40000"/>
                <a:alpha val="50000"/>
              </a:schemeClr>
            </a:innerShdw>
          </a:effectLst>
          <a:scene3d>
            <a:camera prst="orthographicFront"/>
            <a:lightRig rig="threePt" dir="t"/>
          </a:scene3d>
          <a:sp3d>
            <a:bevelT w="152400" h="50800" prst="softRound"/>
          </a:sp3d>
        </p:spPr>
        <p:txBody>
          <a:bodyPr wrap="square">
            <a:spAutoFit/>
          </a:bodyPr>
          <a:lstStyle/>
          <a:p>
            <a:pPr algn="ctr"/>
            <a:r>
              <a:rPr lang="es-ES_tradnl" sz="3200" b="1" dirty="0" smtClean="0">
                <a:solidFill>
                  <a:schemeClr val="accent5">
                    <a:lumMod val="20000"/>
                    <a:lumOff val="80000"/>
                  </a:schemeClr>
                </a:solidFill>
                <a:effectLst>
                  <a:outerShdw blurRad="38100" dist="38100" dir="2700000" algn="tl">
                    <a:srgbClr val="000000">
                      <a:alpha val="43137"/>
                    </a:srgbClr>
                  </a:outerShdw>
                </a:effectLst>
                <a:latin typeface="Tempus Sans ITC" pitchFamily="82" charset="0"/>
              </a:rPr>
              <a:t>Alumnado</a:t>
            </a:r>
            <a:endParaRPr lang="es-ES" sz="3200" b="1" dirty="0">
              <a:solidFill>
                <a:schemeClr val="accent5">
                  <a:lumMod val="20000"/>
                  <a:lumOff val="80000"/>
                </a:schemeClr>
              </a:solidFill>
              <a:effectLst>
                <a:outerShdw blurRad="38100" dist="38100" dir="2700000" algn="tl">
                  <a:srgbClr val="000000">
                    <a:alpha val="43137"/>
                  </a:srgbClr>
                </a:outerShdw>
              </a:effectLst>
              <a:latin typeface="Tempus Sans ITC" pitchFamily="82" charset="0"/>
            </a:endParaRPr>
          </a:p>
        </p:txBody>
      </p:sp>
      <p:pic>
        <p:nvPicPr>
          <p:cNvPr id="5" name="4 Imagen"/>
          <p:cNvPicPr/>
          <p:nvPr/>
        </p:nvPicPr>
        <p:blipFill>
          <a:blip r:embed="rId3" cstate="print"/>
          <a:srcRect/>
          <a:stretch>
            <a:fillRect/>
          </a:stretch>
        </p:blipFill>
        <p:spPr bwMode="auto">
          <a:xfrm>
            <a:off x="4067944" y="116632"/>
            <a:ext cx="4984127" cy="6336704"/>
          </a:xfrm>
          <a:prstGeom prst="rect">
            <a:avLst/>
          </a:prstGeom>
          <a:solidFill>
            <a:srgbClr val="FFFFFF">
              <a:shade val="85000"/>
            </a:srgbClr>
          </a:solidFill>
          <a:ln w="76200" cap="sq" cmpd="tri">
            <a:solidFill>
              <a:schemeClr val="accent1">
                <a:lumMod val="5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Rectangle 1"/>
          <p:cNvSpPr>
            <a:spLocks noChangeArrowheads="1"/>
          </p:cNvSpPr>
          <p:nvPr/>
        </p:nvSpPr>
        <p:spPr bwMode="auto">
          <a:xfrm>
            <a:off x="539552" y="764704"/>
            <a:ext cx="280831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lang="es-ES_tradnl" sz="6000" b="1" dirty="0" smtClean="0">
                <a:solidFill>
                  <a:schemeClr val="accent1">
                    <a:lumMod val="60000"/>
                    <a:lumOff val="40000"/>
                  </a:schemeClr>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Evaluación</a:t>
            </a:r>
          </a:p>
        </p:txBody>
      </p:sp>
      <p:sp>
        <p:nvSpPr>
          <p:cNvPr id="7" name="6 Rectángulo"/>
          <p:cNvSpPr/>
          <p:nvPr/>
        </p:nvSpPr>
        <p:spPr>
          <a:xfrm>
            <a:off x="395536" y="4797152"/>
            <a:ext cx="2592288" cy="584775"/>
          </a:xfrm>
          <a:prstGeom prst="rect">
            <a:avLst/>
          </a:prstGeom>
          <a:solidFill>
            <a:schemeClr val="accent3">
              <a:lumMod val="50000"/>
            </a:schemeClr>
          </a:solidFill>
          <a:scene3d>
            <a:camera prst="orthographicFront"/>
            <a:lightRig rig="threePt" dir="t"/>
          </a:scene3d>
          <a:sp3d>
            <a:bevelT/>
            <a:bevelB/>
          </a:sp3d>
        </p:spPr>
        <p:txBody>
          <a:bodyPr wrap="square" anchor="ctr" anchorCtr="1">
            <a:spAutoFit/>
          </a:bodyPr>
          <a:lstStyle/>
          <a:p>
            <a:r>
              <a:rPr lang="es-ES_tradnl" sz="3200" b="1" dirty="0" smtClean="0">
                <a:solidFill>
                  <a:schemeClr val="accent1">
                    <a:lumMod val="20000"/>
                    <a:lumOff val="80000"/>
                  </a:schemeClr>
                </a:solidFill>
                <a:effectLst>
                  <a:outerShdw blurRad="38100" dist="38100" dir="2700000" algn="tl">
                    <a:srgbClr val="000000">
                      <a:alpha val="43137"/>
                    </a:srgbClr>
                  </a:outerShdw>
                </a:effectLst>
                <a:latin typeface="Tempus Sans ITC" pitchFamily="82" charset="0"/>
              </a:rPr>
              <a:t>Profesorado</a:t>
            </a:r>
            <a:endParaRPr lang="es-ES" sz="3200" b="1" dirty="0" smtClean="0">
              <a:solidFill>
                <a:schemeClr val="accent1">
                  <a:lumMod val="20000"/>
                  <a:lumOff val="80000"/>
                </a:schemeClr>
              </a:solidFill>
              <a:effectLst>
                <a:outerShdw blurRad="38100" dist="38100" dir="2700000" algn="tl">
                  <a:srgbClr val="000000">
                    <a:alpha val="43137"/>
                  </a:srgbClr>
                </a:outerShdw>
              </a:effectLst>
              <a:latin typeface="Tempus Sans ITC" pitchFamily="82" charset="0"/>
            </a:endParaRPr>
          </a:p>
        </p:txBody>
      </p:sp>
      <p:sp>
        <p:nvSpPr>
          <p:cNvPr id="9" name="8 Flecha abajo"/>
          <p:cNvSpPr/>
          <p:nvPr/>
        </p:nvSpPr>
        <p:spPr>
          <a:xfrm>
            <a:off x="2411760" y="2132856"/>
            <a:ext cx="576064" cy="648072"/>
          </a:xfrm>
          <a:prstGeom prst="downArrow">
            <a:avLst/>
          </a:prstGeom>
          <a:solidFill>
            <a:schemeClr val="tx1">
              <a:lumMod val="8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Flecha abajo"/>
          <p:cNvSpPr/>
          <p:nvPr/>
        </p:nvSpPr>
        <p:spPr>
          <a:xfrm>
            <a:off x="827584" y="2276872"/>
            <a:ext cx="720080" cy="2304256"/>
          </a:xfrm>
          <a:prstGeom prst="downArrow">
            <a:avLst/>
          </a:prstGeom>
          <a:solidFill>
            <a:schemeClr val="tx1">
              <a:lumMod val="8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2" name="11 Forma"/>
          <p:cNvCxnSpPr>
            <a:stCxn id="4" idx="2"/>
          </p:cNvCxnSpPr>
          <p:nvPr/>
        </p:nvCxnSpPr>
        <p:spPr>
          <a:xfrm rot="16200000" flipH="1">
            <a:off x="3010182" y="3235333"/>
            <a:ext cx="783379" cy="1332150"/>
          </a:xfrm>
          <a:prstGeom prst="bentConnector2">
            <a:avLst/>
          </a:prstGeom>
          <a:ln w="762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10 Forma"/>
          <p:cNvCxnSpPr/>
          <p:nvPr/>
        </p:nvCxnSpPr>
        <p:spPr>
          <a:xfrm rot="16200000" flipH="1">
            <a:off x="1691681" y="5589240"/>
            <a:ext cx="864096" cy="432048"/>
          </a:xfrm>
          <a:prstGeom prst="bentConnector3">
            <a:avLst>
              <a:gd name="adj1" fmla="val 29424"/>
            </a:avLst>
          </a:prstGeom>
          <a:ln w="76200">
            <a:solidFill>
              <a:schemeClr val="tx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10 Forma"/>
          <p:cNvCxnSpPr/>
          <p:nvPr/>
        </p:nvCxnSpPr>
        <p:spPr>
          <a:xfrm rot="5400000">
            <a:off x="719572" y="5553236"/>
            <a:ext cx="864096" cy="504056"/>
          </a:xfrm>
          <a:prstGeom prst="bentConnector3">
            <a:avLst>
              <a:gd name="adj1" fmla="val 33098"/>
            </a:avLst>
          </a:prstGeom>
          <a:ln w="76200">
            <a:solidFill>
              <a:schemeClr val="tx2">
                <a:lumMod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179512" y="6237312"/>
            <a:ext cx="1440160" cy="369332"/>
          </a:xfrm>
          <a:prstGeom prst="rect">
            <a:avLst/>
          </a:prstGeom>
          <a:solidFill>
            <a:schemeClr val="tx2">
              <a:lumMod val="90000"/>
            </a:schemeClr>
          </a:solidFill>
          <a:ln>
            <a:solidFill>
              <a:schemeClr val="tx2">
                <a:lumMod val="25000"/>
              </a:schemeClr>
            </a:solidFill>
          </a:ln>
        </p:spPr>
        <p:txBody>
          <a:bodyPr wrap="square" rtlCol="0">
            <a:spAutoFit/>
          </a:bodyPr>
          <a:lstStyle/>
          <a:p>
            <a:r>
              <a:rPr lang="es-ES_tradnl" dirty="0" smtClean="0">
                <a:solidFill>
                  <a:schemeClr val="tx2">
                    <a:lumMod val="25000"/>
                  </a:schemeClr>
                </a:solidFill>
              </a:rPr>
              <a:t>Impresiones</a:t>
            </a:r>
            <a:endParaRPr lang="es-ES" dirty="0">
              <a:solidFill>
                <a:schemeClr val="tx2">
                  <a:lumMod val="25000"/>
                </a:schemeClr>
              </a:solidFill>
            </a:endParaRPr>
          </a:p>
        </p:txBody>
      </p:sp>
      <p:sp>
        <p:nvSpPr>
          <p:cNvPr id="20" name="19 CuadroTexto"/>
          <p:cNvSpPr txBox="1"/>
          <p:nvPr/>
        </p:nvSpPr>
        <p:spPr>
          <a:xfrm>
            <a:off x="1979712" y="6237312"/>
            <a:ext cx="1296144" cy="369332"/>
          </a:xfrm>
          <a:prstGeom prst="rect">
            <a:avLst/>
          </a:prstGeom>
          <a:solidFill>
            <a:schemeClr val="tx2">
              <a:lumMod val="90000"/>
            </a:schemeClr>
          </a:solidFill>
          <a:ln>
            <a:solidFill>
              <a:schemeClr val="tx2">
                <a:lumMod val="25000"/>
              </a:schemeClr>
            </a:solidFill>
          </a:ln>
        </p:spPr>
        <p:txBody>
          <a:bodyPr wrap="square" rtlCol="0">
            <a:spAutoFit/>
          </a:bodyPr>
          <a:lstStyle/>
          <a:p>
            <a:r>
              <a:rPr lang="es-ES_tradnl" dirty="0" smtClean="0">
                <a:solidFill>
                  <a:schemeClr val="tx2">
                    <a:lumMod val="25000"/>
                  </a:schemeClr>
                </a:solidFill>
              </a:rPr>
              <a:t>Resultados</a:t>
            </a:r>
            <a:endParaRPr lang="es-ES" dirty="0">
              <a:solidFill>
                <a:schemeClr val="tx2">
                  <a:lumMod val="25000"/>
                </a:schemeClr>
              </a:solidFill>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827584" y="260648"/>
            <a:ext cx="7992888" cy="822920"/>
          </a:xfrm>
          <a:prstGeom prst="rect">
            <a:avLst/>
          </a:prstGeom>
          <a:ln w="6350" cap="rnd">
            <a:noFill/>
          </a:ln>
        </p:spPr>
        <p:txBody>
          <a:bodyPr vert="horz" anchor="b" anchorCtr="0">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DE LAS ENCUESTAS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sp>
        <p:nvSpPr>
          <p:cNvPr id="7169" name="Rectangle 1"/>
          <p:cNvSpPr>
            <a:spLocks noChangeArrowheads="1"/>
          </p:cNvSpPr>
          <p:nvPr/>
        </p:nvSpPr>
        <p:spPr bwMode="auto">
          <a:xfrm>
            <a:off x="467544" y="1107902"/>
            <a:ext cx="8208912"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tabLst>
                <a:tab pos="449263" algn="l"/>
              </a:tabLst>
            </a:pPr>
            <a:r>
              <a:rPr kumimoji="0" lang="es-ES_tradnl" sz="3200" b="1" i="0" u="none" strike="noStrike" cap="none" normalizeH="0" baseline="0" dirty="0" smtClean="0">
                <a:ln>
                  <a:noFill/>
                </a:ln>
                <a:solidFill>
                  <a:srgbClr val="D1F3FF"/>
                </a:solidFill>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El alumnado ha valorado positivamente la realización de las tareas propuestas (más del 60%)</a:t>
            </a:r>
            <a:endParaRPr kumimoji="0" lang="es-ES_tradnl" sz="3200" b="1" i="0" u="none" strike="noStrike" cap="none" normalizeH="0" baseline="0" dirty="0" smtClean="0">
              <a:ln>
                <a:noFill/>
              </a:ln>
              <a:solidFill>
                <a:srgbClr val="D1F3FF"/>
              </a:solidFill>
              <a:effectLst>
                <a:outerShdw blurRad="38100" dist="38100" dir="2700000" algn="tl">
                  <a:srgbClr val="000000">
                    <a:alpha val="43137"/>
                  </a:srgbClr>
                </a:outerShdw>
              </a:effectLst>
              <a:latin typeface="Tempus Sans ITC" pitchFamily="82" charset="0"/>
            </a:endParaRPr>
          </a:p>
        </p:txBody>
      </p:sp>
      <p:grpSp>
        <p:nvGrpSpPr>
          <p:cNvPr id="8" name="7 Grupo"/>
          <p:cNvGrpSpPr/>
          <p:nvPr/>
        </p:nvGrpSpPr>
        <p:grpSpPr>
          <a:xfrm>
            <a:off x="1043608" y="2852936"/>
            <a:ext cx="6984776" cy="3672408"/>
            <a:chOff x="1043608" y="2852936"/>
            <a:chExt cx="6984776" cy="3672408"/>
          </a:xfrm>
        </p:grpSpPr>
        <p:pic>
          <p:nvPicPr>
            <p:cNvPr id="5" name="4 Imagen"/>
            <p:cNvPicPr/>
            <p:nvPr/>
          </p:nvPicPr>
          <p:blipFill>
            <a:blip r:embed="rId2" cstate="print"/>
            <a:srcRect/>
            <a:stretch>
              <a:fillRect/>
            </a:stretch>
          </p:blipFill>
          <p:spPr bwMode="auto">
            <a:xfrm>
              <a:off x="1043608" y="2852936"/>
              <a:ext cx="6984776" cy="3672408"/>
            </a:xfrm>
            <a:prstGeom prst="rect">
              <a:avLst/>
            </a:prstGeom>
            <a:noFill/>
          </p:spPr>
        </p:pic>
        <p:sp>
          <p:nvSpPr>
            <p:cNvPr id="7" name="6 Rectángulo"/>
            <p:cNvSpPr/>
            <p:nvPr/>
          </p:nvSpPr>
          <p:spPr>
            <a:xfrm>
              <a:off x="3779912" y="3284984"/>
              <a:ext cx="1224136" cy="2880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343670"/>
            <a:ext cx="8604448" cy="1077218"/>
          </a:xfrm>
          <a:prstGeom prst="rect">
            <a:avLst/>
          </a:prstGeom>
        </p:spPr>
        <p:txBody>
          <a:bodyPr wrap="square">
            <a:spAutoFit/>
          </a:bodyPr>
          <a:lstStyle/>
          <a:p>
            <a:pPr algn="ctr"/>
            <a:r>
              <a:rPr lang="es-ES_tradnl" sz="3200" b="1" dirty="0" smtClean="0">
                <a:solidFill>
                  <a:srgbClr val="D6FD73"/>
                </a:solidFill>
                <a:effectLst>
                  <a:outerShdw blurRad="38100" dist="38100" dir="2700000" algn="tl">
                    <a:srgbClr val="000000">
                      <a:alpha val="43137"/>
                    </a:srgbClr>
                  </a:outerShdw>
                </a:effectLst>
                <a:latin typeface="Tempus Sans ITC" pitchFamily="82" charset="0"/>
              </a:rPr>
              <a:t>El alumnado considera que las actividades propuestas han favorecido su capacidad de </a:t>
            </a:r>
            <a:r>
              <a:rPr lang="es-ES_tradnl" sz="3200" b="1" dirty="0" err="1" smtClean="0">
                <a:solidFill>
                  <a:srgbClr val="D6FD73"/>
                </a:solidFill>
                <a:effectLst>
                  <a:outerShdw blurRad="38100" dist="38100" dir="2700000" algn="tl">
                    <a:srgbClr val="000000">
                      <a:alpha val="43137"/>
                    </a:srgbClr>
                  </a:outerShdw>
                </a:effectLst>
                <a:latin typeface="Tempus Sans ITC" pitchFamily="82" charset="0"/>
              </a:rPr>
              <a:t>autoaprendizaje</a:t>
            </a:r>
            <a:r>
              <a:rPr lang="es-ES_tradnl" sz="3200" b="1" dirty="0" smtClean="0">
                <a:solidFill>
                  <a:srgbClr val="D6FD73"/>
                </a:solidFill>
                <a:effectLst>
                  <a:outerShdw blurRad="38100" dist="38100" dir="2700000" algn="tl">
                    <a:srgbClr val="000000">
                      <a:alpha val="43137"/>
                    </a:srgbClr>
                  </a:outerShdw>
                </a:effectLst>
                <a:latin typeface="Tempus Sans ITC" pitchFamily="82" charset="0"/>
              </a:rPr>
              <a:t> (64%)</a:t>
            </a:r>
            <a:endParaRPr lang="es-ES" sz="3200" b="1" dirty="0">
              <a:solidFill>
                <a:srgbClr val="D6FD73"/>
              </a:solidFill>
              <a:effectLst>
                <a:outerShdw blurRad="38100" dist="38100" dir="2700000" algn="tl">
                  <a:srgbClr val="000000">
                    <a:alpha val="43137"/>
                  </a:srgbClr>
                </a:outerShdw>
              </a:effectLst>
              <a:latin typeface="Tempus Sans ITC" pitchFamily="82" charset="0"/>
            </a:endParaRPr>
          </a:p>
        </p:txBody>
      </p:sp>
      <p:pic>
        <p:nvPicPr>
          <p:cNvPr id="5" name="4 Imagen"/>
          <p:cNvPicPr/>
          <p:nvPr/>
        </p:nvPicPr>
        <p:blipFill>
          <a:blip r:embed="rId2" cstate="print"/>
          <a:srcRect/>
          <a:stretch>
            <a:fillRect/>
          </a:stretch>
        </p:blipFill>
        <p:spPr bwMode="auto">
          <a:xfrm>
            <a:off x="1619672" y="2852936"/>
            <a:ext cx="6192208" cy="3682853"/>
          </a:xfrm>
          <a:prstGeom prst="rect">
            <a:avLst/>
          </a:prstGeom>
          <a:noFill/>
        </p:spPr>
      </p:pic>
      <p:sp>
        <p:nvSpPr>
          <p:cNvPr id="6" name="1 Título"/>
          <p:cNvSpPr txBox="1">
            <a:spLocks/>
          </p:cNvSpPr>
          <p:nvPr/>
        </p:nvSpPr>
        <p:spPr>
          <a:xfrm>
            <a:off x="827584" y="260648"/>
            <a:ext cx="7992888" cy="822920"/>
          </a:xfrm>
          <a:prstGeom prst="rect">
            <a:avLst/>
          </a:prstGeom>
          <a:ln w="6350" cap="rnd">
            <a:noFill/>
          </a:ln>
        </p:spPr>
        <p:txBody>
          <a:bodyPr vert="horz" anchor="b" anchorCtr="0">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DE LAS ENCUESTAS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Gráfico 1"/>
          <p:cNvPicPr>
            <a:picLocks noChangeAspect="1" noChangeArrowheads="1"/>
          </p:cNvPicPr>
          <p:nvPr/>
        </p:nvPicPr>
        <p:blipFill>
          <a:blip r:embed="rId2" cstate="print"/>
          <a:srcRect b="-105"/>
          <a:stretch>
            <a:fillRect/>
          </a:stretch>
        </p:blipFill>
        <p:spPr bwMode="auto">
          <a:xfrm>
            <a:off x="151826" y="2852936"/>
            <a:ext cx="8740654" cy="3600000"/>
          </a:xfrm>
          <a:prstGeom prst="rect">
            <a:avLst/>
          </a:prstGeom>
          <a:noFill/>
          <a:ln w="9525">
            <a:noFill/>
            <a:miter lim="800000"/>
            <a:headEnd/>
            <a:tailEnd/>
          </a:ln>
        </p:spPr>
      </p:pic>
      <p:sp>
        <p:nvSpPr>
          <p:cNvPr id="1027" name="Rectangle 3"/>
          <p:cNvSpPr>
            <a:spLocks noChangeArrowheads="1"/>
          </p:cNvSpPr>
          <p:nvPr/>
        </p:nvSpPr>
        <p:spPr bwMode="auto">
          <a:xfrm>
            <a:off x="251520" y="1489139"/>
            <a:ext cx="860444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ctr" fontAlgn="base">
              <a:spcBef>
                <a:spcPct val="0"/>
              </a:spcBef>
              <a:spcAft>
                <a:spcPct val="0"/>
              </a:spcAft>
              <a:tabLst>
                <a:tab pos="228600" algn="l"/>
              </a:tabLst>
            </a:pPr>
            <a:r>
              <a:rPr lang="es-ES" sz="3200" b="1" dirty="0" smtClean="0">
                <a:solidFill>
                  <a:srgbClr val="D6FD73"/>
                </a:solidFill>
                <a:latin typeface="Tempus Sans ITC"/>
                <a:ea typeface="Calibri" pitchFamily="34" charset="0"/>
                <a:cs typeface="Times New Roman" pitchFamily="18" charset="0"/>
              </a:rPr>
              <a:t>Al 65% de alumnos les ha servido para interrelacionar conceptos comunes a las dos materias . </a:t>
            </a:r>
          </a:p>
        </p:txBody>
      </p:sp>
      <p:sp>
        <p:nvSpPr>
          <p:cNvPr id="7" name="1 Título"/>
          <p:cNvSpPr txBox="1">
            <a:spLocks/>
          </p:cNvSpPr>
          <p:nvPr/>
        </p:nvSpPr>
        <p:spPr>
          <a:xfrm>
            <a:off x="827584" y="260648"/>
            <a:ext cx="7992888" cy="822920"/>
          </a:xfrm>
          <a:prstGeom prst="rect">
            <a:avLst/>
          </a:prstGeom>
          <a:ln w="6350" cap="rnd">
            <a:noFill/>
          </a:ln>
        </p:spPr>
        <p:txBody>
          <a:bodyPr vert="horz" anchor="b" anchorCtr="0">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DE LAS ENCUESTAS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ChangeArrowheads="1"/>
          </p:cNvSpPr>
          <p:nvPr/>
        </p:nvSpPr>
        <p:spPr bwMode="auto">
          <a:xfrm>
            <a:off x="395536" y="1268760"/>
            <a:ext cx="8496944" cy="1661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lang="es-ES_tradnl" altLang="ja-JP" sz="3400" b="1" dirty="0" smtClean="0">
                <a:solidFill>
                  <a:srgbClr val="D1F3FF"/>
                </a:solidFill>
                <a:latin typeface="Tempus Sans ITC"/>
                <a:ea typeface="Calibri" pitchFamily="34" charset="0"/>
                <a:cs typeface="Times New Roman" pitchFamily="18" charset="0"/>
              </a:rPr>
              <a:t>El material didáctico elaborado para este proyecto ha sido muy bien valorado. </a:t>
            </a:r>
            <a:endParaRPr lang="es-ES" altLang="ja-JP" sz="3400" b="1" dirty="0" smtClean="0">
              <a:solidFill>
                <a:srgbClr val="D1F3FF"/>
              </a:solidFill>
              <a:latin typeface="Tempus Sans ITC"/>
              <a:ea typeface="Calibri" pitchFamily="34" charset="0"/>
              <a:cs typeface="Times New Roman" pitchFamily="18" charset="0"/>
            </a:endParaRPr>
          </a:p>
        </p:txBody>
      </p:sp>
      <p:pic>
        <p:nvPicPr>
          <p:cNvPr id="31749" name="Picture 5"/>
          <p:cNvPicPr>
            <a:picLocks noChangeAspect="1" noChangeArrowheads="1"/>
          </p:cNvPicPr>
          <p:nvPr/>
        </p:nvPicPr>
        <p:blipFill>
          <a:blip r:embed="rId2" cstate="print"/>
          <a:srcRect/>
          <a:stretch>
            <a:fillRect/>
          </a:stretch>
        </p:blipFill>
        <p:spPr bwMode="auto">
          <a:xfrm>
            <a:off x="2915816" y="2492896"/>
            <a:ext cx="5688632" cy="3814419"/>
          </a:xfrm>
          <a:prstGeom prst="rect">
            <a:avLst/>
          </a:prstGeom>
          <a:noFill/>
          <a:ln w="9525">
            <a:noFill/>
            <a:miter lim="800000"/>
            <a:headEnd/>
            <a:tailEnd/>
          </a:ln>
          <a:effectLst/>
        </p:spPr>
      </p:pic>
      <p:sp>
        <p:nvSpPr>
          <p:cNvPr id="5" name="1 Título"/>
          <p:cNvSpPr txBox="1">
            <a:spLocks/>
          </p:cNvSpPr>
          <p:nvPr/>
        </p:nvSpPr>
        <p:spPr>
          <a:xfrm>
            <a:off x="827584" y="260648"/>
            <a:ext cx="7992888" cy="822920"/>
          </a:xfrm>
          <a:prstGeom prst="rect">
            <a:avLst/>
          </a:prstGeom>
          <a:ln w="6350" cap="rnd">
            <a:noFill/>
          </a:ln>
        </p:spPr>
        <p:txBody>
          <a:bodyPr vert="horz" anchor="b" anchorCtr="0">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DE LAS ENCUESTAS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ChangeArrowheads="1"/>
          </p:cNvSpPr>
          <p:nvPr/>
        </p:nvSpPr>
        <p:spPr bwMode="auto">
          <a:xfrm>
            <a:off x="467544" y="1268760"/>
            <a:ext cx="842493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pPr>
            <a:r>
              <a:rPr lang="es-ES_tradnl" altLang="ja-JP" sz="3200" b="1" dirty="0" smtClean="0">
                <a:solidFill>
                  <a:srgbClr val="FFCC99"/>
                </a:solidFill>
                <a:latin typeface="Tempus Sans ITC"/>
                <a:ea typeface="Calibri" pitchFamily="34" charset="0"/>
                <a:cs typeface="Times New Roman" pitchFamily="18" charset="0"/>
              </a:rPr>
              <a:t>El 88,6% del alumnado manifiesta haber realizado las tareas propuestas.</a:t>
            </a:r>
            <a:endParaRPr lang="es-ES" altLang="ja-JP" sz="3200" b="1" dirty="0" smtClean="0">
              <a:solidFill>
                <a:srgbClr val="FFCC99"/>
              </a:solidFill>
              <a:latin typeface="Tempus Sans ITC"/>
              <a:ea typeface="Calibri" pitchFamily="34" charset="0"/>
              <a:cs typeface="Times New Roman" pitchFamily="18" charset="0"/>
            </a:endParaRPr>
          </a:p>
        </p:txBody>
      </p:sp>
      <p:pic>
        <p:nvPicPr>
          <p:cNvPr id="31750" name="Picture 6"/>
          <p:cNvPicPr>
            <a:picLocks noChangeAspect="1" noChangeArrowheads="1"/>
          </p:cNvPicPr>
          <p:nvPr/>
        </p:nvPicPr>
        <p:blipFill>
          <a:blip r:embed="rId2" cstate="print"/>
          <a:srcRect/>
          <a:stretch>
            <a:fillRect/>
          </a:stretch>
        </p:blipFill>
        <p:spPr bwMode="auto">
          <a:xfrm>
            <a:off x="1691680" y="2492896"/>
            <a:ext cx="6048672" cy="4055837"/>
          </a:xfrm>
          <a:prstGeom prst="rect">
            <a:avLst/>
          </a:prstGeom>
          <a:solidFill>
            <a:schemeClr val="tx1"/>
          </a:solidFill>
          <a:ln w="9525">
            <a:noFill/>
            <a:miter lim="800000"/>
            <a:headEnd/>
            <a:tailEnd/>
          </a:ln>
          <a:effectLst/>
        </p:spPr>
      </p:pic>
      <p:sp>
        <p:nvSpPr>
          <p:cNvPr id="5" name="1 Título"/>
          <p:cNvSpPr txBox="1">
            <a:spLocks/>
          </p:cNvSpPr>
          <p:nvPr/>
        </p:nvSpPr>
        <p:spPr>
          <a:xfrm>
            <a:off x="827584" y="260648"/>
            <a:ext cx="7992888" cy="822920"/>
          </a:xfrm>
          <a:prstGeom prst="rect">
            <a:avLst/>
          </a:prstGeom>
          <a:ln w="6350" cap="rnd">
            <a:noFill/>
          </a:ln>
        </p:spPr>
        <p:txBody>
          <a:bodyPr vert="horz" anchor="b" anchorCtr="0">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DE LAS ENCUESTAS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Gráfico"/>
          <p:cNvGraphicFramePr/>
          <p:nvPr/>
        </p:nvGraphicFramePr>
        <p:xfrm>
          <a:off x="4860032" y="2780928"/>
          <a:ext cx="3240360" cy="29557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2 Gráfico"/>
          <p:cNvGraphicFramePr/>
          <p:nvPr/>
        </p:nvGraphicFramePr>
        <p:xfrm>
          <a:off x="683568" y="2708920"/>
          <a:ext cx="3528392" cy="3024336"/>
        </p:xfrm>
        <a:graphic>
          <a:graphicData uri="http://schemas.openxmlformats.org/drawingml/2006/chart">
            <c:chart xmlns:c="http://schemas.openxmlformats.org/drawingml/2006/chart" xmlns:r="http://schemas.openxmlformats.org/officeDocument/2006/relationships" r:id="rId3"/>
          </a:graphicData>
        </a:graphic>
      </p:graphicFrame>
      <p:sp>
        <p:nvSpPr>
          <p:cNvPr id="4099" name="Rectangle 3"/>
          <p:cNvSpPr>
            <a:spLocks noChangeArrowheads="1"/>
          </p:cNvSpPr>
          <p:nvPr/>
        </p:nvSpPr>
        <p:spPr bwMode="auto">
          <a:xfrm>
            <a:off x="683568" y="995244"/>
            <a:ext cx="792088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tabLst>
                <a:tab pos="228600" algn="l"/>
              </a:tabLst>
            </a:pPr>
            <a:r>
              <a:rPr lang="es-ES" sz="3200" b="1" dirty="0" smtClean="0">
                <a:solidFill>
                  <a:srgbClr val="D6FD73"/>
                </a:solidFill>
                <a:effectLst>
                  <a:outerShdw blurRad="38100" dist="38100" dir="2700000" algn="tl">
                    <a:srgbClr val="000000">
                      <a:alpha val="43137"/>
                    </a:srgbClr>
                  </a:outerShdw>
                </a:effectLst>
                <a:latin typeface="Tempus Sans ITC" pitchFamily="82" charset="0"/>
              </a:rPr>
              <a:t>No parece que según sus consideraciones las actividades propuestas hayan servido para aumentar el interés por las asignaturas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6444208" y="2996952"/>
            <a:ext cx="576064" cy="369332"/>
          </a:xfrm>
          <a:prstGeom prst="rect">
            <a:avLst/>
          </a:prstGeom>
          <a:noFill/>
        </p:spPr>
        <p:txBody>
          <a:bodyPr wrap="square" rtlCol="0">
            <a:spAutoFit/>
          </a:bodyPr>
          <a:lstStyle/>
          <a:p>
            <a:r>
              <a:rPr lang="es-ES_tradnl" dirty="0" smtClean="0">
                <a:solidFill>
                  <a:schemeClr val="accent1">
                    <a:lumMod val="50000"/>
                  </a:schemeClr>
                </a:solidFill>
              </a:rPr>
              <a:t>EGI</a:t>
            </a:r>
            <a:endParaRPr lang="es-ES" dirty="0">
              <a:solidFill>
                <a:schemeClr val="accent1">
                  <a:lumMod val="50000"/>
                </a:schemeClr>
              </a:solidFill>
            </a:endParaRPr>
          </a:p>
        </p:txBody>
      </p:sp>
      <p:sp>
        <p:nvSpPr>
          <p:cNvPr id="6" name="5 CuadroTexto"/>
          <p:cNvSpPr txBox="1"/>
          <p:nvPr/>
        </p:nvSpPr>
        <p:spPr>
          <a:xfrm>
            <a:off x="2267744" y="2996952"/>
            <a:ext cx="792088" cy="369332"/>
          </a:xfrm>
          <a:prstGeom prst="rect">
            <a:avLst/>
          </a:prstGeom>
          <a:noFill/>
        </p:spPr>
        <p:txBody>
          <a:bodyPr wrap="square" rtlCol="0">
            <a:spAutoFit/>
          </a:bodyPr>
          <a:lstStyle/>
          <a:p>
            <a:r>
              <a:rPr lang="es-ES_tradnl" dirty="0" err="1" smtClean="0">
                <a:solidFill>
                  <a:schemeClr val="tx2">
                    <a:lumMod val="25000"/>
                  </a:schemeClr>
                </a:solidFill>
              </a:rPr>
              <a:t>AyG</a:t>
            </a:r>
            <a:endParaRPr lang="es-ES" dirty="0">
              <a:solidFill>
                <a:schemeClr val="tx2">
                  <a:lumMod val="25000"/>
                </a:schemeClr>
              </a:solidFill>
            </a:endParaRPr>
          </a:p>
        </p:txBody>
      </p:sp>
      <p:sp>
        <p:nvSpPr>
          <p:cNvPr id="7" name="1 Título"/>
          <p:cNvSpPr txBox="1">
            <a:spLocks/>
          </p:cNvSpPr>
          <p:nvPr/>
        </p:nvSpPr>
        <p:spPr>
          <a:xfrm>
            <a:off x="827584" y="116632"/>
            <a:ext cx="7992888" cy="822920"/>
          </a:xfrm>
          <a:prstGeom prst="rect">
            <a:avLst/>
          </a:prstGeom>
          <a:ln w="6350" cap="rnd">
            <a:noFill/>
          </a:ln>
        </p:spPr>
        <p:txBody>
          <a:bodyPr vert="horz" anchor="b" anchorCtr="0">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DE LAS ENCUESTAS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ChangeArrowheads="1"/>
          </p:cNvSpPr>
          <p:nvPr/>
        </p:nvSpPr>
        <p:spPr bwMode="auto">
          <a:xfrm>
            <a:off x="323528" y="1144488"/>
            <a:ext cx="8568952"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s-ES_tradnl" altLang="ja-JP" sz="3200" b="1" dirty="0" smtClean="0">
                <a:solidFill>
                  <a:srgbClr val="D1F3FF"/>
                </a:solidFill>
                <a:latin typeface="Tempus Sans ITC"/>
                <a:ea typeface="Calibri" pitchFamily="34" charset="0"/>
                <a:cs typeface="Times New Roman" pitchFamily="18" charset="0"/>
              </a:rPr>
              <a:t> La búsqueda de información: competencia menos trabajada</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lang="es-ES_tradnl" altLang="ja-JP" sz="3200" b="1" dirty="0" smtClean="0">
              <a:solidFill>
                <a:srgbClr val="D1F3FF"/>
              </a:solidFill>
              <a:latin typeface="Tempus Sans ITC"/>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s-ES_tradnl" altLang="ja-JP" sz="3200" b="1" dirty="0" smtClean="0">
                <a:solidFill>
                  <a:srgbClr val="D1F3FF"/>
                </a:solidFill>
                <a:latin typeface="Tempus Sans ITC"/>
                <a:ea typeface="Calibri" pitchFamily="34" charset="0"/>
                <a:cs typeface="Times New Roman" pitchFamily="18" charset="0"/>
              </a:rPr>
              <a:t> El trabajo en grupo: competencia mejor valorada</a:t>
            </a:r>
            <a:endParaRPr lang="es-ES" altLang="ja-JP" sz="3200" b="1" dirty="0" smtClean="0">
              <a:solidFill>
                <a:srgbClr val="D1F3FF"/>
              </a:solidFill>
              <a:latin typeface="Tempus Sans ITC"/>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lang="es-ES_tradnl" altLang="ja-JP" sz="3200" b="1" dirty="0" smtClean="0">
              <a:solidFill>
                <a:srgbClr val="D1F3FF"/>
              </a:solidFill>
              <a:latin typeface="Tempus Sans ITC"/>
              <a:ea typeface="Calibri" pitchFamily="34" charset="0"/>
              <a:cs typeface="Times New Roman" pitchFamily="18" charset="0"/>
            </a:endParaRPr>
          </a:p>
        </p:txBody>
      </p:sp>
      <p:pic>
        <p:nvPicPr>
          <p:cNvPr id="36865" name="Picture 1"/>
          <p:cNvPicPr>
            <a:picLocks noChangeAspect="1" noChangeArrowheads="1"/>
          </p:cNvPicPr>
          <p:nvPr/>
        </p:nvPicPr>
        <p:blipFill>
          <a:blip r:embed="rId2" cstate="print"/>
          <a:srcRect l="10236" t="1839" r="11078" b="20917"/>
          <a:stretch>
            <a:fillRect/>
          </a:stretch>
        </p:blipFill>
        <p:spPr bwMode="auto">
          <a:xfrm>
            <a:off x="179512" y="3284984"/>
            <a:ext cx="8856984" cy="3024336"/>
          </a:xfrm>
          <a:prstGeom prst="rect">
            <a:avLst/>
          </a:prstGeom>
          <a:solidFill>
            <a:schemeClr val="tx1"/>
          </a:solidFill>
          <a:ln w="9525">
            <a:solidFill>
              <a:schemeClr val="tx2">
                <a:lumMod val="25000"/>
              </a:schemeClr>
            </a:solidFill>
            <a:miter lim="800000"/>
            <a:headEnd/>
            <a:tailEnd/>
          </a:ln>
          <a:effectLst/>
        </p:spPr>
      </p:pic>
      <p:sp>
        <p:nvSpPr>
          <p:cNvPr id="5" name="1 Título"/>
          <p:cNvSpPr txBox="1">
            <a:spLocks/>
          </p:cNvSpPr>
          <p:nvPr/>
        </p:nvSpPr>
        <p:spPr>
          <a:xfrm>
            <a:off x="827584" y="-27384"/>
            <a:ext cx="7992888" cy="822920"/>
          </a:xfrm>
          <a:prstGeom prst="rect">
            <a:avLst/>
          </a:prstGeom>
          <a:ln w="6350" cap="rnd">
            <a:noFill/>
          </a:ln>
        </p:spPr>
        <p:txBody>
          <a:bodyPr vert="horz" anchor="b" anchorCtr="0">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DE LAS ENCUESTAS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ChangeArrowheads="1"/>
          </p:cNvSpPr>
          <p:nvPr/>
        </p:nvSpPr>
        <p:spPr bwMode="auto">
          <a:xfrm>
            <a:off x="323528" y="1144488"/>
            <a:ext cx="8568952"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buFont typeface="Wingdings" pitchFamily="2" charset="2"/>
              <a:buChar char="Ø"/>
            </a:pPr>
            <a:r>
              <a:rPr lang="es-ES_tradnl" altLang="ja-JP" sz="3200" b="1" dirty="0" smtClean="0">
                <a:solidFill>
                  <a:srgbClr val="D1F3FF"/>
                </a:solidFill>
                <a:latin typeface="Tempus Sans ITC"/>
                <a:ea typeface="Calibri" pitchFamily="34" charset="0"/>
                <a:cs typeface="Times New Roman" pitchFamily="18" charset="0"/>
              </a:rPr>
              <a:t>Sólo 12% de los encuestados han contestado a la propuesta de ampliación de estos métodos a otras asignaturas de primer curso y a la mayoría no le parecía oportuno  implementarla en otras materias.</a:t>
            </a:r>
          </a:p>
          <a:p>
            <a:pPr marL="0" marR="0" lvl="0" indent="0" algn="l" defTabSz="914400" rtl="0" eaLnBrk="0" fontAlgn="base" latinLnBrk="0" hangingPunct="0">
              <a:lnSpc>
                <a:spcPct val="100000"/>
              </a:lnSpc>
              <a:spcBef>
                <a:spcPct val="0"/>
              </a:spcBef>
              <a:spcAft>
                <a:spcPct val="0"/>
              </a:spcAft>
              <a:buClrTx/>
              <a:buSzTx/>
              <a:tabLst/>
            </a:pPr>
            <a:endParaRPr lang="es-ES_tradnl" altLang="ja-JP" sz="3200" b="1" dirty="0" smtClean="0">
              <a:solidFill>
                <a:srgbClr val="D1F3FF"/>
              </a:solidFill>
              <a:latin typeface="Tempus Sans ITC"/>
              <a:ea typeface="Calibri" pitchFamily="34" charset="0"/>
              <a:cs typeface="Times New Roman" pitchFamily="18" charset="0"/>
            </a:endParaRPr>
          </a:p>
        </p:txBody>
      </p:sp>
      <p:sp>
        <p:nvSpPr>
          <p:cNvPr id="5" name="1 Título"/>
          <p:cNvSpPr txBox="1">
            <a:spLocks/>
          </p:cNvSpPr>
          <p:nvPr/>
        </p:nvSpPr>
        <p:spPr>
          <a:xfrm>
            <a:off x="827584" y="157808"/>
            <a:ext cx="7992888" cy="822920"/>
          </a:xfrm>
          <a:prstGeom prst="rect">
            <a:avLst/>
          </a:prstGeom>
          <a:ln w="6350" cap="rnd">
            <a:noFill/>
          </a:ln>
        </p:spPr>
        <p:txBody>
          <a:bodyPr vert="horz" anchor="b" anchorCtr="0">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DE LAS ENCUESTAS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graphicFrame>
        <p:nvGraphicFramePr>
          <p:cNvPr id="6" name="5 Tabla"/>
          <p:cNvGraphicFramePr>
            <a:graphicFrameLocks noGrp="1"/>
          </p:cNvGraphicFramePr>
          <p:nvPr/>
        </p:nvGraphicFramePr>
        <p:xfrm>
          <a:off x="827584" y="2996952"/>
          <a:ext cx="7776864" cy="1974893"/>
        </p:xfrm>
        <a:graphic>
          <a:graphicData uri="http://schemas.openxmlformats.org/drawingml/2006/table">
            <a:tbl>
              <a:tblPr/>
              <a:tblGrid>
                <a:gridCol w="3888432"/>
                <a:gridCol w="3888432"/>
              </a:tblGrid>
              <a:tr h="897605">
                <a:tc gridSpan="2">
                  <a:txBody>
                    <a:bodyPr/>
                    <a:lstStyle/>
                    <a:p>
                      <a:pPr algn="ctr">
                        <a:lnSpc>
                          <a:spcPct val="115000"/>
                        </a:lnSpc>
                        <a:spcAft>
                          <a:spcPts val="0"/>
                        </a:spcAft>
                      </a:pPr>
                      <a:r>
                        <a:rPr lang="es-ES" sz="1200" dirty="0">
                          <a:solidFill>
                            <a:schemeClr val="accent3">
                              <a:lumMod val="50000"/>
                            </a:schemeClr>
                          </a:solidFill>
                          <a:latin typeface="Times New Roman"/>
                          <a:ea typeface="Times New Roman"/>
                          <a:cs typeface="Times New Roman"/>
                        </a:rPr>
                        <a:t>¿Ampliarías a otras asignaturas la metodología seguida de interrelacionar conceptos de dos materias distintas del mismo curso?</a:t>
                      </a:r>
                      <a:endParaRPr lang="es-ES" sz="1100" dirty="0">
                        <a:solidFill>
                          <a:schemeClr val="accent3">
                            <a:lumMod val="50000"/>
                          </a:schemeClr>
                        </a:solidFill>
                        <a:latin typeface="Calibri"/>
                        <a:ea typeface="Calibri"/>
                        <a:cs typeface="Times New Roman"/>
                      </a:endParaRPr>
                    </a:p>
                  </a:txBody>
                  <a:tcPr marL="44450" marR="4445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s-ES"/>
                    </a:p>
                  </a:txBody>
                  <a:tcPr/>
                </a:tc>
              </a:tr>
              <a:tr h="509510">
                <a:tc>
                  <a:txBody>
                    <a:bodyPr/>
                    <a:lstStyle/>
                    <a:p>
                      <a:pPr algn="ctr">
                        <a:lnSpc>
                          <a:spcPct val="115000"/>
                        </a:lnSpc>
                        <a:spcAft>
                          <a:spcPts val="0"/>
                        </a:spcAft>
                      </a:pPr>
                      <a:r>
                        <a:rPr lang="es-ES" sz="1200" b="1">
                          <a:solidFill>
                            <a:schemeClr val="accent3">
                              <a:lumMod val="50000"/>
                            </a:schemeClr>
                          </a:solidFill>
                          <a:latin typeface="Times New Roman"/>
                          <a:ea typeface="Times New Roman"/>
                          <a:cs typeface="Times New Roman"/>
                        </a:rPr>
                        <a:t>Sí</a:t>
                      </a:r>
                      <a:endParaRPr lang="es-ES" sz="1100">
                        <a:solidFill>
                          <a:schemeClr val="accent3">
                            <a:lumMod val="50000"/>
                          </a:schemeClr>
                        </a:solidFill>
                        <a:latin typeface="Calibri"/>
                        <a:ea typeface="Calibri"/>
                        <a:cs typeface="Times New Roman"/>
                      </a:endParaRPr>
                    </a:p>
                  </a:txBody>
                  <a:tcPr marL="44450" marR="4445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prstClr val="white"/>
                    </a:solidFill>
                  </a:tcPr>
                </a:tc>
                <a:tc>
                  <a:txBody>
                    <a:bodyPr/>
                    <a:lstStyle/>
                    <a:p>
                      <a:pPr algn="ctr">
                        <a:lnSpc>
                          <a:spcPct val="115000"/>
                        </a:lnSpc>
                        <a:spcAft>
                          <a:spcPts val="0"/>
                        </a:spcAft>
                      </a:pPr>
                      <a:r>
                        <a:rPr lang="es-ES" sz="1200" b="1">
                          <a:solidFill>
                            <a:schemeClr val="accent3">
                              <a:lumMod val="50000"/>
                            </a:schemeClr>
                          </a:solidFill>
                          <a:latin typeface="Times New Roman"/>
                          <a:ea typeface="Times New Roman"/>
                          <a:cs typeface="Times New Roman"/>
                        </a:rPr>
                        <a:t>No</a:t>
                      </a:r>
                      <a:endParaRPr lang="es-ES" sz="1100">
                        <a:solidFill>
                          <a:schemeClr val="accent3">
                            <a:lumMod val="50000"/>
                          </a:schemeClr>
                        </a:solidFill>
                        <a:latin typeface="Calibri"/>
                        <a:ea typeface="Calibri"/>
                        <a:cs typeface="Times New Roman"/>
                      </a:endParaRPr>
                    </a:p>
                  </a:txBody>
                  <a:tcPr marL="44450" marR="4445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prstClr val="white"/>
                    </a:solidFill>
                  </a:tcPr>
                </a:tc>
              </a:tr>
              <a:tr h="567778">
                <a:tc>
                  <a:txBody>
                    <a:bodyPr/>
                    <a:lstStyle/>
                    <a:p>
                      <a:pPr algn="ctr">
                        <a:lnSpc>
                          <a:spcPct val="115000"/>
                        </a:lnSpc>
                        <a:spcAft>
                          <a:spcPts val="0"/>
                        </a:spcAft>
                      </a:pPr>
                      <a:r>
                        <a:rPr lang="es-ES" sz="1200">
                          <a:solidFill>
                            <a:schemeClr val="accent3">
                              <a:lumMod val="50000"/>
                            </a:schemeClr>
                          </a:solidFill>
                          <a:latin typeface="Times New Roman"/>
                          <a:ea typeface="Times New Roman"/>
                          <a:cs typeface="Times New Roman"/>
                        </a:rPr>
                        <a:t>29% </a:t>
                      </a:r>
                      <a:endParaRPr lang="es-ES" sz="1100">
                        <a:solidFill>
                          <a:schemeClr val="accent3">
                            <a:lumMod val="50000"/>
                          </a:schemeClr>
                        </a:solidFill>
                        <a:latin typeface="Calibri"/>
                        <a:ea typeface="Calibri"/>
                        <a:cs typeface="Times New Roman"/>
                      </a:endParaRPr>
                    </a:p>
                  </a:txBody>
                  <a:tcPr marL="44450" marR="4445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38100" cap="flat" cmpd="sng" algn="ctr">
                      <a:solidFill>
                        <a:srgbClr val="000000"/>
                      </a:solidFill>
                      <a:prstDash val="solid"/>
                      <a:round/>
                      <a:headEnd type="none" w="med" len="med"/>
                      <a:tailEnd type="none" w="med" len="med"/>
                    </a:lnB>
                    <a:solidFill>
                      <a:prstClr val="white"/>
                    </a:solidFill>
                  </a:tcPr>
                </a:tc>
                <a:tc>
                  <a:txBody>
                    <a:bodyPr/>
                    <a:lstStyle/>
                    <a:p>
                      <a:pPr algn="ctr">
                        <a:lnSpc>
                          <a:spcPct val="115000"/>
                        </a:lnSpc>
                        <a:spcAft>
                          <a:spcPts val="0"/>
                        </a:spcAft>
                      </a:pPr>
                      <a:r>
                        <a:rPr lang="es-ES" sz="1200" dirty="0">
                          <a:solidFill>
                            <a:schemeClr val="accent3">
                              <a:lumMod val="50000"/>
                            </a:schemeClr>
                          </a:solidFill>
                          <a:latin typeface="Times New Roman"/>
                          <a:ea typeface="Times New Roman"/>
                          <a:cs typeface="Times New Roman"/>
                        </a:rPr>
                        <a:t>71%</a:t>
                      </a:r>
                      <a:endParaRPr lang="es-ES" sz="1100" dirty="0">
                        <a:solidFill>
                          <a:schemeClr val="accent3">
                            <a:lumMod val="50000"/>
                          </a:schemeClr>
                        </a:solidFill>
                        <a:latin typeface="Calibri"/>
                        <a:ea typeface="Calibri"/>
                        <a:cs typeface="Times New Roman"/>
                      </a:endParaRPr>
                    </a:p>
                  </a:txBody>
                  <a:tcPr marL="44450" marR="4445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38100" cap="flat" cmpd="sng" algn="ctr">
                      <a:solidFill>
                        <a:srgbClr val="000000"/>
                      </a:solidFill>
                      <a:prstDash val="solid"/>
                      <a:round/>
                      <a:headEnd type="none" w="med" len="med"/>
                      <a:tailEnd type="none" w="med" len="med"/>
                    </a:lnB>
                    <a:solidFill>
                      <a:prstClr val="white"/>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251520" y="188640"/>
            <a:ext cx="8640960" cy="894928"/>
          </a:xfrm>
        </p:spPr>
        <p:txBody>
          <a:bodyPr>
            <a:noAutofit/>
          </a:bodyPr>
          <a:lstStyle/>
          <a:p>
            <a:r>
              <a:rPr lang="es-ES" sz="3800" b="1" dirty="0" smtClean="0">
                <a:effectLst>
                  <a:outerShdw blurRad="38100" dist="38100" dir="2700000" algn="tl">
                    <a:srgbClr val="000000">
                      <a:alpha val="43137"/>
                    </a:srgbClr>
                  </a:outerShdw>
                </a:effectLst>
              </a:rPr>
              <a:t>MARCO DEL TRABAJO (PIE.UPV/EHU)</a:t>
            </a:r>
            <a:endParaRPr lang="es-ES" sz="3800" b="1" dirty="0">
              <a:effectLst>
                <a:outerShdw blurRad="38100" dist="38100" dir="2700000" algn="tl">
                  <a:srgbClr val="000000">
                    <a:alpha val="43137"/>
                  </a:srgbClr>
                </a:outerShdw>
              </a:effectLst>
            </a:endParaRPr>
          </a:p>
        </p:txBody>
      </p:sp>
      <p:graphicFrame>
        <p:nvGraphicFramePr>
          <p:cNvPr id="25" name="24 Tabla"/>
          <p:cNvGraphicFramePr>
            <a:graphicFrameLocks noGrp="1"/>
          </p:cNvGraphicFramePr>
          <p:nvPr/>
        </p:nvGraphicFramePr>
        <p:xfrm>
          <a:off x="323528" y="3356992"/>
          <a:ext cx="8424937" cy="3370075"/>
        </p:xfrm>
        <a:graphic>
          <a:graphicData uri="http://schemas.openxmlformats.org/drawingml/2006/table">
            <a:tbl>
              <a:tblPr/>
              <a:tblGrid>
                <a:gridCol w="2007337"/>
                <a:gridCol w="1198867"/>
                <a:gridCol w="1471445"/>
                <a:gridCol w="1777795"/>
                <a:gridCol w="1969493"/>
              </a:tblGrid>
              <a:tr h="132204">
                <a:tc rowSpan="4">
                  <a:txBody>
                    <a:bodyPr/>
                    <a:lstStyle/>
                    <a:p>
                      <a:pPr algn="ctr">
                        <a:lnSpc>
                          <a:spcPct val="115000"/>
                        </a:lnSpc>
                        <a:spcAft>
                          <a:spcPts val="0"/>
                        </a:spcAft>
                      </a:pPr>
                      <a:r>
                        <a:rPr lang="es-ES" sz="1600" b="1" dirty="0">
                          <a:solidFill>
                            <a:schemeClr val="accent5">
                              <a:lumMod val="20000"/>
                              <a:lumOff val="80000"/>
                            </a:schemeClr>
                          </a:solidFill>
                          <a:latin typeface="+mn-lt"/>
                          <a:ea typeface="Calibri"/>
                          <a:cs typeface="Times New Roman"/>
                        </a:rPr>
                        <a:t>Expresión</a:t>
                      </a:r>
                    </a:p>
                    <a:p>
                      <a:pPr algn="ctr">
                        <a:lnSpc>
                          <a:spcPct val="115000"/>
                        </a:lnSpc>
                        <a:spcAft>
                          <a:spcPts val="0"/>
                        </a:spcAft>
                      </a:pPr>
                      <a:r>
                        <a:rPr lang="es-ES" sz="1600" b="1" dirty="0">
                          <a:solidFill>
                            <a:schemeClr val="accent5">
                              <a:lumMod val="20000"/>
                              <a:lumOff val="80000"/>
                            </a:schemeClr>
                          </a:solidFill>
                          <a:latin typeface="+mn-lt"/>
                          <a:ea typeface="Calibri"/>
                          <a:cs typeface="Times New Roman"/>
                        </a:rPr>
                        <a:t>Gráfica I</a:t>
                      </a:r>
                    </a:p>
                    <a:p>
                      <a:pPr algn="ctr">
                        <a:lnSpc>
                          <a:spcPct val="115000"/>
                        </a:lnSpc>
                        <a:spcAft>
                          <a:spcPts val="0"/>
                        </a:spcAft>
                      </a:pPr>
                      <a:r>
                        <a:rPr lang="es-ES" sz="1600" b="1" dirty="0">
                          <a:solidFill>
                            <a:schemeClr val="accent5">
                              <a:lumMod val="20000"/>
                              <a:lumOff val="80000"/>
                            </a:schemeClr>
                          </a:solidFill>
                          <a:latin typeface="+mn-lt"/>
                          <a:ea typeface="Calibri"/>
                          <a:cs typeface="Times New Roman"/>
                        </a:rPr>
                        <a:t>6 C/ 1º C</a:t>
                      </a:r>
                    </a:p>
                  </a:txBody>
                  <a:tcPr marL="92075" marR="92075" anchor="ctr">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s-ES" sz="1600" b="1" dirty="0">
                          <a:solidFill>
                            <a:schemeClr val="accent5">
                              <a:lumMod val="20000"/>
                              <a:lumOff val="80000"/>
                            </a:schemeClr>
                          </a:solidFill>
                          <a:latin typeface="+mn-lt"/>
                          <a:ea typeface="Calibri"/>
                          <a:cs typeface="Times New Roman"/>
                        </a:rPr>
                        <a:t>Tipología</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s-ES" sz="1600" b="1" dirty="0" smtClean="0">
                          <a:solidFill>
                            <a:schemeClr val="accent5">
                              <a:lumMod val="20000"/>
                              <a:lumOff val="80000"/>
                            </a:schemeClr>
                          </a:solidFill>
                          <a:latin typeface="+mn-lt"/>
                          <a:ea typeface="Calibri"/>
                          <a:cs typeface="Times New Roman"/>
                        </a:rPr>
                        <a:t>Presenciales</a:t>
                      </a:r>
                      <a:endParaRPr lang="es-ES" sz="1600" b="1" dirty="0">
                        <a:solidFill>
                          <a:schemeClr val="accent5">
                            <a:lumMod val="20000"/>
                            <a:lumOff val="80000"/>
                          </a:schemeClr>
                        </a:solidFill>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s-ES" sz="1600" b="1" dirty="0" smtClean="0">
                          <a:solidFill>
                            <a:schemeClr val="accent5">
                              <a:lumMod val="20000"/>
                              <a:lumOff val="80000"/>
                            </a:schemeClr>
                          </a:solidFill>
                          <a:latin typeface="+mn-lt"/>
                          <a:ea typeface="Calibri"/>
                          <a:cs typeface="Times New Roman"/>
                        </a:rPr>
                        <a:t>No Presenciales</a:t>
                      </a:r>
                      <a:endParaRPr lang="es-ES" sz="1600" b="1" dirty="0">
                        <a:solidFill>
                          <a:schemeClr val="accent5">
                            <a:lumMod val="20000"/>
                            <a:lumOff val="80000"/>
                          </a:schemeClr>
                        </a:solidFill>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s-ES" sz="1600" b="1" dirty="0">
                          <a:solidFill>
                            <a:schemeClr val="accent5">
                              <a:lumMod val="20000"/>
                              <a:lumOff val="80000"/>
                            </a:schemeClr>
                          </a:solidFill>
                          <a:latin typeface="+mn-lt"/>
                          <a:ea typeface="Calibri"/>
                          <a:cs typeface="Times New Roman"/>
                        </a:rPr>
                        <a:t>Total</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1">
                        <a:lumMod val="75000"/>
                      </a:schemeClr>
                    </a:solidFill>
                  </a:tcPr>
                </a:tc>
              </a:tr>
              <a:tr h="227525">
                <a:tc vMerge="1">
                  <a:txBody>
                    <a:bodyPr/>
                    <a:lstStyle/>
                    <a:p>
                      <a:endParaRPr lang="es-ES"/>
                    </a:p>
                  </a:txBody>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M*</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a:solidFill>
                            <a:schemeClr val="bg1">
                              <a:lumMod val="85000"/>
                              <a:lumOff val="15000"/>
                            </a:schemeClr>
                          </a:solidFill>
                          <a:latin typeface="+mn-lt"/>
                          <a:ea typeface="Calibri"/>
                          <a:cs typeface="Times New Roman"/>
                        </a:rPr>
                        <a:t>60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90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150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r>
              <a:tr h="227525">
                <a:tc vMerge="1">
                  <a:txBody>
                    <a:bodyPr/>
                    <a:lstStyle/>
                    <a:p>
                      <a:endParaRPr lang="es-ES"/>
                    </a:p>
                  </a:txBody>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PA**</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a:solidFill>
                            <a:schemeClr val="bg1">
                              <a:lumMod val="85000"/>
                              <a:lumOff val="15000"/>
                            </a:schemeClr>
                          </a:solidFill>
                          <a:latin typeface="+mn-lt"/>
                          <a:ea typeface="Calibri"/>
                          <a:cs typeface="Times New Roman"/>
                        </a:rPr>
                        <a:t>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r>
              <a:tr h="227525">
                <a:tc vMerge="1">
                  <a:txBody>
                    <a:bodyPr/>
                    <a:lstStyle/>
                    <a:p>
                      <a:endParaRPr lang="es-ES"/>
                    </a:p>
                  </a:txBody>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PO***</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es-ES" sz="1600" b="1" dirty="0">
                          <a:solidFill>
                            <a:schemeClr val="bg1">
                              <a:lumMod val="85000"/>
                              <a:lumOff val="15000"/>
                            </a:schemeClr>
                          </a:solidFill>
                          <a:latin typeface="+mn-lt"/>
                          <a:ea typeface="Calibri"/>
                          <a:cs typeface="Times New Roman"/>
                        </a:rPr>
                        <a:t>0</a:t>
                      </a: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r>
              <a:tr h="390042">
                <a:tc gridSpan="5">
                  <a:txBody>
                    <a:bodyPr/>
                    <a:lstStyle/>
                    <a:p>
                      <a:pPr algn="ctr">
                        <a:lnSpc>
                          <a:spcPct val="150000"/>
                        </a:lnSpc>
                        <a:spcAft>
                          <a:spcPts val="0"/>
                        </a:spcAft>
                      </a:pPr>
                      <a:r>
                        <a:rPr lang="es-ES" sz="1600" b="1" dirty="0" smtClean="0">
                          <a:solidFill>
                            <a:schemeClr val="bg1">
                              <a:lumMod val="85000"/>
                              <a:lumOff val="15000"/>
                            </a:schemeClr>
                          </a:solidFill>
                          <a:latin typeface="+mn-lt"/>
                          <a:ea typeface="Calibri"/>
                          <a:cs typeface="Times New Roman"/>
                        </a:rPr>
                        <a:t>M*Clase </a:t>
                      </a:r>
                      <a:r>
                        <a:rPr lang="es-ES" sz="1600" b="1" dirty="0">
                          <a:solidFill>
                            <a:schemeClr val="bg1">
                              <a:lumMod val="85000"/>
                              <a:lumOff val="15000"/>
                            </a:schemeClr>
                          </a:solidFill>
                          <a:latin typeface="+mn-lt"/>
                          <a:ea typeface="Calibri"/>
                          <a:cs typeface="Times New Roman"/>
                        </a:rPr>
                        <a:t>magistral               PA</a:t>
                      </a:r>
                      <a:r>
                        <a:rPr lang="es-ES" sz="1600" b="1" dirty="0" smtClean="0">
                          <a:solidFill>
                            <a:schemeClr val="bg1">
                              <a:lumMod val="85000"/>
                              <a:lumOff val="15000"/>
                            </a:schemeClr>
                          </a:solidFill>
                          <a:latin typeface="+mn-lt"/>
                          <a:ea typeface="Calibri"/>
                          <a:cs typeface="Times New Roman"/>
                        </a:rPr>
                        <a:t>**Prácticas </a:t>
                      </a:r>
                      <a:r>
                        <a:rPr lang="es-ES" sz="1600" b="1" dirty="0">
                          <a:solidFill>
                            <a:schemeClr val="bg1">
                              <a:lumMod val="85000"/>
                              <a:lumOff val="15000"/>
                            </a:schemeClr>
                          </a:solidFill>
                          <a:latin typeface="+mn-lt"/>
                          <a:ea typeface="Calibri"/>
                          <a:cs typeface="Times New Roman"/>
                        </a:rPr>
                        <a:t>de aula  </a:t>
                      </a:r>
                      <a:r>
                        <a:rPr lang="es-ES" sz="1600" b="1" dirty="0" smtClean="0">
                          <a:solidFill>
                            <a:schemeClr val="bg1">
                              <a:lumMod val="85000"/>
                              <a:lumOff val="15000"/>
                            </a:schemeClr>
                          </a:solidFill>
                          <a:latin typeface="+mn-lt"/>
                          <a:ea typeface="Calibri"/>
                          <a:cs typeface="Times New Roman"/>
                        </a:rPr>
                        <a:t>          </a:t>
                      </a:r>
                      <a:r>
                        <a:rPr lang="es-ES" sz="1600" b="1" dirty="0">
                          <a:solidFill>
                            <a:schemeClr val="bg1">
                              <a:lumMod val="85000"/>
                              <a:lumOff val="15000"/>
                            </a:schemeClr>
                          </a:solidFill>
                          <a:latin typeface="+mn-lt"/>
                          <a:ea typeface="Calibri"/>
                          <a:cs typeface="Times New Roman"/>
                        </a:rPr>
                        <a:t>PO</a:t>
                      </a:r>
                      <a:r>
                        <a:rPr lang="es-ES" sz="1600" b="1" dirty="0" smtClean="0">
                          <a:solidFill>
                            <a:schemeClr val="bg1">
                              <a:lumMod val="85000"/>
                              <a:lumOff val="15000"/>
                            </a:schemeClr>
                          </a:solidFill>
                          <a:latin typeface="+mn-lt"/>
                          <a:ea typeface="Calibri"/>
                          <a:cs typeface="Times New Roman"/>
                        </a:rPr>
                        <a:t>***Prácticas </a:t>
                      </a:r>
                      <a:r>
                        <a:rPr lang="es-ES" sz="1600" b="1" dirty="0">
                          <a:solidFill>
                            <a:schemeClr val="bg1">
                              <a:lumMod val="85000"/>
                              <a:lumOff val="15000"/>
                            </a:schemeClr>
                          </a:solidFill>
                          <a:latin typeface="+mn-lt"/>
                          <a:ea typeface="Calibri"/>
                          <a:cs typeface="Times New Roman"/>
                        </a:rPr>
                        <a:t>de ordenador</a:t>
                      </a:r>
                    </a:p>
                  </a:txBody>
                  <a:tcPr marL="0" marR="0" marT="0" marB="0" anchor="ctr">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77041">
                <a:tc rowSpan="4">
                  <a:txBody>
                    <a:bodyPr/>
                    <a:lstStyle/>
                    <a:p>
                      <a:pPr algn="ctr" fontAlgn="base" hangingPunct="0">
                        <a:lnSpc>
                          <a:spcPct val="115000"/>
                        </a:lnSpc>
                        <a:spcAft>
                          <a:spcPts val="0"/>
                        </a:spcAft>
                      </a:pPr>
                      <a:r>
                        <a:rPr lang="es-ES" sz="1600" b="1" kern="1200" dirty="0">
                          <a:solidFill>
                            <a:schemeClr val="accent5">
                              <a:lumMod val="50000"/>
                            </a:schemeClr>
                          </a:solidFill>
                          <a:latin typeface="+mn-lt"/>
                          <a:ea typeface="Times New Roman"/>
                          <a:cs typeface="Times New Roman"/>
                        </a:rPr>
                        <a:t>Algebra</a:t>
                      </a:r>
                      <a:endParaRPr lang="es-ES" sz="1600" b="1" dirty="0">
                        <a:solidFill>
                          <a:schemeClr val="accent5">
                            <a:lumMod val="50000"/>
                          </a:schemeClr>
                        </a:solidFill>
                        <a:latin typeface="+mn-lt"/>
                        <a:ea typeface="Calibri"/>
                        <a:cs typeface="Times New Roman"/>
                      </a:endParaRPr>
                    </a:p>
                    <a:p>
                      <a:pPr algn="ctr" fontAlgn="base" hangingPunct="0">
                        <a:lnSpc>
                          <a:spcPct val="115000"/>
                        </a:lnSpc>
                        <a:spcAft>
                          <a:spcPts val="0"/>
                        </a:spcAft>
                      </a:pPr>
                      <a:r>
                        <a:rPr lang="es-ES" sz="1600" b="1" kern="1200" dirty="0">
                          <a:solidFill>
                            <a:schemeClr val="accent5">
                              <a:lumMod val="50000"/>
                            </a:schemeClr>
                          </a:solidFill>
                          <a:latin typeface="+mn-lt"/>
                          <a:ea typeface="Times New Roman"/>
                          <a:cs typeface="Times New Roman"/>
                        </a:rPr>
                        <a:t>y</a:t>
                      </a:r>
                      <a:endParaRPr lang="es-ES" sz="1600" b="1" dirty="0">
                        <a:solidFill>
                          <a:schemeClr val="accent5">
                            <a:lumMod val="50000"/>
                          </a:schemeClr>
                        </a:solidFill>
                        <a:latin typeface="+mn-lt"/>
                        <a:ea typeface="Calibri"/>
                        <a:cs typeface="Times New Roman"/>
                      </a:endParaRPr>
                    </a:p>
                    <a:p>
                      <a:pPr algn="ctr" fontAlgn="base" hangingPunct="0">
                        <a:lnSpc>
                          <a:spcPct val="115000"/>
                        </a:lnSpc>
                        <a:spcAft>
                          <a:spcPts val="0"/>
                        </a:spcAft>
                      </a:pPr>
                      <a:r>
                        <a:rPr lang="es-ES" sz="1600" b="1" kern="1200" dirty="0">
                          <a:solidFill>
                            <a:schemeClr val="accent5">
                              <a:lumMod val="50000"/>
                            </a:schemeClr>
                          </a:solidFill>
                          <a:latin typeface="+mn-lt"/>
                          <a:ea typeface="Times New Roman"/>
                          <a:cs typeface="Times New Roman"/>
                        </a:rPr>
                        <a:t>Geometría</a:t>
                      </a:r>
                      <a:endParaRPr lang="es-ES" sz="1600" b="1" dirty="0">
                        <a:solidFill>
                          <a:schemeClr val="accent5">
                            <a:lumMod val="50000"/>
                          </a:schemeClr>
                        </a:solidFill>
                        <a:latin typeface="+mn-lt"/>
                        <a:ea typeface="Calibri"/>
                        <a:cs typeface="Times New Roman"/>
                      </a:endParaRPr>
                    </a:p>
                    <a:p>
                      <a:pPr algn="ctr" fontAlgn="base" hangingPunct="0">
                        <a:lnSpc>
                          <a:spcPct val="115000"/>
                        </a:lnSpc>
                        <a:spcAft>
                          <a:spcPts val="0"/>
                        </a:spcAft>
                      </a:pPr>
                      <a:r>
                        <a:rPr lang="es-ES" sz="1600" b="1" kern="1200" dirty="0">
                          <a:solidFill>
                            <a:schemeClr val="accent5">
                              <a:lumMod val="50000"/>
                            </a:schemeClr>
                          </a:solidFill>
                          <a:latin typeface="+mn-lt"/>
                          <a:ea typeface="Times New Roman"/>
                          <a:cs typeface="Times New Roman"/>
                        </a:rPr>
                        <a:t>6 C/ 1º C</a:t>
                      </a:r>
                      <a:endParaRPr lang="es-ES" sz="1600" b="1" dirty="0">
                        <a:solidFill>
                          <a:schemeClr val="accent5">
                            <a:lumMod val="50000"/>
                          </a:schemeClr>
                        </a:solidFill>
                        <a:latin typeface="+mn-lt"/>
                        <a:ea typeface="Calibri"/>
                        <a:cs typeface="Times New Roman"/>
                      </a:endParaRPr>
                    </a:p>
                  </a:txBody>
                  <a:tcPr marL="92075" marR="92075" anchor="ctr">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2">
                        <a:lumMod val="60000"/>
                        <a:lumOff val="40000"/>
                      </a:schemeClr>
                    </a:solidFill>
                  </a:tcPr>
                </a:tc>
                <a:tc>
                  <a:txBody>
                    <a:bodyPr/>
                    <a:lstStyle/>
                    <a:p>
                      <a:pPr algn="ctr" fontAlgn="base" hangingPunct="0">
                        <a:lnSpc>
                          <a:spcPct val="115000"/>
                        </a:lnSpc>
                        <a:spcAft>
                          <a:spcPts val="0"/>
                        </a:spcAft>
                      </a:pPr>
                      <a:r>
                        <a:rPr lang="es-ES" sz="1600" b="1" kern="1200" dirty="0">
                          <a:solidFill>
                            <a:schemeClr val="accent5">
                              <a:lumMod val="50000"/>
                            </a:schemeClr>
                          </a:solidFill>
                          <a:latin typeface="+mn-lt"/>
                          <a:ea typeface="Times New Roman"/>
                          <a:cs typeface="Times New Roman"/>
                        </a:rPr>
                        <a:t>Tipología</a:t>
                      </a:r>
                      <a:endParaRPr lang="es-ES" sz="1600" b="1" dirty="0">
                        <a:solidFill>
                          <a:schemeClr val="accent5">
                            <a:lumMod val="50000"/>
                          </a:schemeClr>
                        </a:solidFill>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2">
                        <a:lumMod val="60000"/>
                        <a:lumOff val="40000"/>
                      </a:schemeClr>
                    </a:solidFill>
                  </a:tcPr>
                </a:tc>
                <a:tc>
                  <a:txBody>
                    <a:bodyPr/>
                    <a:lstStyle/>
                    <a:p>
                      <a:pPr algn="ctr" fontAlgn="base" hangingPunct="0">
                        <a:lnSpc>
                          <a:spcPct val="115000"/>
                        </a:lnSpc>
                        <a:spcAft>
                          <a:spcPts val="0"/>
                        </a:spcAft>
                      </a:pPr>
                      <a:r>
                        <a:rPr lang="es-ES" sz="1600" b="1" kern="1200" dirty="0" smtClean="0">
                          <a:solidFill>
                            <a:schemeClr val="accent5">
                              <a:lumMod val="50000"/>
                            </a:schemeClr>
                          </a:solidFill>
                          <a:latin typeface="+mn-lt"/>
                          <a:ea typeface="Times New Roman"/>
                          <a:cs typeface="Times New Roman"/>
                        </a:rPr>
                        <a:t>Presenciales</a:t>
                      </a:r>
                      <a:endParaRPr lang="es-ES" sz="1600" b="1" dirty="0">
                        <a:solidFill>
                          <a:schemeClr val="accent5">
                            <a:lumMod val="50000"/>
                          </a:schemeClr>
                        </a:solidFill>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2">
                        <a:lumMod val="60000"/>
                        <a:lumOff val="40000"/>
                      </a:schemeClr>
                    </a:solidFill>
                  </a:tcPr>
                </a:tc>
                <a:tc>
                  <a:txBody>
                    <a:bodyPr/>
                    <a:lstStyle/>
                    <a:p>
                      <a:pPr algn="ctr" fontAlgn="base" hangingPunct="0">
                        <a:lnSpc>
                          <a:spcPct val="115000"/>
                        </a:lnSpc>
                        <a:spcAft>
                          <a:spcPts val="0"/>
                        </a:spcAft>
                      </a:pPr>
                      <a:r>
                        <a:rPr lang="es-ES" sz="1600" b="1" kern="1200" dirty="0" smtClean="0">
                          <a:solidFill>
                            <a:schemeClr val="accent5">
                              <a:lumMod val="50000"/>
                            </a:schemeClr>
                          </a:solidFill>
                          <a:latin typeface="+mn-lt"/>
                          <a:ea typeface="Times New Roman"/>
                          <a:cs typeface="Times New Roman"/>
                        </a:rPr>
                        <a:t>No </a:t>
                      </a:r>
                      <a:r>
                        <a:rPr lang="es-ES" sz="1600" b="1" kern="1200" dirty="0">
                          <a:solidFill>
                            <a:schemeClr val="accent5">
                              <a:lumMod val="50000"/>
                            </a:schemeClr>
                          </a:solidFill>
                          <a:latin typeface="+mn-lt"/>
                          <a:ea typeface="Times New Roman"/>
                          <a:cs typeface="Times New Roman"/>
                        </a:rPr>
                        <a:t>Presenciales</a:t>
                      </a:r>
                      <a:endParaRPr lang="es-ES" sz="1600" b="1" dirty="0">
                        <a:solidFill>
                          <a:schemeClr val="accent5">
                            <a:lumMod val="50000"/>
                          </a:schemeClr>
                        </a:solidFill>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2">
                        <a:lumMod val="60000"/>
                        <a:lumOff val="40000"/>
                      </a:schemeClr>
                    </a:solidFill>
                  </a:tcPr>
                </a:tc>
                <a:tc>
                  <a:txBody>
                    <a:bodyPr/>
                    <a:lstStyle/>
                    <a:p>
                      <a:pPr algn="ctr" fontAlgn="base" hangingPunct="0">
                        <a:lnSpc>
                          <a:spcPct val="115000"/>
                        </a:lnSpc>
                        <a:spcAft>
                          <a:spcPts val="0"/>
                        </a:spcAft>
                      </a:pPr>
                      <a:r>
                        <a:rPr lang="es-ES" sz="1600" b="1" kern="1200" dirty="0">
                          <a:solidFill>
                            <a:schemeClr val="accent5">
                              <a:lumMod val="50000"/>
                            </a:schemeClr>
                          </a:solidFill>
                          <a:latin typeface="+mn-lt"/>
                          <a:ea typeface="Times New Roman"/>
                          <a:cs typeface="Times New Roman"/>
                        </a:rPr>
                        <a:t>Total</a:t>
                      </a:r>
                      <a:endParaRPr lang="es-ES" sz="1600" b="1" dirty="0">
                        <a:solidFill>
                          <a:schemeClr val="accent5">
                            <a:lumMod val="50000"/>
                          </a:schemeClr>
                        </a:solidFill>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2">
                        <a:lumMod val="60000"/>
                        <a:lumOff val="40000"/>
                      </a:schemeClr>
                    </a:solidFill>
                  </a:tcPr>
                </a:tc>
              </a:tr>
              <a:tr h="227525">
                <a:tc vMerge="1">
                  <a:txBody>
                    <a:bodyPr/>
                    <a:lstStyle/>
                    <a:p>
                      <a:endParaRPr lang="es-ES"/>
                    </a:p>
                  </a:txBody>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M*</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37,5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56,25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93,75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r>
              <a:tr h="227525">
                <a:tc vMerge="1">
                  <a:txBody>
                    <a:bodyPr/>
                    <a:lstStyle/>
                    <a:p>
                      <a:endParaRPr lang="es-ES"/>
                    </a:p>
                  </a:txBody>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PA**</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15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22,5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37,5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r>
              <a:tr h="227525">
                <a:tc vMerge="1">
                  <a:txBody>
                    <a:bodyPr/>
                    <a:lstStyle/>
                    <a:p>
                      <a:endParaRPr lang="es-ES"/>
                    </a:p>
                  </a:txBody>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PO***</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7,5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11,25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c>
                  <a:txBody>
                    <a:bodyPr/>
                    <a:lstStyle/>
                    <a:p>
                      <a:pPr algn="ctr" fontAlgn="base" hangingPunct="0">
                        <a:lnSpc>
                          <a:spcPct val="115000"/>
                        </a:lnSpc>
                        <a:spcAft>
                          <a:spcPts val="0"/>
                        </a:spcAft>
                      </a:pPr>
                      <a:r>
                        <a:rPr lang="es-ES" sz="1600" b="1" kern="1200" dirty="0">
                          <a:solidFill>
                            <a:srgbClr val="333300"/>
                          </a:solidFill>
                          <a:latin typeface="+mn-lt"/>
                          <a:ea typeface="Times New Roman"/>
                          <a:cs typeface="Times New Roman"/>
                        </a:rPr>
                        <a:t>18,75</a:t>
                      </a:r>
                      <a:endParaRPr lang="es-ES" sz="1600" b="1" dirty="0">
                        <a:latin typeface="+mn-lt"/>
                        <a:ea typeface="Calibri"/>
                        <a:cs typeface="Times New Roman"/>
                      </a:endParaRPr>
                    </a:p>
                  </a:txBody>
                  <a:tcPr marL="92075" marR="92075">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solidFill>
                      <a:schemeClr val="accent5">
                        <a:lumMod val="20000"/>
                        <a:lumOff val="80000"/>
                      </a:schemeClr>
                    </a:solidFill>
                  </a:tcPr>
                </a:tc>
              </a:tr>
            </a:tbl>
          </a:graphicData>
        </a:graphic>
      </p:graphicFrame>
      <p:grpSp>
        <p:nvGrpSpPr>
          <p:cNvPr id="26" name="108 Grupo"/>
          <p:cNvGrpSpPr>
            <a:grpSpLocks/>
          </p:cNvGrpSpPr>
          <p:nvPr/>
        </p:nvGrpSpPr>
        <p:grpSpPr bwMode="auto">
          <a:xfrm>
            <a:off x="2699794" y="1268760"/>
            <a:ext cx="5415434" cy="1872208"/>
            <a:chOff x="16778066" y="7205107"/>
            <a:chExt cx="9080352" cy="3498344"/>
          </a:xfrm>
        </p:grpSpPr>
        <p:grpSp>
          <p:nvGrpSpPr>
            <p:cNvPr id="27" name="126 Grupo"/>
            <p:cNvGrpSpPr>
              <a:grpSpLocks/>
            </p:cNvGrpSpPr>
            <p:nvPr/>
          </p:nvGrpSpPr>
          <p:grpSpPr bwMode="auto">
            <a:xfrm>
              <a:off x="16778066" y="7205107"/>
              <a:ext cx="9080352" cy="3498344"/>
              <a:chOff x="16993972" y="7705450"/>
              <a:chExt cx="9079368" cy="3498956"/>
            </a:xfrm>
          </p:grpSpPr>
          <p:sp>
            <p:nvSpPr>
              <p:cNvPr id="30" name="AutoShape 425"/>
              <p:cNvSpPr>
                <a:spLocks noChangeArrowheads="1"/>
              </p:cNvSpPr>
              <p:nvPr/>
            </p:nvSpPr>
            <p:spPr bwMode="auto">
              <a:xfrm>
                <a:off x="17262264" y="7705450"/>
                <a:ext cx="8424023" cy="920912"/>
              </a:xfrm>
              <a:prstGeom prst="flowChartAlternateProcess">
                <a:avLst/>
              </a:prstGeom>
              <a:solidFill>
                <a:schemeClr val="accent5">
                  <a:lumMod val="50000"/>
                </a:schemeClr>
              </a:solidFill>
              <a:ln w="57150">
                <a:solidFill>
                  <a:schemeClr val="accent5">
                    <a:lumMod val="50000"/>
                  </a:schemeClr>
                </a:solidFill>
                <a:miter lim="800000"/>
                <a:headEnd/>
                <a:tailEnd/>
              </a:ln>
            </p:spPr>
            <p:txBody>
              <a:bodyPr wrap="none" lIns="91861" tIns="45930" rIns="91861" bIns="45930" anchor="ctr"/>
              <a:lstStyle/>
              <a:p>
                <a:pPr algn="ctr" defTabSz="420688"/>
                <a:r>
                  <a:rPr lang="es-ES" sz="1600" dirty="0">
                    <a:ln w="18415" cmpd="sng">
                      <a:solidFill>
                        <a:schemeClr val="accent2">
                          <a:lumMod val="60000"/>
                          <a:lumOff val="40000"/>
                        </a:schemeClr>
                      </a:solidFill>
                      <a:prstDash val="solid"/>
                    </a:ln>
                    <a:solidFill>
                      <a:schemeClr val="accent2">
                        <a:lumMod val="60000"/>
                        <a:lumOff val="40000"/>
                      </a:schemeClr>
                    </a:solidFill>
                    <a:effectLst>
                      <a:outerShdw blurRad="38100" dist="38100" dir="2700000" algn="tl">
                        <a:srgbClr val="000000">
                          <a:alpha val="43137"/>
                        </a:srgbClr>
                      </a:outerShdw>
                    </a:effectLst>
                    <a:latin typeface="+mj-lt"/>
                  </a:rPr>
                  <a:t>E.U.I.T. de Minas y de Obras Públicas (UPV/EHU)</a:t>
                </a:r>
              </a:p>
            </p:txBody>
          </p:sp>
          <p:sp>
            <p:nvSpPr>
              <p:cNvPr id="31" name="AutoShape 428"/>
              <p:cNvSpPr>
                <a:spLocks noChangeArrowheads="1"/>
              </p:cNvSpPr>
              <p:nvPr/>
            </p:nvSpPr>
            <p:spPr bwMode="auto">
              <a:xfrm>
                <a:off x="16993972" y="9718019"/>
                <a:ext cx="4063344" cy="1486387"/>
              </a:xfrm>
              <a:prstGeom prst="horizontalScroll">
                <a:avLst>
                  <a:gd name="adj" fmla="val 12500"/>
                </a:avLst>
              </a:prstGeom>
              <a:solidFill>
                <a:schemeClr val="accent4">
                  <a:lumMod val="20000"/>
                  <a:lumOff val="80000"/>
                </a:schemeClr>
              </a:solidFill>
              <a:ln w="38100">
                <a:solidFill>
                  <a:schemeClr val="accent5">
                    <a:lumMod val="50000"/>
                  </a:schemeClr>
                </a:solidFill>
                <a:round/>
                <a:headEnd/>
                <a:tailEnd/>
              </a:ln>
            </p:spPr>
            <p:txBody>
              <a:bodyPr wrap="none" lIns="91861" tIns="45930" rIns="91861" bIns="45930" anchor="ctr"/>
              <a:lstStyle/>
              <a:p>
                <a:pPr algn="ctr" defTabSz="420688"/>
                <a:r>
                  <a:rPr lang="es-ES" sz="1400" b="1" dirty="0">
                    <a:solidFill>
                      <a:schemeClr val="accent5">
                        <a:lumMod val="50000"/>
                      </a:schemeClr>
                    </a:solidFill>
                    <a:latin typeface="+mj-lt"/>
                  </a:rPr>
                  <a:t>Grado en Ingeniería Civil</a:t>
                </a:r>
              </a:p>
            </p:txBody>
          </p:sp>
          <p:sp>
            <p:nvSpPr>
              <p:cNvPr id="32" name="AutoShape 429"/>
              <p:cNvSpPr>
                <a:spLocks noChangeArrowheads="1"/>
              </p:cNvSpPr>
              <p:nvPr/>
            </p:nvSpPr>
            <p:spPr bwMode="auto">
              <a:xfrm>
                <a:off x="21405602" y="9686507"/>
                <a:ext cx="4667738" cy="1486387"/>
              </a:xfrm>
              <a:prstGeom prst="horizontalScroll">
                <a:avLst>
                  <a:gd name="adj" fmla="val 12500"/>
                </a:avLst>
              </a:prstGeom>
              <a:solidFill>
                <a:schemeClr val="accent4">
                  <a:lumMod val="20000"/>
                  <a:lumOff val="80000"/>
                </a:schemeClr>
              </a:solidFill>
              <a:ln w="38100">
                <a:solidFill>
                  <a:schemeClr val="accent5">
                    <a:lumMod val="50000"/>
                  </a:schemeClr>
                </a:solidFill>
                <a:round/>
                <a:headEnd/>
                <a:tailEnd/>
              </a:ln>
            </p:spPr>
            <p:txBody>
              <a:bodyPr wrap="none" lIns="91861" tIns="45930" rIns="91861" bIns="45930" anchor="ctr"/>
              <a:lstStyle/>
              <a:p>
                <a:pPr algn="ctr" defTabSz="420688"/>
                <a:r>
                  <a:rPr lang="es-ES" sz="1400" b="1" dirty="0">
                    <a:solidFill>
                      <a:schemeClr val="accent5">
                        <a:lumMod val="50000"/>
                      </a:schemeClr>
                    </a:solidFill>
                    <a:latin typeface="+mj-lt"/>
                  </a:rPr>
                  <a:t>Grado en Ingeniería de </a:t>
                </a:r>
              </a:p>
              <a:p>
                <a:pPr algn="ctr" defTabSz="420688"/>
                <a:r>
                  <a:rPr lang="es-ES" sz="1400" b="1" dirty="0">
                    <a:solidFill>
                      <a:schemeClr val="accent5">
                        <a:lumMod val="50000"/>
                      </a:schemeClr>
                    </a:solidFill>
                    <a:latin typeface="+mj-lt"/>
                  </a:rPr>
                  <a:t>Tecnología de Minas y Energía</a:t>
                </a:r>
              </a:p>
            </p:txBody>
          </p:sp>
        </p:grpSp>
        <p:cxnSp>
          <p:nvCxnSpPr>
            <p:cNvPr id="28" name="104 Conector angular"/>
            <p:cNvCxnSpPr>
              <a:cxnSpLocks noChangeShapeType="1"/>
              <a:stCxn id="30" idx="3"/>
              <a:endCxn id="32" idx="3"/>
            </p:cNvCxnSpPr>
            <p:nvPr/>
          </p:nvCxnSpPr>
          <p:spPr bwMode="auto">
            <a:xfrm>
              <a:off x="25471323" y="7665482"/>
              <a:ext cx="387094" cy="2263398"/>
            </a:xfrm>
            <a:prstGeom prst="bentConnector3">
              <a:avLst>
                <a:gd name="adj1" fmla="val 199021"/>
              </a:avLst>
            </a:prstGeom>
            <a:noFill/>
            <a:ln w="38100" algn="ctr">
              <a:solidFill>
                <a:schemeClr val="accent5">
                  <a:lumMod val="50000"/>
                </a:schemeClr>
              </a:solidFill>
              <a:round/>
              <a:headEnd/>
              <a:tailEnd type="arrow" w="med" len="med"/>
            </a:ln>
          </p:spPr>
        </p:cxnSp>
        <p:cxnSp>
          <p:nvCxnSpPr>
            <p:cNvPr id="29" name="106 Conector angular"/>
            <p:cNvCxnSpPr>
              <a:cxnSpLocks noChangeShapeType="1"/>
              <a:stCxn id="30" idx="1"/>
              <a:endCxn id="31" idx="1"/>
            </p:cNvCxnSpPr>
            <p:nvPr/>
          </p:nvCxnSpPr>
          <p:spPr bwMode="auto">
            <a:xfrm rot="10800000" flipV="1">
              <a:off x="16778066" y="7665482"/>
              <a:ext cx="268323" cy="2294905"/>
            </a:xfrm>
            <a:prstGeom prst="bentConnector3">
              <a:avLst>
                <a:gd name="adj1" fmla="val 242853"/>
              </a:avLst>
            </a:prstGeom>
            <a:noFill/>
            <a:ln w="38100" algn="ctr">
              <a:solidFill>
                <a:schemeClr val="accent5">
                  <a:lumMod val="50000"/>
                </a:schemeClr>
              </a:solidFill>
              <a:round/>
              <a:headEnd/>
              <a:tailEnd type="arrow" w="med" len="med"/>
            </a:ln>
          </p:spPr>
        </p:cxn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251520" y="332656"/>
            <a:ext cx="6131024" cy="822920"/>
          </a:xfrm>
          <a:prstGeom prst="rect">
            <a:avLst/>
          </a:prstGeom>
          <a:ln w="6350" cap="rnd">
            <a:noFill/>
          </a:ln>
        </p:spPr>
        <p:txBody>
          <a:bodyPr vert="horz" anchor="b" anchorCtr="0">
            <a:normAutofit fontScale="85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rPr>
              <a:t>RESULTADOS ACADÉMICOS</a:t>
            </a:r>
            <a:endParaRPr kumimoji="0" lang="es-ES" sz="4200" b="1" i="0" u="none" strike="noStrike" kern="1200" cap="none" spc="-100" normalizeH="0" baseline="0" noProof="0" dirty="0">
              <a:ln w="3200">
                <a:solidFill>
                  <a:schemeClr val="bg2">
                    <a:shade val="75000"/>
                    <a:alpha val="25000"/>
                  </a:schemeClr>
                </a:solidFill>
                <a:prstDash val="solid"/>
                <a:round/>
              </a:ln>
              <a:solidFill>
                <a:srgbClr val="F9F9F9"/>
              </a:solidFill>
              <a:effectLst>
                <a:outerShdw blurRad="38100" dist="38100" dir="2700000" algn="tl">
                  <a:srgbClr val="000000">
                    <a:alpha val="43137"/>
                  </a:srgbClr>
                </a:outerShdw>
              </a:effectLst>
              <a:uLnTx/>
              <a:uFillTx/>
              <a:latin typeface="+mj-lt"/>
              <a:ea typeface="+mj-ea"/>
              <a:cs typeface="+mj-cs"/>
            </a:endParaRPr>
          </a:p>
        </p:txBody>
      </p:sp>
      <p:graphicFrame>
        <p:nvGraphicFramePr>
          <p:cNvPr id="4" name="3 Tabla"/>
          <p:cNvGraphicFramePr>
            <a:graphicFrameLocks noGrp="1"/>
          </p:cNvGraphicFramePr>
          <p:nvPr/>
        </p:nvGraphicFramePr>
        <p:xfrm>
          <a:off x="827584" y="1436752"/>
          <a:ext cx="7848872" cy="1920240"/>
        </p:xfrm>
        <a:graphic>
          <a:graphicData uri="http://schemas.openxmlformats.org/drawingml/2006/table">
            <a:tbl>
              <a:tblPr/>
              <a:tblGrid>
                <a:gridCol w="2733088"/>
                <a:gridCol w="2541021"/>
                <a:gridCol w="2574763"/>
              </a:tblGrid>
              <a:tr h="568072">
                <a:tc>
                  <a:txBody>
                    <a:bodyPr/>
                    <a:lstStyle/>
                    <a:p>
                      <a:pPr algn="just">
                        <a:lnSpc>
                          <a:spcPct val="150000"/>
                        </a:lnSpc>
                        <a:spcAft>
                          <a:spcPts val="0"/>
                        </a:spcAft>
                      </a:pPr>
                      <a:endParaRPr lang="es-ES_tradnl" sz="2800" cap="all" dirty="0">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2800">
                          <a:latin typeface="Tahoma"/>
                          <a:ea typeface="Times New Roman"/>
                          <a:cs typeface="Times New Roman"/>
                        </a:rPr>
                        <a:t>Trabajo</a:t>
                      </a:r>
                      <a:endParaRPr lang="es-E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50000"/>
                        </a:lnSpc>
                        <a:spcAft>
                          <a:spcPts val="0"/>
                        </a:spcAft>
                      </a:pPr>
                      <a:r>
                        <a:rPr lang="es-ES_tradnl" sz="2800" dirty="0">
                          <a:latin typeface="Tahoma"/>
                          <a:ea typeface="Times New Roman"/>
                          <a:cs typeface="Times New Roman"/>
                        </a:rPr>
                        <a:t>Cuestión final</a:t>
                      </a:r>
                      <a:endParaRPr lang="es-E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568072">
                <a:tc>
                  <a:txBody>
                    <a:bodyPr/>
                    <a:lstStyle/>
                    <a:p>
                      <a:pPr algn="ctr">
                        <a:lnSpc>
                          <a:spcPct val="150000"/>
                        </a:lnSpc>
                        <a:spcAft>
                          <a:spcPts val="0"/>
                        </a:spcAft>
                      </a:pPr>
                      <a:r>
                        <a:rPr lang="es-ES_tradnl" sz="2800" dirty="0" smtClean="0">
                          <a:latin typeface="Tahoma"/>
                          <a:ea typeface="Times New Roman"/>
                          <a:cs typeface="Times New Roman"/>
                        </a:rPr>
                        <a:t>Aprobados</a:t>
                      </a:r>
                      <a:endParaRPr lang="es-E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50000"/>
                        </a:lnSpc>
                        <a:spcAft>
                          <a:spcPts val="0"/>
                        </a:spcAft>
                      </a:pPr>
                      <a:r>
                        <a:rPr lang="es-ES_tradnl" sz="2800" cap="all" dirty="0">
                          <a:latin typeface="Times New Roman"/>
                          <a:ea typeface="Calibri"/>
                          <a:cs typeface="Times New Roman"/>
                        </a:rPr>
                        <a:t>84%</a:t>
                      </a:r>
                      <a:endParaRPr lang="es-E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2800" cap="all">
                          <a:latin typeface="Times New Roman"/>
                          <a:ea typeface="Calibri"/>
                          <a:cs typeface="Times New Roman"/>
                        </a:rPr>
                        <a:t>42%</a:t>
                      </a:r>
                      <a:endParaRPr lang="es-E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8072">
                <a:tc>
                  <a:txBody>
                    <a:bodyPr/>
                    <a:lstStyle/>
                    <a:p>
                      <a:pPr algn="ctr">
                        <a:lnSpc>
                          <a:spcPct val="150000"/>
                        </a:lnSpc>
                        <a:spcAft>
                          <a:spcPts val="0"/>
                        </a:spcAft>
                      </a:pPr>
                      <a:r>
                        <a:rPr lang="es-ES_tradnl" sz="2800" dirty="0">
                          <a:latin typeface="Tahoma"/>
                          <a:ea typeface="Times New Roman"/>
                          <a:cs typeface="Times New Roman"/>
                        </a:rPr>
                        <a:t>Nota Media</a:t>
                      </a:r>
                      <a:endParaRPr lang="es-E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50000"/>
                        </a:lnSpc>
                        <a:spcAft>
                          <a:spcPts val="0"/>
                        </a:spcAft>
                      </a:pPr>
                      <a:r>
                        <a:rPr lang="es-ES_tradnl" sz="2800" cap="all" dirty="0">
                          <a:latin typeface="Times New Roman"/>
                          <a:ea typeface="Calibri"/>
                          <a:cs typeface="Times New Roman"/>
                        </a:rPr>
                        <a:t>6,5</a:t>
                      </a:r>
                      <a:endParaRPr lang="es-E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2800" cap="all" dirty="0">
                          <a:latin typeface="Times New Roman"/>
                          <a:ea typeface="Calibri"/>
                          <a:cs typeface="Times New Roman"/>
                        </a:rPr>
                        <a:t>4,3</a:t>
                      </a:r>
                      <a:endParaRPr lang="es-E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2770" name="Rectangle 2"/>
          <p:cNvSpPr>
            <a:spLocks noChangeArrowheads="1"/>
          </p:cNvSpPr>
          <p:nvPr/>
        </p:nvSpPr>
        <p:spPr bwMode="auto">
          <a:xfrm>
            <a:off x="323528" y="3417381"/>
            <a:ext cx="8496944"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s-ES_tradnl" sz="2800" b="1" dirty="0" smtClean="0">
                <a:solidFill>
                  <a:srgbClr val="FFCC99"/>
                </a:solidFill>
                <a:effectLst>
                  <a:outerShdw blurRad="38100" dist="38100" dir="2700000" algn="tl">
                    <a:srgbClr val="000000">
                      <a:alpha val="43137"/>
                    </a:srgbClr>
                  </a:outerShdw>
                </a:effectLst>
                <a:latin typeface="Tempus Sans ITC" pitchFamily="82" charset="0"/>
                <a:ea typeface="Calibri" pitchFamily="34" charset="0"/>
                <a:cs typeface="Tahoma" pitchFamily="34" charset="0"/>
              </a:rPr>
              <a:t>Elevado % de aprobados en la actividad de grupo en contraposición al % de aprobados en el conjunto de las dos actividades</a:t>
            </a:r>
          </a:p>
          <a:p>
            <a:pPr marL="0" marR="0" lvl="0" indent="0" algn="just" defTabSz="914400" rtl="0" eaLnBrk="1" fontAlgn="base" latinLnBrk="0" hangingPunct="1">
              <a:lnSpc>
                <a:spcPct val="100000"/>
              </a:lnSpc>
              <a:spcBef>
                <a:spcPct val="0"/>
              </a:spcBef>
              <a:spcAft>
                <a:spcPct val="0"/>
              </a:spcAft>
              <a:buClrTx/>
              <a:buSzTx/>
              <a:buFontTx/>
              <a:buNone/>
              <a:tabLst/>
            </a:pPr>
            <a:endParaRPr lang="es-ES_tradnl" sz="2800" b="1" dirty="0" smtClean="0">
              <a:solidFill>
                <a:srgbClr val="FFCC99"/>
              </a:solidFill>
              <a:effectLst>
                <a:outerShdw blurRad="38100" dist="38100" dir="2700000" algn="tl">
                  <a:srgbClr val="000000">
                    <a:alpha val="43137"/>
                  </a:srgbClr>
                </a:outerShdw>
              </a:effectLst>
              <a:latin typeface="Tempus Sans ITC" pitchFamily="82" charset="0"/>
              <a:ea typeface="Calibri" pitchFamily="34"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sz="2800" b="1" i="0" u="none" strike="noStrike" cap="none" normalizeH="0" baseline="0" dirty="0" smtClean="0">
                <a:ln>
                  <a:noFill/>
                </a:ln>
                <a:solidFill>
                  <a:srgbClr val="FFCC99"/>
                </a:solidFill>
                <a:effectLst>
                  <a:outerShdw blurRad="38100" dist="38100" dir="2700000" algn="tl">
                    <a:srgbClr val="000000">
                      <a:alpha val="43137"/>
                    </a:srgbClr>
                  </a:outerShdw>
                </a:effectLst>
                <a:latin typeface="Tempus Sans ITC" pitchFamily="82" charset="0"/>
                <a:ea typeface="Calibri" pitchFamily="34" charset="0"/>
                <a:cs typeface="Tahoma" pitchFamily="34" charset="0"/>
              </a:rPr>
              <a:t>El alumnado responde bien en el trabajo en grupo pero su capacidad de aprendizaje en el grupo no se distribuye por igual</a:t>
            </a:r>
            <a:endParaRPr kumimoji="0" lang="es-ES_tradnl" sz="2800" b="1" i="0" u="none" strike="noStrike" cap="none" normalizeH="0" baseline="0" dirty="0" smtClean="0">
              <a:ln>
                <a:noFill/>
              </a:ln>
              <a:solidFill>
                <a:srgbClr val="FFCC99"/>
              </a:solidFill>
              <a:effectLst>
                <a:outerShdw blurRad="38100" dist="38100" dir="2700000" algn="tl">
                  <a:srgbClr val="000000">
                    <a:alpha val="43137"/>
                  </a:srgbClr>
                </a:outerShdw>
              </a:effectLst>
              <a:latin typeface="Tempus Sans ITC" pitchFamily="82"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251520" y="332656"/>
            <a:ext cx="7056784" cy="822920"/>
          </a:xfrm>
          <a:prstGeom prst="rect">
            <a:avLst/>
          </a:prstGeom>
          <a:ln w="6350" cap="rnd">
            <a:noFill/>
          </a:ln>
        </p:spPr>
        <p:txBody>
          <a:bodyPr vert="horz"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chemeClr val="accent5">
                    <a:lumMod val="60000"/>
                    <a:lumOff val="40000"/>
                  </a:schemeClr>
                </a:solidFill>
                <a:effectLst>
                  <a:outerShdw blurRad="38100" dist="38100" dir="2700000" algn="tl">
                    <a:srgbClr val="000000">
                      <a:alpha val="43137"/>
                    </a:srgbClr>
                  </a:outerShdw>
                </a:effectLst>
                <a:uLnTx/>
                <a:uFillTx/>
                <a:latin typeface="+mj-lt"/>
                <a:ea typeface="+mj-ea"/>
                <a:cs typeface="+mj-cs"/>
              </a:rPr>
              <a:t>REFLEXIONES</a:t>
            </a:r>
            <a:endParaRPr kumimoji="0" lang="es-ES" sz="4200" b="1" i="0" u="none" strike="noStrike" kern="1200" cap="none" spc="-100" normalizeH="0" baseline="0" noProof="0" dirty="0">
              <a:ln w="3200">
                <a:solidFill>
                  <a:schemeClr val="bg2">
                    <a:shade val="75000"/>
                    <a:alpha val="25000"/>
                  </a:schemeClr>
                </a:solidFill>
                <a:prstDash val="solid"/>
                <a:round/>
              </a:ln>
              <a:solidFill>
                <a:schemeClr val="accent5">
                  <a:lumMod val="60000"/>
                  <a:lumOff val="40000"/>
                </a:schemeClr>
              </a:solidFill>
              <a:effectLst>
                <a:outerShdw blurRad="38100" dist="38100" dir="2700000" algn="tl">
                  <a:srgbClr val="000000">
                    <a:alpha val="43137"/>
                  </a:srgbClr>
                </a:outerShdw>
              </a:effectLst>
              <a:uLnTx/>
              <a:uFillTx/>
              <a:latin typeface="+mj-lt"/>
              <a:ea typeface="+mj-ea"/>
              <a:cs typeface="+mj-cs"/>
            </a:endParaRPr>
          </a:p>
        </p:txBody>
      </p:sp>
      <p:sp>
        <p:nvSpPr>
          <p:cNvPr id="31745" name="Rectangle 1"/>
          <p:cNvSpPr>
            <a:spLocks noChangeArrowheads="1"/>
          </p:cNvSpPr>
          <p:nvPr/>
        </p:nvSpPr>
        <p:spPr bwMode="auto">
          <a:xfrm>
            <a:off x="323528" y="1250752"/>
            <a:ext cx="856895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 typeface="Wingdings" pitchFamily="2" charset="2"/>
              <a:buChar char="q"/>
              <a:tabLst>
                <a:tab pos="449263" algn="l"/>
              </a:tabLst>
            </a:pPr>
            <a:r>
              <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El contenido del temario común representa aproximadamente el 90% de la parte de Geometría Analítica de la asignatura Algebra y Geometría y el 25% de la asignatura Expresión Gráfica I. Las diferencias radican principalmente en el lenguaje propio de cada materia y en algunos procedimientos de resolución.</a:t>
            </a:r>
          </a:p>
          <a:p>
            <a:pPr lvl="0" algn="just" fontAlgn="base">
              <a:spcBef>
                <a:spcPct val="0"/>
              </a:spcBef>
              <a:spcAft>
                <a:spcPct val="0"/>
              </a:spcAft>
              <a:tabLst>
                <a:tab pos="449263" algn="l"/>
              </a:tabLst>
            </a:pPr>
            <a:endPar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a:p>
            <a:pPr algn="just" fontAlgn="base">
              <a:spcBef>
                <a:spcPct val="0"/>
              </a:spcBef>
              <a:spcAft>
                <a:spcPct val="0"/>
              </a:spcAft>
              <a:buFont typeface="Wingdings" pitchFamily="2" charset="2"/>
              <a:buChar char="q"/>
              <a:tabLst>
                <a:tab pos="449263" algn="l"/>
              </a:tabLst>
            </a:pPr>
            <a:r>
              <a:rPr lang="es-ES_tradnl"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El desarrollo de actividades interdisciplinares es interesante aunque requiere un gran esfuerzo adicional por parte del profesorado en cuanto a coordinación y elaboración de materiales.</a:t>
            </a:r>
          </a:p>
          <a:p>
            <a:pPr lvl="0" algn="just" fontAlgn="base">
              <a:spcBef>
                <a:spcPct val="0"/>
              </a:spcBef>
              <a:spcAft>
                <a:spcPct val="0"/>
              </a:spcAft>
              <a:buFont typeface="Wingdings" pitchFamily="2" charset="2"/>
              <a:buChar char="q"/>
              <a:tabLst>
                <a:tab pos="449263" algn="l"/>
              </a:tabLst>
            </a:pPr>
            <a:endParaRPr kumimoji="0" lang="es-ES_tradnl" sz="3200" b="1" i="0" u="none" strike="noStrike" cap="none" normalizeH="0" baseline="0" dirty="0" smtClean="0">
              <a:ln>
                <a:noFill/>
              </a:ln>
              <a:solidFill>
                <a:schemeClr val="tx1"/>
              </a:solidFill>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79512" y="1656095"/>
            <a:ext cx="8568952" cy="38779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buFont typeface="Wingdings" pitchFamily="2" charset="2"/>
              <a:buChar char="q"/>
              <a:tabLst>
                <a:tab pos="449263" algn="l"/>
              </a:tabLst>
            </a:pPr>
            <a:r>
              <a:rPr lang="es-ES" sz="3600" b="1" dirty="0" smtClean="0">
                <a:effectLst>
                  <a:outerShdw blurRad="38100" dist="38100" dir="2700000" algn="tl">
                    <a:srgbClr val="000000">
                      <a:alpha val="43137"/>
                    </a:srgbClr>
                  </a:outerShdw>
                </a:effectLst>
                <a:latin typeface="Tempus Sans ITC" pitchFamily="82" charset="0"/>
              </a:rPr>
              <a:t> El alumnado ha valorado positivamente la realización de las tareas aún cuando todavía se muestra reticente a utilizar este tipo de propuestas en otras asignaturas.</a:t>
            </a:r>
          </a:p>
          <a:p>
            <a:pPr algn="just" fontAlgn="base">
              <a:spcBef>
                <a:spcPct val="0"/>
              </a:spcBef>
              <a:spcAft>
                <a:spcPct val="0"/>
              </a:spcAft>
              <a:buFont typeface="Wingdings" pitchFamily="2" charset="2"/>
              <a:buChar char="q"/>
              <a:tabLst>
                <a:tab pos="449263" algn="l"/>
              </a:tabLst>
            </a:pPr>
            <a:endParaRPr lang="es-ES" sz="3600" b="1" dirty="0" smtClean="0">
              <a:effectLst>
                <a:outerShdw blurRad="38100" dist="38100" dir="2700000" algn="tl">
                  <a:srgbClr val="000000">
                    <a:alpha val="43137"/>
                  </a:srgbClr>
                </a:outerShdw>
              </a:effectLst>
              <a:latin typeface="Tempus Sans ITC" pitchFamily="82" charset="0"/>
            </a:endParaRPr>
          </a:p>
          <a:p>
            <a:pPr lvl="0" algn="just" fontAlgn="base">
              <a:spcBef>
                <a:spcPct val="0"/>
              </a:spcBef>
              <a:spcAft>
                <a:spcPct val="0"/>
              </a:spcAft>
              <a:buFont typeface="Wingdings" pitchFamily="2" charset="2"/>
              <a:buChar char="q"/>
              <a:tabLst>
                <a:tab pos="449263" algn="l"/>
              </a:tabLst>
            </a:pPr>
            <a:r>
              <a:rPr lang="es-ES" sz="34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La metodología es considerada positiva tanto por los docentes como por el alumnado que la ve útil para entender conceptos que hasta ahora creían aislados. </a:t>
            </a:r>
            <a:endParaRPr kumimoji="0" lang="es-ES_tradnl" sz="3400" b="0" i="0" u="none" strike="noStrike" cap="none" normalizeH="0" baseline="0" dirty="0" smtClean="0">
              <a:ln>
                <a:noFill/>
              </a:ln>
              <a:solidFill>
                <a:schemeClr val="tx1"/>
              </a:solidFill>
              <a:effectLst/>
              <a:latin typeface="Tempus Sans ITC" pitchFamily="82" charset="0"/>
              <a:ea typeface="Times New Roman" pitchFamily="18" charset="0"/>
              <a:cs typeface="Tahoma" pitchFamily="34" charset="0"/>
            </a:endParaRPr>
          </a:p>
        </p:txBody>
      </p:sp>
      <p:sp>
        <p:nvSpPr>
          <p:cNvPr id="5" name="1 Título"/>
          <p:cNvSpPr txBox="1">
            <a:spLocks/>
          </p:cNvSpPr>
          <p:nvPr/>
        </p:nvSpPr>
        <p:spPr>
          <a:xfrm>
            <a:off x="251520" y="332656"/>
            <a:ext cx="3960440" cy="822920"/>
          </a:xfrm>
          <a:prstGeom prst="rect">
            <a:avLst/>
          </a:prstGeom>
          <a:ln w="6350" cap="rnd">
            <a:noFill/>
          </a:ln>
        </p:spPr>
        <p:txBody>
          <a:bodyPr vert="horz"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chemeClr val="accent5">
                    <a:lumMod val="60000"/>
                    <a:lumOff val="40000"/>
                  </a:schemeClr>
                </a:solidFill>
                <a:effectLst>
                  <a:outerShdw blurRad="38100" dist="38100" dir="2700000" algn="tl">
                    <a:srgbClr val="000000">
                      <a:alpha val="43137"/>
                    </a:srgbClr>
                  </a:outerShdw>
                </a:effectLst>
                <a:uLnTx/>
                <a:uFillTx/>
                <a:latin typeface="+mj-lt"/>
                <a:ea typeface="+mj-ea"/>
                <a:cs typeface="+mj-cs"/>
              </a:rPr>
              <a:t>REFLEXIONES</a:t>
            </a:r>
            <a:endParaRPr kumimoji="0" lang="es-ES" sz="4200" b="1" i="0" u="none" strike="noStrike" kern="1200" cap="none" spc="-100" normalizeH="0" baseline="0" noProof="0" dirty="0">
              <a:ln w="3200">
                <a:solidFill>
                  <a:schemeClr val="bg2">
                    <a:shade val="75000"/>
                    <a:alpha val="25000"/>
                  </a:schemeClr>
                </a:solidFill>
                <a:prstDash val="solid"/>
                <a:round/>
              </a:ln>
              <a:solidFill>
                <a:schemeClr val="accent5">
                  <a:lumMod val="60000"/>
                  <a:lumOff val="40000"/>
                </a:schemeClr>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467544" y="1442973"/>
            <a:ext cx="828092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buFont typeface="Wingdings" pitchFamily="2" charset="2"/>
              <a:buChar char="q"/>
              <a:tabLst>
                <a:tab pos="449263" algn="l"/>
              </a:tabLst>
            </a:pPr>
            <a:r>
              <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Es necesaria una revisión de la planificación para adaptarla mejor a los tiempos que marcan los programas de las asignaturas.</a:t>
            </a:r>
            <a:endParaRPr lang="es-ES_tradnl" sz="3200" dirty="0" smtClean="0">
              <a:latin typeface="Tempus Sans ITC" pitchFamily="82" charset="0"/>
              <a:ea typeface="Times New Roman" pitchFamily="18" charset="0"/>
              <a:cs typeface="Tahoma" pitchFamily="34" charset="0"/>
            </a:endParaRPr>
          </a:p>
          <a:p>
            <a:pPr lvl="0" algn="just" fontAlgn="base">
              <a:spcBef>
                <a:spcPct val="0"/>
              </a:spcBef>
              <a:spcAft>
                <a:spcPct val="0"/>
              </a:spcAft>
              <a:buFont typeface="Wingdings" pitchFamily="2" charset="2"/>
              <a:buChar char="q"/>
              <a:tabLst>
                <a:tab pos="449263" algn="l"/>
              </a:tabLst>
            </a:pPr>
            <a:endPar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a:p>
            <a:pPr lvl="0" algn="just" fontAlgn="base">
              <a:spcBef>
                <a:spcPct val="0"/>
              </a:spcBef>
              <a:spcAft>
                <a:spcPct val="0"/>
              </a:spcAft>
              <a:buFont typeface="Wingdings" pitchFamily="2" charset="2"/>
              <a:buChar char="q"/>
              <a:tabLst>
                <a:tab pos="449263" algn="l"/>
              </a:tabLst>
            </a:pPr>
            <a:r>
              <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El trabajo en grupo sin un control exhaustivo no garantiza el aprendizaje de todos los componentes del mismo.</a:t>
            </a:r>
          </a:p>
          <a:p>
            <a:pPr lvl="0" algn="just" fontAlgn="base">
              <a:spcBef>
                <a:spcPct val="0"/>
              </a:spcBef>
              <a:spcAft>
                <a:spcPct val="0"/>
              </a:spcAft>
              <a:buFont typeface="Wingdings" pitchFamily="2" charset="2"/>
              <a:buChar char="q"/>
              <a:tabLst>
                <a:tab pos="449263" algn="l"/>
              </a:tabLst>
            </a:pPr>
            <a:endPar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a:p>
            <a:pPr lvl="0" algn="just" fontAlgn="base">
              <a:spcBef>
                <a:spcPct val="0"/>
              </a:spcBef>
              <a:spcAft>
                <a:spcPct val="0"/>
              </a:spcAft>
              <a:buFont typeface="Wingdings" pitchFamily="2" charset="2"/>
              <a:buChar char="q"/>
              <a:tabLst>
                <a:tab pos="449263" algn="l"/>
              </a:tabLst>
            </a:pPr>
            <a:r>
              <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Es deseable aumentar el porcentaje de alumnos que realiza las tareas propuestas.</a:t>
            </a:r>
          </a:p>
          <a:p>
            <a:pPr lvl="0" algn="just" fontAlgn="base">
              <a:spcBef>
                <a:spcPct val="0"/>
              </a:spcBef>
              <a:spcAft>
                <a:spcPct val="0"/>
              </a:spcAft>
              <a:buFont typeface="Wingdings" pitchFamily="2" charset="2"/>
              <a:buChar char="q"/>
              <a:tabLst>
                <a:tab pos="449263" algn="l"/>
              </a:tabLst>
            </a:pPr>
            <a:endPar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p:txBody>
      </p:sp>
      <p:sp>
        <p:nvSpPr>
          <p:cNvPr id="5" name="1 Título"/>
          <p:cNvSpPr txBox="1">
            <a:spLocks/>
          </p:cNvSpPr>
          <p:nvPr/>
        </p:nvSpPr>
        <p:spPr>
          <a:xfrm>
            <a:off x="323528" y="188640"/>
            <a:ext cx="3960440" cy="822920"/>
          </a:xfrm>
          <a:prstGeom prst="rect">
            <a:avLst/>
          </a:prstGeom>
          <a:ln w="6350" cap="rnd">
            <a:noFill/>
          </a:ln>
        </p:spPr>
        <p:txBody>
          <a:bodyPr vert="horz"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chemeClr val="accent5">
                    <a:lumMod val="60000"/>
                    <a:lumOff val="40000"/>
                  </a:schemeClr>
                </a:solidFill>
                <a:effectLst>
                  <a:outerShdw blurRad="38100" dist="38100" dir="2700000" algn="tl">
                    <a:srgbClr val="000000">
                      <a:alpha val="43137"/>
                    </a:srgbClr>
                  </a:outerShdw>
                </a:effectLst>
                <a:uLnTx/>
                <a:uFillTx/>
                <a:latin typeface="+mj-lt"/>
                <a:ea typeface="+mj-ea"/>
                <a:cs typeface="+mj-cs"/>
              </a:rPr>
              <a:t>REFLEXIONES</a:t>
            </a:r>
            <a:endParaRPr kumimoji="0" lang="es-ES" sz="4200" b="1" i="0" u="none" strike="noStrike" kern="1200" cap="none" spc="-100" normalizeH="0" baseline="0" noProof="0" dirty="0">
              <a:ln w="3200">
                <a:solidFill>
                  <a:schemeClr val="bg2">
                    <a:shade val="75000"/>
                    <a:alpha val="25000"/>
                  </a:schemeClr>
                </a:solidFill>
                <a:prstDash val="solid"/>
                <a:round/>
              </a:ln>
              <a:solidFill>
                <a:schemeClr val="accent5">
                  <a:lumMod val="60000"/>
                  <a:lumOff val="40000"/>
                </a:schemeClr>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467544" y="458090"/>
            <a:ext cx="828092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tabLst>
                <a:tab pos="449263" algn="l"/>
              </a:tabLst>
            </a:pPr>
            <a:endPar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a:p>
            <a:pPr lvl="0" algn="just" fontAlgn="base">
              <a:spcBef>
                <a:spcPct val="0"/>
              </a:spcBef>
              <a:spcAft>
                <a:spcPct val="0"/>
              </a:spcAft>
              <a:buFont typeface="Wingdings" pitchFamily="2" charset="2"/>
              <a:buChar char="q"/>
              <a:tabLst>
                <a:tab pos="449263" algn="l"/>
              </a:tabLst>
            </a:pPr>
            <a:r>
              <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Se ha elaborado un material de interés para el alumnado de nuestras titulaciones que es extrapolable a otras ingenierías.</a:t>
            </a:r>
          </a:p>
          <a:p>
            <a:pPr algn="just" fontAlgn="base">
              <a:spcBef>
                <a:spcPct val="0"/>
              </a:spcBef>
              <a:spcAft>
                <a:spcPct val="0"/>
              </a:spcAft>
              <a:buFont typeface="Wingdings" pitchFamily="2" charset="2"/>
              <a:buChar char="q"/>
              <a:tabLst>
                <a:tab pos="449263" algn="l"/>
              </a:tabLst>
            </a:pPr>
            <a:endParaRPr lang="es-ES_tradnl"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a:p>
            <a:pPr algn="just" fontAlgn="base">
              <a:spcBef>
                <a:spcPct val="0"/>
              </a:spcBef>
              <a:spcAft>
                <a:spcPct val="0"/>
              </a:spcAft>
              <a:buFont typeface="Wingdings" pitchFamily="2" charset="2"/>
              <a:buChar char="q"/>
              <a:tabLst>
                <a:tab pos="449263" algn="l"/>
              </a:tabLst>
            </a:pPr>
            <a:r>
              <a:rPr lang="es-ES_tradnl"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Las actividades compartidas han servido para que los docentes implicados perciban otras formas de abordar y plantear cuestiones en sus asignaturas. Se han propuesto problemas desde un enfoque diferente a los habituales planteamientos de las asignaturas.  </a:t>
            </a:r>
          </a:p>
          <a:p>
            <a:pPr algn="just" fontAlgn="base">
              <a:spcBef>
                <a:spcPct val="0"/>
              </a:spcBef>
              <a:spcAft>
                <a:spcPct val="0"/>
              </a:spcAft>
              <a:buFont typeface="Wingdings" pitchFamily="2" charset="2"/>
              <a:buChar char="q"/>
              <a:tabLst>
                <a:tab pos="449263" algn="l"/>
              </a:tabLst>
            </a:pPr>
            <a:endParaRPr lang="es-ES_tradnl"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a:p>
            <a:pPr algn="just" fontAlgn="base">
              <a:spcBef>
                <a:spcPct val="0"/>
              </a:spcBef>
              <a:spcAft>
                <a:spcPct val="0"/>
              </a:spcAft>
              <a:buFont typeface="Wingdings" pitchFamily="2" charset="2"/>
              <a:buChar char="q"/>
              <a:tabLst>
                <a:tab pos="449263" algn="l"/>
              </a:tabLst>
            </a:pPr>
            <a:r>
              <a:rPr lang="es-ES_tradnl"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rPr>
              <a:t> Para el profesorado implicado la propuesta  es muy interesante  a pesar del gran esfuerzo realizado.</a:t>
            </a:r>
            <a:endPar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a:p>
            <a:pPr lvl="0" algn="just" fontAlgn="base">
              <a:spcBef>
                <a:spcPct val="0"/>
              </a:spcBef>
              <a:spcAft>
                <a:spcPct val="0"/>
              </a:spcAft>
              <a:buFont typeface="Wingdings" pitchFamily="2" charset="2"/>
              <a:buChar char="q"/>
              <a:tabLst>
                <a:tab pos="449263" algn="l"/>
              </a:tabLst>
            </a:pPr>
            <a:endPar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Tahoma" pitchFamily="34" charset="0"/>
            </a:endParaRPr>
          </a:p>
        </p:txBody>
      </p:sp>
      <p:sp>
        <p:nvSpPr>
          <p:cNvPr id="5" name="1 Título"/>
          <p:cNvSpPr txBox="1">
            <a:spLocks/>
          </p:cNvSpPr>
          <p:nvPr/>
        </p:nvSpPr>
        <p:spPr>
          <a:xfrm>
            <a:off x="323528" y="188640"/>
            <a:ext cx="3960440" cy="822920"/>
          </a:xfrm>
          <a:prstGeom prst="rect">
            <a:avLst/>
          </a:prstGeom>
          <a:ln w="6350" cap="rnd">
            <a:noFill/>
          </a:ln>
        </p:spPr>
        <p:txBody>
          <a:bodyPr vert="horz"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200" b="1" i="0" u="none" strike="noStrike" kern="1200" cap="none" spc="-100" normalizeH="0" baseline="0" noProof="0" dirty="0" smtClean="0">
                <a:ln w="3200">
                  <a:solidFill>
                    <a:schemeClr val="bg2">
                      <a:shade val="75000"/>
                      <a:alpha val="25000"/>
                    </a:schemeClr>
                  </a:solidFill>
                  <a:prstDash val="solid"/>
                  <a:round/>
                </a:ln>
                <a:solidFill>
                  <a:schemeClr val="accent5">
                    <a:lumMod val="60000"/>
                    <a:lumOff val="40000"/>
                  </a:schemeClr>
                </a:solidFill>
                <a:effectLst>
                  <a:outerShdw blurRad="38100" dist="38100" dir="2700000" algn="tl">
                    <a:srgbClr val="000000">
                      <a:alpha val="43137"/>
                    </a:srgbClr>
                  </a:outerShdw>
                </a:effectLst>
                <a:uLnTx/>
                <a:uFillTx/>
                <a:latin typeface="+mj-lt"/>
                <a:ea typeface="+mj-ea"/>
                <a:cs typeface="+mj-cs"/>
              </a:rPr>
              <a:t>REFLEXIONES</a:t>
            </a:r>
            <a:endParaRPr kumimoji="0" lang="es-ES" sz="4200" b="1" i="0" u="none" strike="noStrike" kern="1200" cap="none" spc="-100" normalizeH="0" baseline="0" noProof="0" dirty="0">
              <a:ln w="3200">
                <a:solidFill>
                  <a:schemeClr val="bg2">
                    <a:shade val="75000"/>
                    <a:alpha val="25000"/>
                  </a:schemeClr>
                </a:solidFill>
                <a:prstDash val="solid"/>
                <a:round/>
              </a:ln>
              <a:solidFill>
                <a:schemeClr val="accent5">
                  <a:lumMod val="60000"/>
                  <a:lumOff val="40000"/>
                </a:schemeClr>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67544" y="332656"/>
            <a:ext cx="8676456" cy="4573488"/>
          </a:xfrm>
        </p:spPr>
        <p:txBody>
          <a:bodyPr/>
          <a:lstStyle/>
          <a:p>
            <a:pPr>
              <a:lnSpc>
                <a:spcPct val="115000"/>
              </a:lnSpc>
              <a:spcAft>
                <a:spcPts val="1000"/>
              </a:spcAft>
            </a:pPr>
            <a:r>
              <a:rPr lang="es-ES" sz="3400" b="1" dirty="0" smtClean="0">
                <a:solidFill>
                  <a:srgbClr val="FFC000"/>
                </a:solidFill>
                <a:effectLst>
                  <a:outerShdw blurRad="38100" dist="38100" dir="2700000" algn="tl">
                    <a:srgbClr val="000000">
                      <a:alpha val="43137"/>
                    </a:srgbClr>
                  </a:outerShdw>
                </a:effectLst>
                <a:cs typeface="Arial" pitchFamily="34" charset="0"/>
              </a:rPr>
              <a:t/>
            </a:r>
            <a:br>
              <a:rPr lang="es-ES" sz="3400" b="1" dirty="0" smtClean="0">
                <a:solidFill>
                  <a:srgbClr val="FFC000"/>
                </a:solidFill>
                <a:effectLst>
                  <a:outerShdw blurRad="38100" dist="38100" dir="2700000" algn="tl">
                    <a:srgbClr val="000000">
                      <a:alpha val="43137"/>
                    </a:srgbClr>
                  </a:outerShdw>
                </a:effectLst>
                <a:cs typeface="Arial" pitchFamily="34" charset="0"/>
              </a:rPr>
            </a:br>
            <a:r>
              <a:rPr lang="es-ES" dirty="0" smtClean="0">
                <a:solidFill>
                  <a:schemeClr val="tx1"/>
                </a:solidFill>
              </a:rPr>
              <a:t>GRACIAS POR SU ATENCION</a:t>
            </a:r>
            <a:endParaRPr lang="es-ES" sz="3200" i="1" dirty="0">
              <a:solidFill>
                <a:schemeClr val="tx1"/>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894928"/>
          </a:xfrm>
        </p:spPr>
        <p:txBody>
          <a:bodyPr/>
          <a:lstStyle/>
          <a:p>
            <a:r>
              <a:rPr lang="es-ES" b="1" dirty="0" smtClean="0">
                <a:solidFill>
                  <a:schemeClr val="accent5">
                    <a:lumMod val="50000"/>
                  </a:schemeClr>
                </a:solidFill>
                <a:effectLst>
                  <a:outerShdw blurRad="38100" dist="38100" dir="2700000" algn="tl">
                    <a:srgbClr val="000000">
                      <a:alpha val="43137"/>
                    </a:srgbClr>
                  </a:outerShdw>
                </a:effectLst>
              </a:rPr>
              <a:t>OBJETIVOS</a:t>
            </a:r>
            <a:endParaRPr lang="es-ES" b="1" dirty="0">
              <a:solidFill>
                <a:schemeClr val="accent5">
                  <a:lumMod val="50000"/>
                </a:schemeClr>
              </a:solidFill>
              <a:effectLst>
                <a:outerShdw blurRad="38100" dist="38100" dir="2700000" algn="tl">
                  <a:srgbClr val="000000">
                    <a:alpha val="43137"/>
                  </a:srgbClr>
                </a:outerShdw>
              </a:effectLst>
            </a:endParaRPr>
          </a:p>
        </p:txBody>
      </p:sp>
      <p:sp>
        <p:nvSpPr>
          <p:cNvPr id="1025" name="Rectangle 1"/>
          <p:cNvSpPr>
            <a:spLocks noChangeArrowheads="1"/>
          </p:cNvSpPr>
          <p:nvPr/>
        </p:nvSpPr>
        <p:spPr bwMode="auto">
          <a:xfrm>
            <a:off x="251520" y="1354115"/>
            <a:ext cx="8496944" cy="4832092"/>
          </a:xfrm>
          <a:prstGeom prst="rect">
            <a:avLst/>
          </a:prstGeom>
          <a:noFill/>
          <a:ln w="9525" cap="rnd" cmpd="thickThin">
            <a:noFill/>
            <a:round/>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spcBef>
                <a:spcPts val="1200"/>
              </a:spcBef>
              <a:spcAft>
                <a:spcPct val="0"/>
              </a:spcAft>
              <a:buFont typeface="+mj-lt"/>
              <a:buAutoNum type="arabicPeriod"/>
            </a:pPr>
            <a:r>
              <a:rPr lang="es-ES_tradnl" sz="3200" b="1" dirty="0" smtClean="0">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Diseñar actividades de aprendizaje interdisciplinarias y material didáctico para mejorar el proceso de enseñanza-aprendizaje y  favorecer el aprendizaje autónomo de nuestro alumnado. </a:t>
            </a:r>
            <a:endParaRPr lang="es-ES" sz="3200" b="1" dirty="0" smtClean="0">
              <a:effectLst>
                <a:outerShdw blurRad="38100" dist="38100" dir="2700000" algn="tl">
                  <a:srgbClr val="000000">
                    <a:alpha val="43137"/>
                  </a:srgbClr>
                </a:outerShdw>
              </a:effectLst>
              <a:latin typeface="Tempus Sans ITC" pitchFamily="82" charset="0"/>
              <a:ea typeface="Times New Roman" pitchFamily="18" charset="0"/>
              <a:cs typeface="Arial" pitchFamily="34" charset="0"/>
            </a:endParaRPr>
          </a:p>
          <a:p>
            <a:pPr marL="457200" lvl="0" indent="-457200" algn="just" eaLnBrk="0" fontAlgn="base" hangingPunct="0">
              <a:spcBef>
                <a:spcPts val="1200"/>
              </a:spcBef>
              <a:spcAft>
                <a:spcPct val="0"/>
              </a:spcAft>
              <a:buFont typeface="+mj-lt"/>
              <a:buAutoNum type="arabicPeriod"/>
            </a:pPr>
            <a:r>
              <a:rPr lang="es-ES_tradnl" sz="3200" b="1" dirty="0" smtClean="0">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Implantar y analizar una metodología colaborativa que permita al alumno relacionar conocimientos elementales y comunes a diferentes asignaturas.</a:t>
            </a:r>
          </a:p>
          <a:p>
            <a:pPr marL="457200" lvl="0" indent="-457200" algn="just" eaLnBrk="0" fontAlgn="base" hangingPunct="0">
              <a:spcBef>
                <a:spcPts val="1200"/>
              </a:spcBef>
              <a:spcAft>
                <a:spcPct val="0"/>
              </a:spcAft>
              <a:buFont typeface="+mj-lt"/>
              <a:buAutoNum type="arabicPeriod"/>
            </a:pPr>
            <a:r>
              <a:rPr lang="es-ES_tradnl" sz="3200" b="1" dirty="0" smtClean="0">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Intentar que el alumnado tome conciencia de que, a pesar de la diversidad de materias que componen su currículum, todo su  aprendizaje forma parte de un proyecto educativo común.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822920"/>
          </a:xfrm>
        </p:spPr>
        <p:txBody>
          <a:bodyPr/>
          <a:lstStyle/>
          <a:p>
            <a:r>
              <a:rPr lang="es-ES" b="1" dirty="0" smtClean="0">
                <a:effectLst>
                  <a:outerShdw blurRad="38100" dist="38100" dir="2700000" algn="tl">
                    <a:srgbClr val="000000">
                      <a:alpha val="43137"/>
                    </a:srgbClr>
                  </a:outerShdw>
                </a:effectLst>
              </a:rPr>
              <a:t>METODOLOGÍA</a:t>
            </a:r>
            <a:endParaRPr lang="es-ES" b="1" dirty="0">
              <a:effectLst>
                <a:outerShdw blurRad="38100" dist="38100" dir="2700000" algn="tl">
                  <a:srgbClr val="000000">
                    <a:alpha val="43137"/>
                  </a:srgbClr>
                </a:outerShdw>
              </a:effectLst>
            </a:endParaRPr>
          </a:p>
        </p:txBody>
      </p:sp>
      <p:sp>
        <p:nvSpPr>
          <p:cNvPr id="9217" name="Rectangle 1"/>
          <p:cNvSpPr>
            <a:spLocks noChangeArrowheads="1"/>
          </p:cNvSpPr>
          <p:nvPr/>
        </p:nvSpPr>
        <p:spPr bwMode="auto">
          <a:xfrm>
            <a:off x="179512" y="1484784"/>
            <a:ext cx="842493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742950" lvl="0" indent="-742950" algn="just" fontAlgn="base">
              <a:spcBef>
                <a:spcPct val="0"/>
              </a:spcBef>
              <a:spcAft>
                <a:spcPct val="0"/>
              </a:spcAft>
              <a:buFont typeface="+mj-lt"/>
              <a:buAutoNum type="arabicParenR"/>
            </a:pPr>
            <a:r>
              <a:rPr lang="es-ES" sz="3600" b="1" dirty="0" smtClean="0">
                <a:solidFill>
                  <a:schemeClr val="accent2">
                    <a:lumMod val="20000"/>
                    <a:lumOff val="80000"/>
                  </a:schemeClr>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En un primer momento se analizaron las competencias comunes a ambas asignaturas seleccionando aquellos contenidos que comparten. Estos se engloban dentro de la </a:t>
            </a:r>
            <a:r>
              <a:rPr lang="es-ES" sz="3600" b="1" u="sng" dirty="0" smtClean="0">
                <a:solidFill>
                  <a:schemeClr val="accent2">
                    <a:lumMod val="20000"/>
                    <a:lumOff val="80000"/>
                  </a:schemeClr>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geometría descriptiva y de la geometría afín.</a:t>
            </a:r>
            <a:r>
              <a:rPr kumimoji="0" lang="es-ES_tradnl" sz="3600" b="1" i="0" u="sng" strike="noStrike" cap="none" normalizeH="0" baseline="0" dirty="0" smtClean="0">
                <a:ln>
                  <a:noFill/>
                </a:ln>
                <a:solidFill>
                  <a:schemeClr val="accent2">
                    <a:lumMod val="20000"/>
                    <a:lumOff val="80000"/>
                  </a:schemeClr>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45 Grupo"/>
          <p:cNvGrpSpPr>
            <a:grpSpLocks/>
          </p:cNvGrpSpPr>
          <p:nvPr/>
        </p:nvGrpSpPr>
        <p:grpSpPr bwMode="auto">
          <a:xfrm>
            <a:off x="395536" y="1844824"/>
            <a:ext cx="8064896" cy="4896544"/>
            <a:chOff x="13753728" y="9361340"/>
            <a:chExt cx="7128792" cy="3672408"/>
          </a:xfrm>
        </p:grpSpPr>
        <p:sp>
          <p:nvSpPr>
            <p:cNvPr id="6" name="5 Elipse"/>
            <p:cNvSpPr/>
            <p:nvPr/>
          </p:nvSpPr>
          <p:spPr bwMode="auto">
            <a:xfrm>
              <a:off x="16057486" y="9361340"/>
              <a:ext cx="4825034" cy="3600960"/>
            </a:xfrm>
            <a:prstGeom prst="ellipse">
              <a:avLst/>
            </a:prstGeom>
            <a:solidFill>
              <a:schemeClr val="accent2">
                <a:lumMod val="40000"/>
                <a:lumOff val="60000"/>
              </a:schemeClr>
            </a:solidFill>
            <a:ln w="9525" cap="flat" cmpd="sng" algn="ctr">
              <a:solidFill>
                <a:schemeClr val="bg1">
                  <a:lumMod val="95000"/>
                  <a:lumOff val="5000"/>
                </a:schemeClr>
              </a:solidFill>
              <a:prstDash val="solid"/>
              <a:round/>
              <a:headEnd type="none" w="med" len="med"/>
              <a:tailEnd type="none" w="med" len="med"/>
            </a:ln>
            <a:effectLst/>
          </p:spPr>
          <p:txBody>
            <a:bodyPr anchor="ctr">
              <a:scene3d>
                <a:camera prst="orthographicFront">
                  <a:rot lat="0" lon="21299999" rev="0"/>
                </a:camera>
                <a:lightRig rig="threePt" dir="t"/>
              </a:scene3d>
            </a:bodyPr>
            <a:lstStyle/>
            <a:p>
              <a:pPr algn="r" defTabSz="452438">
                <a:defRPr/>
              </a:pPr>
              <a:endParaRPr lang="es-ES" sz="1400" dirty="0"/>
            </a:p>
          </p:txBody>
        </p:sp>
        <p:sp>
          <p:nvSpPr>
            <p:cNvPr id="7" name="19 Elipse"/>
            <p:cNvSpPr>
              <a:spLocks noChangeArrowheads="1"/>
            </p:cNvSpPr>
            <p:nvPr/>
          </p:nvSpPr>
          <p:spPr bwMode="auto">
            <a:xfrm>
              <a:off x="13753728" y="9433348"/>
              <a:ext cx="4824536" cy="3600400"/>
            </a:xfrm>
            <a:prstGeom prst="ellipse">
              <a:avLst/>
            </a:prstGeom>
            <a:solidFill>
              <a:schemeClr val="accent1">
                <a:lumMod val="75000"/>
              </a:schemeClr>
            </a:solidFill>
            <a:ln w="9525" algn="ctr">
              <a:solidFill>
                <a:schemeClr val="bg1">
                  <a:lumMod val="95000"/>
                  <a:lumOff val="5000"/>
                </a:schemeClr>
              </a:solidFill>
              <a:round/>
              <a:headEnd/>
              <a:tailEnd/>
            </a:ln>
          </p:spPr>
          <p:txBody>
            <a:bodyPr anchor="ctr"/>
            <a:lstStyle/>
            <a:p>
              <a:pPr defTabSz="452438"/>
              <a:endParaRPr lang="es-ES" sz="1400"/>
            </a:p>
          </p:txBody>
        </p:sp>
        <p:sp>
          <p:nvSpPr>
            <p:cNvPr id="8" name="25 Elipse"/>
            <p:cNvSpPr>
              <a:spLocks noChangeArrowheads="1"/>
            </p:cNvSpPr>
            <p:nvPr/>
          </p:nvSpPr>
          <p:spPr bwMode="auto">
            <a:xfrm>
              <a:off x="16057984" y="9577364"/>
              <a:ext cx="2520280" cy="3240360"/>
            </a:xfrm>
            <a:prstGeom prst="ellipse">
              <a:avLst/>
            </a:prstGeom>
            <a:solidFill>
              <a:schemeClr val="accent1">
                <a:lumMod val="60000"/>
                <a:lumOff val="40000"/>
              </a:schemeClr>
            </a:solidFill>
            <a:ln w="9525" algn="ctr">
              <a:solidFill>
                <a:schemeClr val="bg1">
                  <a:lumMod val="95000"/>
                  <a:lumOff val="5000"/>
                </a:schemeClr>
              </a:solidFill>
              <a:round/>
              <a:headEnd/>
              <a:tailEnd/>
            </a:ln>
          </p:spPr>
          <p:txBody>
            <a:bodyPr/>
            <a:lstStyle/>
            <a:p>
              <a:pPr defTabSz="452438"/>
              <a:endParaRPr lang="es-ES" sz="1400"/>
            </a:p>
          </p:txBody>
        </p:sp>
        <p:sp>
          <p:nvSpPr>
            <p:cNvPr id="9" name="28 CuadroTexto"/>
            <p:cNvSpPr txBox="1">
              <a:spLocks noChangeArrowheads="1"/>
            </p:cNvSpPr>
            <p:nvPr/>
          </p:nvSpPr>
          <p:spPr bwMode="auto">
            <a:xfrm>
              <a:off x="18650272" y="11344290"/>
              <a:ext cx="1224137" cy="230833"/>
            </a:xfrm>
            <a:prstGeom prst="rect">
              <a:avLst/>
            </a:prstGeom>
            <a:noFill/>
            <a:ln w="9525">
              <a:noFill/>
              <a:miter lim="800000"/>
              <a:headEnd/>
              <a:tailEnd/>
            </a:ln>
          </p:spPr>
          <p:txBody>
            <a:bodyPr>
              <a:spAutoFit/>
            </a:bodyPr>
            <a:lstStyle/>
            <a:p>
              <a:pPr algn="ctr"/>
              <a:r>
                <a:rPr lang="es-ES" sz="1400" dirty="0">
                  <a:solidFill>
                    <a:srgbClr val="7030A0"/>
                  </a:solidFill>
                </a:rPr>
                <a:t>Matrices</a:t>
              </a:r>
            </a:p>
          </p:txBody>
        </p:sp>
        <p:sp>
          <p:nvSpPr>
            <p:cNvPr id="10" name="29 CuadroTexto"/>
            <p:cNvSpPr txBox="1">
              <a:spLocks noChangeArrowheads="1"/>
            </p:cNvSpPr>
            <p:nvPr/>
          </p:nvSpPr>
          <p:spPr bwMode="auto">
            <a:xfrm rot="564470">
              <a:off x="17796377" y="9671591"/>
              <a:ext cx="2387930" cy="230833"/>
            </a:xfrm>
            <a:prstGeom prst="rect">
              <a:avLst/>
            </a:prstGeom>
            <a:noFill/>
            <a:ln w="9525">
              <a:noFill/>
              <a:miter lim="800000"/>
              <a:headEnd/>
              <a:tailEnd/>
            </a:ln>
          </p:spPr>
          <p:txBody>
            <a:bodyPr>
              <a:spAutoFit/>
            </a:bodyPr>
            <a:lstStyle/>
            <a:p>
              <a:pPr algn="ctr"/>
              <a:r>
                <a:rPr lang="es-ES" sz="1400" dirty="0">
                  <a:solidFill>
                    <a:srgbClr val="7030A0"/>
                  </a:solidFill>
                </a:rPr>
                <a:t>S. Ecuaciones lineales</a:t>
              </a:r>
            </a:p>
          </p:txBody>
        </p:sp>
        <p:sp>
          <p:nvSpPr>
            <p:cNvPr id="11" name="30 CuadroTexto"/>
            <p:cNvSpPr txBox="1">
              <a:spLocks noChangeArrowheads="1"/>
            </p:cNvSpPr>
            <p:nvPr/>
          </p:nvSpPr>
          <p:spPr bwMode="auto">
            <a:xfrm rot="537738">
              <a:off x="18290233" y="10237400"/>
              <a:ext cx="2215479" cy="230833"/>
            </a:xfrm>
            <a:prstGeom prst="rect">
              <a:avLst/>
            </a:prstGeom>
            <a:noFill/>
            <a:ln w="9525">
              <a:noFill/>
              <a:miter lim="800000"/>
              <a:headEnd/>
              <a:tailEnd/>
            </a:ln>
          </p:spPr>
          <p:txBody>
            <a:bodyPr>
              <a:spAutoFit/>
            </a:bodyPr>
            <a:lstStyle/>
            <a:p>
              <a:pPr algn="ctr"/>
              <a:r>
                <a:rPr lang="es-ES" sz="1400" dirty="0">
                  <a:solidFill>
                    <a:srgbClr val="7030A0"/>
                  </a:solidFill>
                </a:rPr>
                <a:t>Espacios Vectoriales</a:t>
              </a:r>
            </a:p>
          </p:txBody>
        </p:sp>
        <p:sp>
          <p:nvSpPr>
            <p:cNvPr id="12" name="31 CuadroTexto"/>
            <p:cNvSpPr txBox="1">
              <a:spLocks noChangeArrowheads="1"/>
            </p:cNvSpPr>
            <p:nvPr/>
          </p:nvSpPr>
          <p:spPr bwMode="auto">
            <a:xfrm rot="18035367">
              <a:off x="19244610" y="11166210"/>
              <a:ext cx="2063081" cy="462489"/>
            </a:xfrm>
            <a:prstGeom prst="rect">
              <a:avLst/>
            </a:prstGeom>
            <a:noFill/>
            <a:ln w="9525">
              <a:noFill/>
              <a:miter lim="800000"/>
              <a:headEnd/>
              <a:tailEnd/>
            </a:ln>
          </p:spPr>
          <p:txBody>
            <a:bodyPr>
              <a:spAutoFit/>
            </a:bodyPr>
            <a:lstStyle/>
            <a:p>
              <a:pPr algn="ctr"/>
              <a:r>
                <a:rPr lang="es-ES" sz="1400" dirty="0">
                  <a:solidFill>
                    <a:srgbClr val="7030A0"/>
                  </a:solidFill>
                </a:rPr>
                <a:t>Programación</a:t>
              </a:r>
            </a:p>
            <a:p>
              <a:pPr algn="ctr"/>
              <a:r>
                <a:rPr lang="es-ES" sz="1400" dirty="0">
                  <a:solidFill>
                    <a:srgbClr val="7030A0"/>
                  </a:solidFill>
                </a:rPr>
                <a:t> lineal</a:t>
              </a:r>
            </a:p>
          </p:txBody>
        </p:sp>
        <p:sp>
          <p:nvSpPr>
            <p:cNvPr id="13" name="32 CuadroTexto"/>
            <p:cNvSpPr txBox="1">
              <a:spLocks noChangeArrowheads="1"/>
            </p:cNvSpPr>
            <p:nvPr/>
          </p:nvSpPr>
          <p:spPr bwMode="auto">
            <a:xfrm rot="187300">
              <a:off x="18592046" y="10708045"/>
              <a:ext cx="1617614" cy="392415"/>
            </a:xfrm>
            <a:prstGeom prst="rect">
              <a:avLst/>
            </a:prstGeom>
            <a:noFill/>
            <a:ln w="9525">
              <a:noFill/>
              <a:miter lim="800000"/>
              <a:headEnd/>
              <a:tailEnd/>
            </a:ln>
          </p:spPr>
          <p:txBody>
            <a:bodyPr>
              <a:spAutoFit/>
            </a:bodyPr>
            <a:lstStyle/>
            <a:p>
              <a:pPr algn="ctr"/>
              <a:r>
                <a:rPr lang="es-ES" sz="1400" dirty="0">
                  <a:solidFill>
                    <a:srgbClr val="7030A0"/>
                  </a:solidFill>
                </a:rPr>
                <a:t>Aplicaciones </a:t>
              </a:r>
            </a:p>
            <a:p>
              <a:pPr algn="ctr"/>
              <a:r>
                <a:rPr lang="es-ES" sz="1400" dirty="0">
                  <a:solidFill>
                    <a:srgbClr val="7030A0"/>
                  </a:solidFill>
                </a:rPr>
                <a:t>lineales</a:t>
              </a:r>
            </a:p>
          </p:txBody>
        </p:sp>
        <p:sp>
          <p:nvSpPr>
            <p:cNvPr id="14" name="33 CuadroTexto"/>
            <p:cNvSpPr txBox="1">
              <a:spLocks noChangeArrowheads="1"/>
            </p:cNvSpPr>
            <p:nvPr/>
          </p:nvSpPr>
          <p:spPr bwMode="auto">
            <a:xfrm>
              <a:off x="18434248" y="12025636"/>
              <a:ext cx="1863824" cy="230833"/>
            </a:xfrm>
            <a:prstGeom prst="rect">
              <a:avLst/>
            </a:prstGeom>
            <a:noFill/>
            <a:ln w="9525">
              <a:noFill/>
              <a:miter lim="800000"/>
              <a:headEnd/>
              <a:tailEnd/>
            </a:ln>
          </p:spPr>
          <p:txBody>
            <a:bodyPr>
              <a:spAutoFit/>
            </a:bodyPr>
            <a:lstStyle/>
            <a:p>
              <a:pPr algn="ctr"/>
              <a:r>
                <a:rPr lang="es-ES" sz="1400">
                  <a:solidFill>
                    <a:srgbClr val="7030A0"/>
                  </a:solidFill>
                </a:rPr>
                <a:t>Diagonalización</a:t>
              </a:r>
            </a:p>
          </p:txBody>
        </p:sp>
        <p:sp>
          <p:nvSpPr>
            <p:cNvPr id="15" name="34 CuadroTexto"/>
            <p:cNvSpPr txBox="1">
              <a:spLocks noChangeArrowheads="1"/>
            </p:cNvSpPr>
            <p:nvPr/>
          </p:nvSpPr>
          <p:spPr bwMode="auto">
            <a:xfrm>
              <a:off x="18074209" y="12457684"/>
              <a:ext cx="1728192" cy="230833"/>
            </a:xfrm>
            <a:prstGeom prst="rect">
              <a:avLst/>
            </a:prstGeom>
            <a:noFill/>
            <a:ln w="9525">
              <a:noFill/>
              <a:miter lim="800000"/>
              <a:headEnd/>
              <a:tailEnd/>
            </a:ln>
          </p:spPr>
          <p:txBody>
            <a:bodyPr>
              <a:spAutoFit/>
            </a:bodyPr>
            <a:lstStyle/>
            <a:p>
              <a:pPr algn="ctr"/>
              <a:r>
                <a:rPr lang="es-ES" sz="1400">
                  <a:solidFill>
                    <a:srgbClr val="7030A0"/>
                  </a:solidFill>
                </a:rPr>
                <a:t>Determinantes</a:t>
              </a:r>
            </a:p>
          </p:txBody>
        </p:sp>
        <p:sp>
          <p:nvSpPr>
            <p:cNvPr id="16" name="36 CuadroTexto"/>
            <p:cNvSpPr txBox="1">
              <a:spLocks noChangeArrowheads="1"/>
            </p:cNvSpPr>
            <p:nvPr/>
          </p:nvSpPr>
          <p:spPr bwMode="auto">
            <a:xfrm rot="18062240">
              <a:off x="14040291" y="11336243"/>
              <a:ext cx="2465736" cy="462489"/>
            </a:xfrm>
            <a:prstGeom prst="rect">
              <a:avLst/>
            </a:prstGeom>
            <a:noFill/>
            <a:ln w="9525">
              <a:noFill/>
              <a:miter lim="800000"/>
              <a:headEnd/>
              <a:tailEnd/>
            </a:ln>
          </p:spPr>
          <p:txBody>
            <a:bodyPr>
              <a:spAutoFit/>
            </a:bodyPr>
            <a:lstStyle/>
            <a:p>
              <a:pPr algn="ctr">
                <a:defRPr/>
              </a:pPr>
              <a:r>
                <a:rPr lang="es-ES" sz="1400" dirty="0">
                  <a:solidFill>
                    <a:schemeClr val="accent1">
                      <a:lumMod val="20000"/>
                      <a:lumOff val="80000"/>
                    </a:schemeClr>
                  </a:solidFill>
                </a:rPr>
                <a:t>Obtención de </a:t>
              </a:r>
            </a:p>
            <a:p>
              <a:pPr algn="ctr">
                <a:defRPr/>
              </a:pPr>
              <a:r>
                <a:rPr lang="es-ES" sz="1400" dirty="0">
                  <a:solidFill>
                    <a:schemeClr val="accent1">
                      <a:lumMod val="20000"/>
                      <a:lumOff val="80000"/>
                    </a:schemeClr>
                  </a:solidFill>
                </a:rPr>
                <a:t>verdaderas magnitudes</a:t>
              </a:r>
            </a:p>
          </p:txBody>
        </p:sp>
        <p:sp>
          <p:nvSpPr>
            <p:cNvPr id="17" name="37 CuadroTexto"/>
            <p:cNvSpPr txBox="1">
              <a:spLocks noChangeArrowheads="1"/>
            </p:cNvSpPr>
            <p:nvPr/>
          </p:nvSpPr>
          <p:spPr bwMode="auto">
            <a:xfrm rot="19557719">
              <a:off x="13783893" y="10804460"/>
              <a:ext cx="1440048" cy="392415"/>
            </a:xfrm>
            <a:prstGeom prst="rect">
              <a:avLst/>
            </a:prstGeom>
            <a:noFill/>
            <a:ln w="9525">
              <a:noFill/>
              <a:miter lim="800000"/>
              <a:headEnd/>
              <a:tailEnd/>
            </a:ln>
          </p:spPr>
          <p:txBody>
            <a:bodyPr>
              <a:spAutoFit/>
            </a:bodyPr>
            <a:lstStyle/>
            <a:p>
              <a:pPr algn="ctr">
                <a:defRPr/>
              </a:pPr>
              <a:r>
                <a:rPr lang="es-ES" sz="1400" dirty="0">
                  <a:solidFill>
                    <a:schemeClr val="accent1">
                      <a:lumMod val="20000"/>
                      <a:lumOff val="80000"/>
                    </a:schemeClr>
                  </a:solidFill>
                </a:rPr>
                <a:t>Aplicaciones </a:t>
              </a:r>
            </a:p>
            <a:p>
              <a:pPr algn="ctr">
                <a:defRPr/>
              </a:pPr>
              <a:r>
                <a:rPr lang="es-ES" sz="1400" dirty="0">
                  <a:solidFill>
                    <a:schemeClr val="accent1">
                      <a:lumMod val="20000"/>
                      <a:lumOff val="80000"/>
                    </a:schemeClr>
                  </a:solidFill>
                </a:rPr>
                <a:t>S. Acotado</a:t>
              </a:r>
            </a:p>
          </p:txBody>
        </p:sp>
        <p:sp>
          <p:nvSpPr>
            <p:cNvPr id="18" name="38 CuadroTexto"/>
            <p:cNvSpPr txBox="1">
              <a:spLocks noChangeArrowheads="1"/>
            </p:cNvSpPr>
            <p:nvPr/>
          </p:nvSpPr>
          <p:spPr bwMode="auto">
            <a:xfrm rot="1684840">
              <a:off x="15196952" y="12411848"/>
              <a:ext cx="1224119" cy="230833"/>
            </a:xfrm>
            <a:prstGeom prst="rect">
              <a:avLst/>
            </a:prstGeom>
            <a:noFill/>
            <a:ln w="9525">
              <a:noFill/>
              <a:miter lim="800000"/>
              <a:headEnd/>
              <a:tailEnd/>
            </a:ln>
          </p:spPr>
          <p:txBody>
            <a:bodyPr>
              <a:spAutoFit/>
            </a:bodyPr>
            <a:lstStyle/>
            <a:p>
              <a:pPr>
                <a:defRPr/>
              </a:pPr>
              <a:r>
                <a:rPr lang="es-ES" sz="1400" dirty="0">
                  <a:solidFill>
                    <a:schemeClr val="accent1">
                      <a:lumMod val="20000"/>
                      <a:lumOff val="80000"/>
                    </a:schemeClr>
                  </a:solidFill>
                </a:rPr>
                <a:t>Superficies</a:t>
              </a:r>
            </a:p>
          </p:txBody>
        </p:sp>
        <p:sp>
          <p:nvSpPr>
            <p:cNvPr id="19" name="39 CuadroTexto"/>
            <p:cNvSpPr txBox="1">
              <a:spLocks noChangeArrowheads="1"/>
            </p:cNvSpPr>
            <p:nvPr/>
          </p:nvSpPr>
          <p:spPr bwMode="auto">
            <a:xfrm>
              <a:off x="14690474" y="9793201"/>
              <a:ext cx="1655975" cy="392415"/>
            </a:xfrm>
            <a:prstGeom prst="rect">
              <a:avLst/>
            </a:prstGeom>
            <a:noFill/>
            <a:ln w="9525">
              <a:noFill/>
              <a:miter lim="800000"/>
              <a:headEnd/>
              <a:tailEnd/>
            </a:ln>
          </p:spPr>
          <p:txBody>
            <a:bodyPr>
              <a:spAutoFit/>
            </a:bodyPr>
            <a:lstStyle/>
            <a:p>
              <a:pPr algn="ctr">
                <a:defRPr/>
              </a:pPr>
              <a:r>
                <a:rPr lang="es-ES" sz="1400" dirty="0">
                  <a:solidFill>
                    <a:schemeClr val="accent1">
                      <a:lumMod val="20000"/>
                      <a:lumOff val="80000"/>
                    </a:schemeClr>
                  </a:solidFill>
                </a:rPr>
                <a:t>Intersección de Superficies</a:t>
              </a:r>
            </a:p>
          </p:txBody>
        </p:sp>
        <p:sp>
          <p:nvSpPr>
            <p:cNvPr id="20" name="40 CuadroTexto"/>
            <p:cNvSpPr txBox="1">
              <a:spLocks noChangeArrowheads="1"/>
            </p:cNvSpPr>
            <p:nvPr/>
          </p:nvSpPr>
          <p:spPr bwMode="auto">
            <a:xfrm>
              <a:off x="16490675" y="10279442"/>
              <a:ext cx="1872209" cy="392415"/>
            </a:xfrm>
            <a:prstGeom prst="rect">
              <a:avLst/>
            </a:prstGeom>
            <a:noFill/>
            <a:ln w="9525">
              <a:noFill/>
              <a:miter lim="800000"/>
              <a:headEnd/>
              <a:tailEnd/>
            </a:ln>
          </p:spPr>
          <p:txBody>
            <a:bodyPr>
              <a:spAutoFit/>
            </a:bodyPr>
            <a:lstStyle/>
            <a:p>
              <a:pPr algn="ctr"/>
              <a:r>
                <a:rPr lang="es-ES" sz="1400" dirty="0"/>
                <a:t>Representación de elementos</a:t>
              </a:r>
            </a:p>
          </p:txBody>
        </p:sp>
        <p:sp>
          <p:nvSpPr>
            <p:cNvPr id="21" name="41 CuadroTexto"/>
            <p:cNvSpPr txBox="1">
              <a:spLocks noChangeArrowheads="1"/>
            </p:cNvSpPr>
            <p:nvPr/>
          </p:nvSpPr>
          <p:spPr bwMode="auto">
            <a:xfrm>
              <a:off x="16706055" y="12241660"/>
              <a:ext cx="1224137" cy="230833"/>
            </a:xfrm>
            <a:prstGeom prst="rect">
              <a:avLst/>
            </a:prstGeom>
            <a:noFill/>
            <a:ln w="9525">
              <a:noFill/>
              <a:miter lim="800000"/>
              <a:headEnd/>
              <a:tailEnd/>
            </a:ln>
          </p:spPr>
          <p:txBody>
            <a:bodyPr>
              <a:spAutoFit/>
            </a:bodyPr>
            <a:lstStyle/>
            <a:p>
              <a:pPr algn="ctr"/>
              <a:r>
                <a:rPr lang="es-ES" sz="1400" dirty="0"/>
                <a:t>Simetrías</a:t>
              </a:r>
            </a:p>
          </p:txBody>
        </p:sp>
        <p:sp>
          <p:nvSpPr>
            <p:cNvPr id="22" name="42 CuadroTexto"/>
            <p:cNvSpPr txBox="1">
              <a:spLocks noChangeArrowheads="1"/>
            </p:cNvSpPr>
            <p:nvPr/>
          </p:nvSpPr>
          <p:spPr bwMode="auto">
            <a:xfrm>
              <a:off x="16778065" y="11593588"/>
              <a:ext cx="1368152" cy="230833"/>
            </a:xfrm>
            <a:prstGeom prst="rect">
              <a:avLst/>
            </a:prstGeom>
            <a:noFill/>
            <a:ln w="9525">
              <a:noFill/>
              <a:miter lim="800000"/>
              <a:headEnd/>
              <a:tailEnd/>
            </a:ln>
          </p:spPr>
          <p:txBody>
            <a:bodyPr>
              <a:spAutoFit/>
            </a:bodyPr>
            <a:lstStyle/>
            <a:p>
              <a:pPr algn="ctr"/>
              <a:r>
                <a:rPr lang="es-ES" sz="1400" dirty="0"/>
                <a:t>Distancias</a:t>
              </a:r>
            </a:p>
          </p:txBody>
        </p:sp>
        <p:sp>
          <p:nvSpPr>
            <p:cNvPr id="23" name="43 CuadroTexto"/>
            <p:cNvSpPr txBox="1">
              <a:spLocks noChangeArrowheads="1"/>
            </p:cNvSpPr>
            <p:nvPr/>
          </p:nvSpPr>
          <p:spPr bwMode="auto">
            <a:xfrm>
              <a:off x="16490033" y="10945517"/>
              <a:ext cx="1872209" cy="392415"/>
            </a:xfrm>
            <a:prstGeom prst="rect">
              <a:avLst/>
            </a:prstGeom>
            <a:noFill/>
            <a:ln w="9525">
              <a:noFill/>
              <a:miter lim="800000"/>
              <a:headEnd/>
              <a:tailEnd/>
            </a:ln>
          </p:spPr>
          <p:txBody>
            <a:bodyPr>
              <a:spAutoFit/>
            </a:bodyPr>
            <a:lstStyle/>
            <a:p>
              <a:pPr algn="ctr"/>
              <a:r>
                <a:rPr lang="es-ES" sz="1400" dirty="0"/>
                <a:t>Posiciones entre elementos</a:t>
              </a:r>
            </a:p>
          </p:txBody>
        </p:sp>
        <p:sp>
          <p:nvSpPr>
            <p:cNvPr id="24" name="44 CuadroTexto"/>
            <p:cNvSpPr txBox="1">
              <a:spLocks noChangeArrowheads="1"/>
            </p:cNvSpPr>
            <p:nvPr/>
          </p:nvSpPr>
          <p:spPr bwMode="auto">
            <a:xfrm>
              <a:off x="16706055" y="9937404"/>
              <a:ext cx="1296144" cy="230833"/>
            </a:xfrm>
            <a:prstGeom prst="rect">
              <a:avLst/>
            </a:prstGeom>
            <a:noFill/>
            <a:ln w="9525">
              <a:noFill/>
              <a:miter lim="800000"/>
              <a:headEnd/>
              <a:tailEnd/>
            </a:ln>
          </p:spPr>
          <p:txBody>
            <a:bodyPr>
              <a:spAutoFit/>
            </a:bodyPr>
            <a:lstStyle/>
            <a:p>
              <a:pPr algn="ctr"/>
              <a:r>
                <a:rPr lang="es-ES" sz="1400" dirty="0"/>
                <a:t>Ángulos</a:t>
              </a:r>
            </a:p>
          </p:txBody>
        </p:sp>
      </p:grpSp>
      <p:sp>
        <p:nvSpPr>
          <p:cNvPr id="33" name="32 Llamada de nube"/>
          <p:cNvSpPr/>
          <p:nvPr/>
        </p:nvSpPr>
        <p:spPr bwMode="auto">
          <a:xfrm>
            <a:off x="1691680" y="188640"/>
            <a:ext cx="6336704" cy="1584176"/>
          </a:xfrm>
          <a:prstGeom prst="cloudCallout">
            <a:avLst>
              <a:gd name="adj1" fmla="val -13141"/>
              <a:gd name="adj2" fmla="val 102919"/>
            </a:avLst>
          </a:prstGeom>
          <a:solidFill>
            <a:schemeClr val="accent5">
              <a:lumMod val="50000"/>
            </a:schemeClr>
          </a:solidFill>
          <a:ln w="50800" cap="rnd" cmpd="sng">
            <a:solidFill>
              <a:schemeClr val="accent5">
                <a:lumMod val="5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defTabSz="452438">
              <a:defRPr/>
            </a:pPr>
            <a:r>
              <a:rPr lang="es-ES" sz="2000" dirty="0" smtClean="0">
                <a:ln w="18415" cmpd="sng">
                  <a:solidFill>
                    <a:srgbClr val="FFFFFF"/>
                  </a:solidFill>
                  <a:prstDash val="solid"/>
                </a:ln>
                <a:solidFill>
                  <a:schemeClr val="accent5">
                    <a:lumMod val="20000"/>
                    <a:lumOff val="80000"/>
                  </a:schemeClr>
                </a:solidFill>
              </a:rPr>
              <a:t>     TEMARIO COMPARTIDO  </a:t>
            </a:r>
          </a:p>
          <a:p>
            <a:pPr algn="ctr" defTabSz="452438">
              <a:defRPr/>
            </a:pPr>
            <a:r>
              <a:rPr lang="es-ES" sz="2000" dirty="0" smtClean="0">
                <a:ln w="18415" cmpd="sng">
                  <a:solidFill>
                    <a:srgbClr val="FFFFFF"/>
                  </a:solidFill>
                  <a:prstDash val="solid"/>
                </a:ln>
                <a:solidFill>
                  <a:schemeClr val="accent5">
                    <a:lumMod val="20000"/>
                    <a:lumOff val="80000"/>
                  </a:schemeClr>
                </a:solidFill>
              </a:rPr>
              <a:t>25%-20%</a:t>
            </a:r>
            <a:endParaRPr lang="es-ES" sz="2000" dirty="0">
              <a:ln w="18415" cmpd="sng">
                <a:solidFill>
                  <a:srgbClr val="FFFFFF"/>
                </a:solidFill>
                <a:prstDash val="solid"/>
              </a:ln>
              <a:solidFill>
                <a:schemeClr val="accent5">
                  <a:lumMod val="20000"/>
                  <a:lumOff val="80000"/>
                </a:schemeClr>
              </a:solidFill>
            </a:endParaRPr>
          </a:p>
        </p:txBody>
      </p:sp>
      <p:sp>
        <p:nvSpPr>
          <p:cNvPr id="27" name="26 CuadroTexto"/>
          <p:cNvSpPr txBox="1"/>
          <p:nvPr/>
        </p:nvSpPr>
        <p:spPr>
          <a:xfrm>
            <a:off x="395536" y="1484784"/>
            <a:ext cx="1224136" cy="584775"/>
          </a:xfrm>
          <a:prstGeom prst="rect">
            <a:avLst/>
          </a:prstGeom>
          <a:noFill/>
        </p:spPr>
        <p:txBody>
          <a:bodyPr wrap="square" rtlCol="0">
            <a:spAutoFit/>
          </a:bodyPr>
          <a:lstStyle/>
          <a:p>
            <a:r>
              <a:rPr lang="es-ES_tradnl" sz="3200" dirty="0" smtClean="0"/>
              <a:t>75%</a:t>
            </a:r>
            <a:endParaRPr lang="es-ES" sz="3200" dirty="0"/>
          </a:p>
        </p:txBody>
      </p:sp>
      <p:sp>
        <p:nvSpPr>
          <p:cNvPr id="28" name="27 CuadroTexto"/>
          <p:cNvSpPr txBox="1"/>
          <p:nvPr/>
        </p:nvSpPr>
        <p:spPr>
          <a:xfrm>
            <a:off x="7919864" y="5949280"/>
            <a:ext cx="1224136" cy="584775"/>
          </a:xfrm>
          <a:prstGeom prst="rect">
            <a:avLst/>
          </a:prstGeom>
          <a:noFill/>
        </p:spPr>
        <p:txBody>
          <a:bodyPr wrap="square" rtlCol="0">
            <a:spAutoFit/>
          </a:bodyPr>
          <a:lstStyle/>
          <a:p>
            <a:r>
              <a:rPr lang="es-ES_tradnl" sz="3200" dirty="0" smtClean="0"/>
              <a:t>80%</a:t>
            </a:r>
            <a:endParaRPr lang="es-ES" sz="3200" dirty="0"/>
          </a:p>
        </p:txBody>
      </p:sp>
      <p:sp>
        <p:nvSpPr>
          <p:cNvPr id="29" name="28 Flecha derecha"/>
          <p:cNvSpPr/>
          <p:nvPr/>
        </p:nvSpPr>
        <p:spPr>
          <a:xfrm rot="14453226">
            <a:off x="7630590" y="5371751"/>
            <a:ext cx="901470" cy="413498"/>
          </a:xfrm>
          <a:prstGeom prst="rightArrow">
            <a:avLst/>
          </a:prstGeom>
          <a:solidFill>
            <a:schemeClr val="accent2">
              <a:lumMod val="60000"/>
              <a:lumOff val="40000"/>
            </a:schemeClr>
          </a:solidFill>
          <a:ln w="254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Flecha derecha"/>
          <p:cNvSpPr/>
          <p:nvPr/>
        </p:nvSpPr>
        <p:spPr>
          <a:xfrm rot="3382775">
            <a:off x="674220" y="2333377"/>
            <a:ext cx="901470" cy="460704"/>
          </a:xfrm>
          <a:prstGeom prst="rightArrow">
            <a:avLst/>
          </a:prstGeom>
          <a:solidFill>
            <a:srgbClr val="DF8E7B"/>
          </a:solidFill>
          <a:ln w="25400">
            <a:solidFill>
              <a:srgbClr val="843D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822920"/>
          </a:xfrm>
        </p:spPr>
        <p:txBody>
          <a:bodyPr/>
          <a:lstStyle/>
          <a:p>
            <a:r>
              <a:rPr lang="es-ES" b="1" dirty="0" smtClean="0">
                <a:effectLst>
                  <a:outerShdw blurRad="38100" dist="38100" dir="2700000" algn="tl">
                    <a:srgbClr val="000000">
                      <a:alpha val="43137"/>
                    </a:srgbClr>
                  </a:outerShdw>
                </a:effectLst>
              </a:rPr>
              <a:t>METODOLOGÍA</a:t>
            </a:r>
            <a:endParaRPr lang="es-ES" b="1" dirty="0">
              <a:effectLst>
                <a:outerShdw blurRad="38100" dist="38100" dir="2700000" algn="tl">
                  <a:srgbClr val="000000">
                    <a:alpha val="43137"/>
                  </a:srgbClr>
                </a:outerShdw>
              </a:effectLst>
            </a:endParaRPr>
          </a:p>
        </p:txBody>
      </p:sp>
      <p:sp>
        <p:nvSpPr>
          <p:cNvPr id="9217" name="Rectangle 1"/>
          <p:cNvSpPr>
            <a:spLocks noChangeArrowheads="1"/>
          </p:cNvSpPr>
          <p:nvPr/>
        </p:nvSpPr>
        <p:spPr bwMode="auto">
          <a:xfrm>
            <a:off x="611560" y="1412776"/>
            <a:ext cx="813690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742950" lvl="0" indent="-742950" algn="just" fontAlgn="base">
              <a:spcBef>
                <a:spcPct val="0"/>
              </a:spcBef>
              <a:spcAft>
                <a:spcPct val="0"/>
              </a:spcAft>
              <a:buFont typeface="+mj-lt"/>
              <a:buAutoNum type="arabicParenR" startAt="2"/>
            </a:pPr>
            <a:r>
              <a:rPr lang="es-ES" sz="3600" b="1" dirty="0" smtClean="0">
                <a:solidFill>
                  <a:schemeClr val="accent2">
                    <a:lumMod val="20000"/>
                    <a:lumOff val="80000"/>
                  </a:schemeClr>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Una vez establecido el temario se elaboró un material teórico para uso del alumnado y  un conjunto de actividades prácticas necesarias para el proyecto. La relación incluye los conceptos y métodos utilizados en las dos asignaturas, comparando para cada cuestión los procedimientos usados en su resolución.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4211960" y="66110"/>
            <a:ext cx="5328592"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lang="es-ES_tradnl" sz="4400" b="1" dirty="0" smtClean="0">
                <a:solidFill>
                  <a:srgbClr val="92D050"/>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Material didáctico. </a:t>
            </a:r>
          </a:p>
          <a:p>
            <a:pPr marL="0" marR="0" lvl="0" indent="0" algn="ctr" defTabSz="914400" rtl="0" eaLnBrk="1" fontAlgn="base" latinLnBrk="0" hangingPunct="1">
              <a:lnSpc>
                <a:spcPct val="100000"/>
              </a:lnSpc>
              <a:spcBef>
                <a:spcPct val="0"/>
              </a:spcBef>
              <a:spcAft>
                <a:spcPct val="0"/>
              </a:spcAft>
              <a:buClrTx/>
              <a:buSzTx/>
              <a:tabLst/>
            </a:pPr>
            <a:r>
              <a:rPr lang="es-ES_tradnl" sz="4400" b="1" dirty="0" smtClean="0">
                <a:solidFill>
                  <a:srgbClr val="92D050"/>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Teoría</a:t>
            </a:r>
          </a:p>
        </p:txBody>
      </p:sp>
      <p:pic>
        <p:nvPicPr>
          <p:cNvPr id="2052" name="Picture 4"/>
          <p:cNvPicPr>
            <a:picLocks noChangeAspect="1" noChangeArrowheads="1"/>
          </p:cNvPicPr>
          <p:nvPr/>
        </p:nvPicPr>
        <p:blipFill>
          <a:blip r:embed="rId2" cstate="print"/>
          <a:srcRect b="1211"/>
          <a:stretch>
            <a:fillRect/>
          </a:stretch>
        </p:blipFill>
        <p:spPr bwMode="auto">
          <a:xfrm>
            <a:off x="179512" y="147986"/>
            <a:ext cx="4140000" cy="6495210"/>
          </a:xfrm>
          <a:prstGeom prst="rect">
            <a:avLst/>
          </a:prstGeom>
          <a:solidFill>
            <a:schemeClr val="tx1"/>
          </a:solidFill>
          <a:ln w="63500" cmpd="tri">
            <a:solidFill>
              <a:srgbClr val="92D050"/>
            </a:solidFill>
            <a:miter lim="800000"/>
            <a:headEnd/>
            <a:tailEnd/>
          </a:ln>
          <a:effectLst/>
        </p:spPr>
      </p:pic>
      <p:pic>
        <p:nvPicPr>
          <p:cNvPr id="2053" name="Picture 5"/>
          <p:cNvPicPr>
            <a:picLocks noChangeAspect="1" noChangeArrowheads="1"/>
          </p:cNvPicPr>
          <p:nvPr/>
        </p:nvPicPr>
        <p:blipFill>
          <a:blip r:embed="rId3" cstate="print"/>
          <a:srcRect/>
          <a:stretch>
            <a:fillRect/>
          </a:stretch>
        </p:blipFill>
        <p:spPr bwMode="auto">
          <a:xfrm>
            <a:off x="4644008" y="1412776"/>
            <a:ext cx="4140000" cy="5186100"/>
          </a:xfrm>
          <a:prstGeom prst="rect">
            <a:avLst/>
          </a:prstGeom>
          <a:solidFill>
            <a:schemeClr val="tx1"/>
          </a:solidFill>
          <a:ln w="63500" cmpd="tri">
            <a:solidFill>
              <a:srgbClr val="92D050"/>
            </a:solid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6 Grupo"/>
          <p:cNvGrpSpPr/>
          <p:nvPr/>
        </p:nvGrpSpPr>
        <p:grpSpPr>
          <a:xfrm>
            <a:off x="179512" y="908720"/>
            <a:ext cx="4172368" cy="5832648"/>
            <a:chOff x="111600" y="116633"/>
            <a:chExt cx="4680000" cy="6624735"/>
          </a:xfrm>
        </p:grpSpPr>
        <p:pic>
          <p:nvPicPr>
            <p:cNvPr id="1029" name="Picture 5"/>
            <p:cNvPicPr>
              <a:picLocks noChangeAspect="1" noChangeArrowheads="1"/>
            </p:cNvPicPr>
            <p:nvPr/>
          </p:nvPicPr>
          <p:blipFill>
            <a:blip r:embed="rId3" cstate="print"/>
            <a:srcRect t="14879"/>
            <a:stretch>
              <a:fillRect/>
            </a:stretch>
          </p:blipFill>
          <p:spPr bwMode="auto">
            <a:xfrm>
              <a:off x="111600" y="116633"/>
              <a:ext cx="4680000" cy="4196485"/>
            </a:xfrm>
            <a:prstGeom prst="rect">
              <a:avLst/>
            </a:prstGeom>
            <a:solidFill>
              <a:schemeClr val="tx1"/>
            </a:solidFill>
            <a:ln w="63500" cmpd="tri">
              <a:solidFill>
                <a:srgbClr val="92D050"/>
              </a:solidFill>
              <a:miter lim="800000"/>
              <a:headEnd/>
              <a:tailEnd/>
            </a:ln>
            <a:effectLst/>
          </p:spPr>
        </p:pic>
        <p:pic>
          <p:nvPicPr>
            <p:cNvPr id="1030" name="Picture 6"/>
            <p:cNvPicPr>
              <a:picLocks noChangeAspect="1" noChangeArrowheads="1"/>
            </p:cNvPicPr>
            <p:nvPr/>
          </p:nvPicPr>
          <p:blipFill>
            <a:blip r:embed="rId4" cstate="print"/>
            <a:srcRect/>
            <a:stretch>
              <a:fillRect/>
            </a:stretch>
          </p:blipFill>
          <p:spPr bwMode="auto">
            <a:xfrm>
              <a:off x="111600" y="4420027"/>
              <a:ext cx="4680000" cy="2321341"/>
            </a:xfrm>
            <a:prstGeom prst="rect">
              <a:avLst/>
            </a:prstGeom>
            <a:solidFill>
              <a:schemeClr val="tx1"/>
            </a:solidFill>
            <a:ln w="63500" cmpd="tri">
              <a:solidFill>
                <a:srgbClr val="92D050"/>
              </a:solidFill>
              <a:miter lim="800000"/>
              <a:headEnd/>
              <a:tailEnd/>
            </a:ln>
            <a:effectLst/>
          </p:spPr>
        </p:pic>
      </p:grpSp>
      <p:pic>
        <p:nvPicPr>
          <p:cNvPr id="1031" name="Picture 7"/>
          <p:cNvPicPr>
            <a:picLocks noChangeAspect="1" noChangeArrowheads="1"/>
          </p:cNvPicPr>
          <p:nvPr/>
        </p:nvPicPr>
        <p:blipFill>
          <a:blip r:embed="rId5" cstate="print"/>
          <a:srcRect/>
          <a:stretch>
            <a:fillRect/>
          </a:stretch>
        </p:blipFill>
        <p:spPr bwMode="auto">
          <a:xfrm>
            <a:off x="4572000" y="908720"/>
            <a:ext cx="4464496" cy="5832648"/>
          </a:xfrm>
          <a:prstGeom prst="rect">
            <a:avLst/>
          </a:prstGeom>
          <a:solidFill>
            <a:schemeClr val="tx1"/>
          </a:solidFill>
          <a:ln w="63500" cmpd="tri">
            <a:solidFill>
              <a:srgbClr val="92D050"/>
            </a:solidFill>
            <a:miter lim="800000"/>
            <a:headEnd/>
            <a:tailEnd/>
          </a:ln>
          <a:effectLst/>
        </p:spPr>
      </p:pic>
      <p:sp>
        <p:nvSpPr>
          <p:cNvPr id="9" name="Rectangle 1"/>
          <p:cNvSpPr>
            <a:spLocks noChangeArrowheads="1"/>
          </p:cNvSpPr>
          <p:nvPr/>
        </p:nvSpPr>
        <p:spPr bwMode="auto">
          <a:xfrm>
            <a:off x="1691680" y="0"/>
            <a:ext cx="640871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lang="es-ES_tradnl" sz="6000" b="1" dirty="0" smtClean="0">
                <a:solidFill>
                  <a:srgbClr val="92D050"/>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Material didáctico. Teoría</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51520" y="0"/>
            <a:ext cx="889248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lang="es-ES_tradnl" sz="6000" b="1" dirty="0" smtClean="0">
                <a:solidFill>
                  <a:srgbClr val="B7ECFF"/>
                </a:solidFill>
                <a:effectLst>
                  <a:outerShdw blurRad="38100" dist="38100" dir="2700000" algn="tl">
                    <a:srgbClr val="000000">
                      <a:alpha val="43137"/>
                    </a:srgbClr>
                  </a:outerShdw>
                </a:effectLst>
                <a:latin typeface="Tempus Sans ITC" pitchFamily="82" charset="0"/>
                <a:ea typeface="Times New Roman" pitchFamily="18" charset="0"/>
                <a:cs typeface="Arial" pitchFamily="34" charset="0"/>
              </a:rPr>
              <a:t>Material didáctico. Prácticas</a:t>
            </a:r>
          </a:p>
        </p:txBody>
      </p:sp>
      <p:pic>
        <p:nvPicPr>
          <p:cNvPr id="3074" name="Picture 2"/>
          <p:cNvPicPr>
            <a:picLocks noChangeAspect="1" noChangeArrowheads="1"/>
          </p:cNvPicPr>
          <p:nvPr/>
        </p:nvPicPr>
        <p:blipFill>
          <a:blip r:embed="rId2" cstate="print"/>
          <a:srcRect l="18506" t="5811" r="54968"/>
          <a:stretch>
            <a:fillRect/>
          </a:stretch>
        </p:blipFill>
        <p:spPr bwMode="auto">
          <a:xfrm>
            <a:off x="323528" y="837352"/>
            <a:ext cx="3749694" cy="5760000"/>
          </a:xfrm>
          <a:prstGeom prst="rect">
            <a:avLst/>
          </a:prstGeom>
          <a:solidFill>
            <a:schemeClr val="tx1"/>
          </a:solidFill>
          <a:ln w="76200" cmpd="tri">
            <a:solidFill>
              <a:srgbClr val="B7ECFF"/>
            </a:solidFill>
            <a:bevel/>
            <a:headEnd/>
            <a:tailEnd/>
          </a:ln>
        </p:spPr>
      </p:pic>
      <p:pic>
        <p:nvPicPr>
          <p:cNvPr id="3075" name="Picture 3"/>
          <p:cNvPicPr>
            <a:picLocks noChangeAspect="1" noChangeArrowheads="1"/>
          </p:cNvPicPr>
          <p:nvPr/>
        </p:nvPicPr>
        <p:blipFill>
          <a:blip r:embed="rId3" cstate="print"/>
          <a:srcRect l="16682" t="8663" r="58643" b="4354"/>
          <a:stretch>
            <a:fillRect/>
          </a:stretch>
        </p:blipFill>
        <p:spPr bwMode="auto">
          <a:xfrm>
            <a:off x="4644008" y="836712"/>
            <a:ext cx="3777049" cy="5760000"/>
          </a:xfrm>
          <a:prstGeom prst="rect">
            <a:avLst/>
          </a:prstGeom>
          <a:solidFill>
            <a:schemeClr val="tx1"/>
          </a:solidFill>
          <a:ln w="76200" cmpd="tri">
            <a:solidFill>
              <a:srgbClr val="B7ECFF"/>
            </a:solidFill>
            <a:bevel/>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xml><?xml version="1.0" encoding="utf-8"?>
<a:themeOverride xmlns:a="http://schemas.openxmlformats.org/drawingml/2006/main">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
  <TotalTime>869</TotalTime>
  <Words>919</Words>
  <Application>Microsoft Office PowerPoint</Application>
  <PresentationFormat>Presentación en pantalla (4:3)</PresentationFormat>
  <Paragraphs>151</Paragraphs>
  <Slides>25</Slides>
  <Notes>1</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Papel</vt:lpstr>
      <vt:lpstr>Proyecto de actividades interdisciplinarias para la adquisición de competencias en geometría en primer curso de grados de ingeniería  Elisabete Alberdi Celaya Mª Isabel Eguia Ribero Mª José García López Paulo Etxeberria Ramírez  Aitziber Unzueta  Inchaurbe  Irantzu Alvarez González  E.U.I.T. MINAS Y OBRAS PUBLICAS  (UPV/EHU)</vt:lpstr>
      <vt:lpstr>MARCO DEL TRABAJO (PIE.UPV/EHU)</vt:lpstr>
      <vt:lpstr>OBJETIVOS</vt:lpstr>
      <vt:lpstr>METODOLOGÍA</vt:lpstr>
      <vt:lpstr>Presentación de PowerPoint</vt:lpstr>
      <vt:lpstr>METODOLOGÍA</vt:lpstr>
      <vt:lpstr>Presentación de PowerPoint</vt:lpstr>
      <vt:lpstr>Presentación de PowerPoint</vt:lpstr>
      <vt:lpstr>Presentación de PowerPoint</vt:lpstr>
      <vt:lpstr>METODOLOGÍA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GRACIAS POR SU ATENCION</vt:lpstr>
    </vt:vector>
  </TitlesOfParts>
  <Company>UPV/EHU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mª isabel eguia ribero</dc:creator>
  <cp:lastModifiedBy>Maite Fraile</cp:lastModifiedBy>
  <cp:revision>59</cp:revision>
  <dcterms:created xsi:type="dcterms:W3CDTF">2012-06-04T11:05:57Z</dcterms:created>
  <dcterms:modified xsi:type="dcterms:W3CDTF">2016-02-17T08:36:40Z</dcterms:modified>
</cp:coreProperties>
</file>