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notesMasterIdLst>
    <p:notesMasterId r:id="rId35"/>
  </p:notesMasterIdLst>
  <p:handoutMasterIdLst>
    <p:handoutMasterId r:id="rId36"/>
  </p:handoutMasterIdLst>
  <p:sldIdLst>
    <p:sldId id="288" r:id="rId2"/>
    <p:sldId id="293" r:id="rId3"/>
    <p:sldId id="292" r:id="rId4"/>
    <p:sldId id="325" r:id="rId5"/>
    <p:sldId id="324" r:id="rId6"/>
    <p:sldId id="299" r:id="rId7"/>
    <p:sldId id="328" r:id="rId8"/>
    <p:sldId id="303" r:id="rId9"/>
    <p:sldId id="304" r:id="rId10"/>
    <p:sldId id="323" r:id="rId11"/>
    <p:sldId id="305" r:id="rId12"/>
    <p:sldId id="310" r:id="rId13"/>
    <p:sldId id="306" r:id="rId14"/>
    <p:sldId id="289" r:id="rId15"/>
    <p:sldId id="307" r:id="rId16"/>
    <p:sldId id="312" r:id="rId17"/>
    <p:sldId id="313" r:id="rId18"/>
    <p:sldId id="309" r:id="rId19"/>
    <p:sldId id="315" r:id="rId20"/>
    <p:sldId id="316" r:id="rId21"/>
    <p:sldId id="317" r:id="rId22"/>
    <p:sldId id="277" r:id="rId23"/>
    <p:sldId id="278" r:id="rId24"/>
    <p:sldId id="279" r:id="rId25"/>
    <p:sldId id="326" r:id="rId26"/>
    <p:sldId id="281" r:id="rId27"/>
    <p:sldId id="282" r:id="rId28"/>
    <p:sldId id="283" r:id="rId29"/>
    <p:sldId id="318" r:id="rId30"/>
    <p:sldId id="321" r:id="rId31"/>
    <p:sldId id="322" r:id="rId32"/>
    <p:sldId id="269" r:id="rId33"/>
    <p:sldId id="287" r:id="rId34"/>
  </p:sldIdLst>
  <p:sldSz cx="9144000" cy="6858000" type="screen4x3"/>
  <p:notesSz cx="6797675" cy="9926638"/>
  <p:defaultTextStyle>
    <a:defPPr>
      <a:defRPr lang="ca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339933"/>
    <a:srgbClr val="00CC00"/>
    <a:srgbClr val="0762E9"/>
    <a:srgbClr val="0C6CF8"/>
    <a:srgbClr val="FFFFCC"/>
    <a:srgbClr val="03EDE2"/>
    <a:srgbClr val="075DE9"/>
    <a:srgbClr val="0066FF"/>
    <a:srgbClr val="1E52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 mitjà 2 - èmfasi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8" autoAdjust="0"/>
  </p:normalViewPr>
  <p:slideViewPr>
    <p:cSldViewPr>
      <p:cViewPr>
        <p:scale>
          <a:sx n="81" d="100"/>
          <a:sy n="81" d="100"/>
        </p:scale>
        <p:origin x="-750" y="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mpact.org/" TargetMode="External"/><Relationship Id="rId2" Type="http://schemas.openxmlformats.org/officeDocument/2006/relationships/hyperlink" Target="http://www.communityservicelearning.ca/" TargetMode="External"/><Relationship Id="rId1" Type="http://schemas.openxmlformats.org/officeDocument/2006/relationships/hyperlink" Target="http://www.servicelearning.org/" TargetMode="External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mmunityservicelearning.ca/" TargetMode="External"/><Relationship Id="rId2" Type="http://schemas.openxmlformats.org/officeDocument/2006/relationships/hyperlink" Target="http://www.compact.org/" TargetMode="External"/><Relationship Id="rId1" Type="http://schemas.openxmlformats.org/officeDocument/2006/relationships/hyperlink" Target="http://www.servicelearning.org/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A9D8DCD-208F-4EA6-99D9-383F31C6FAAD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a-ES"/>
        </a:p>
      </dgm:t>
    </dgm:pt>
    <dgm:pt modelId="{3E7859B1-D65A-4115-8496-6B8579C95A71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ca-ES" sz="3200" b="1" dirty="0" smtClean="0"/>
            <a:t>USA</a:t>
          </a:r>
          <a:r>
            <a:rPr lang="ca-ES" sz="2800" b="1" dirty="0" smtClean="0"/>
            <a:t> </a:t>
          </a:r>
          <a:endParaRPr lang="ca-ES" sz="2800" b="1" dirty="0"/>
        </a:p>
      </dgm:t>
    </dgm:pt>
    <dgm:pt modelId="{E23D84DD-556B-40DE-829D-487C3BFFDE50}" type="parTrans" cxnId="{4190A74D-36A8-4EDB-8B93-19A13CF2DC5E}">
      <dgm:prSet/>
      <dgm:spPr/>
      <dgm:t>
        <a:bodyPr/>
        <a:lstStyle/>
        <a:p>
          <a:endParaRPr lang="ca-ES"/>
        </a:p>
      </dgm:t>
    </dgm:pt>
    <dgm:pt modelId="{B15D9FCF-C651-4135-9A54-1095DF7B32EE}" type="sibTrans" cxnId="{4190A74D-36A8-4EDB-8B93-19A13CF2DC5E}">
      <dgm:prSet/>
      <dgm:spPr/>
      <dgm:t>
        <a:bodyPr/>
        <a:lstStyle/>
        <a:p>
          <a:endParaRPr lang="ca-ES"/>
        </a:p>
      </dgm:t>
    </dgm:pt>
    <dgm:pt modelId="{0DF989A4-12E6-48A7-AEA1-1D9DC2ABCBFF}">
      <dgm:prSet phldrT="[Text]" custT="1"/>
      <dgm:spPr>
        <a:solidFill>
          <a:schemeClr val="accent2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en-US" sz="2400" b="1" dirty="0" smtClean="0">
              <a:solidFill>
                <a:schemeClr val="bg1"/>
              </a:solidFill>
            </a:rPr>
            <a:t>National Service-Learning Clearinghouse (NSLC) (EUA </a:t>
          </a:r>
          <a:r>
            <a:rPr lang="ca-ES" sz="2000" dirty="0" smtClean="0">
              <a:solidFill>
                <a:schemeClr val="tx1"/>
              </a:solidFill>
              <a:hlinkClick xmlns:r="http://schemas.openxmlformats.org/officeDocument/2006/relationships" r:id="rId1"/>
            </a:rPr>
            <a:t>http://www.servicelearning.org</a:t>
          </a:r>
          <a:endParaRPr lang="ca-ES" sz="2000" dirty="0"/>
        </a:p>
      </dgm:t>
    </dgm:pt>
    <dgm:pt modelId="{6A1646A6-0503-400A-8218-AE2B4B9B6DBA}" type="parTrans" cxnId="{3B29BC64-DD06-45C8-8E37-595FB784DE5B}">
      <dgm:prSet/>
      <dgm:spPr/>
      <dgm:t>
        <a:bodyPr/>
        <a:lstStyle/>
        <a:p>
          <a:endParaRPr lang="ca-ES"/>
        </a:p>
      </dgm:t>
    </dgm:pt>
    <dgm:pt modelId="{4CE82D59-9FCF-46DC-98ED-95B7D38F0857}" type="sibTrans" cxnId="{3B29BC64-DD06-45C8-8E37-595FB784DE5B}">
      <dgm:prSet/>
      <dgm:spPr/>
      <dgm:t>
        <a:bodyPr/>
        <a:lstStyle/>
        <a:p>
          <a:endParaRPr lang="ca-ES"/>
        </a:p>
      </dgm:t>
    </dgm:pt>
    <dgm:pt modelId="{7BC158AF-F2D6-491A-94C3-8613847AFDE6}">
      <dgm:prSet phldrT="[Text]" custT="1"/>
      <dgm:spPr>
        <a:solidFill>
          <a:srgbClr val="006600"/>
        </a:solidFill>
      </dgm:spPr>
      <dgm:t>
        <a:bodyPr/>
        <a:lstStyle/>
        <a:p>
          <a:r>
            <a:rPr lang="ca-ES" sz="3200" b="1" dirty="0" smtClean="0"/>
            <a:t>CANADA</a:t>
          </a:r>
          <a:endParaRPr lang="ca-ES" sz="3200" b="1" dirty="0"/>
        </a:p>
      </dgm:t>
    </dgm:pt>
    <dgm:pt modelId="{807B1DE2-A14A-4DEE-9F74-438F11E687B5}" type="parTrans" cxnId="{C70DBDDA-872F-4F65-8FAB-CD51E7078301}">
      <dgm:prSet/>
      <dgm:spPr/>
      <dgm:t>
        <a:bodyPr/>
        <a:lstStyle/>
        <a:p>
          <a:endParaRPr lang="ca-ES"/>
        </a:p>
      </dgm:t>
    </dgm:pt>
    <dgm:pt modelId="{4747ED88-6ABC-4DED-ABA6-1C151FED1BBB}" type="sibTrans" cxnId="{C70DBDDA-872F-4F65-8FAB-CD51E7078301}">
      <dgm:prSet/>
      <dgm:spPr/>
      <dgm:t>
        <a:bodyPr/>
        <a:lstStyle/>
        <a:p>
          <a:endParaRPr lang="ca-ES"/>
        </a:p>
      </dgm:t>
    </dgm:pt>
    <dgm:pt modelId="{951C7496-39F4-49D6-8262-9148A52BB554}">
      <dgm:prSet phldrT="[Text]" custT="1"/>
      <dgm:spPr>
        <a:solidFill>
          <a:srgbClr val="339933">
            <a:alpha val="90000"/>
          </a:srgbClr>
        </a:solidFill>
      </dgm:spPr>
      <dgm:t>
        <a:bodyPr/>
        <a:lstStyle/>
        <a:p>
          <a:r>
            <a:rPr lang="en-US" sz="2400" b="1" dirty="0" err="1" smtClean="0">
              <a:solidFill>
                <a:schemeClr val="bg1"/>
              </a:solidFill>
            </a:rPr>
            <a:t>Canadien</a:t>
          </a:r>
          <a:r>
            <a:rPr lang="en-US" sz="2400" b="1" dirty="0" smtClean="0">
              <a:solidFill>
                <a:schemeClr val="bg1"/>
              </a:solidFill>
            </a:rPr>
            <a:t>  Alliance for community Service-Learning  </a:t>
          </a:r>
          <a:r>
            <a:rPr lang="en-US" sz="1400" dirty="0" smtClean="0">
              <a:hlinkClick xmlns:r="http://schemas.openxmlformats.org/officeDocument/2006/relationships" r:id="rId2"/>
            </a:rPr>
            <a:t>http://www.communityservicelearning.ca</a:t>
          </a:r>
          <a:endParaRPr lang="ca-ES" sz="1400" dirty="0"/>
        </a:p>
      </dgm:t>
    </dgm:pt>
    <dgm:pt modelId="{EB57D3D8-4A5A-4158-9353-DEA8300F7584}" type="parTrans" cxnId="{682E94B9-CF13-4797-95E3-7F7D60A1D2AB}">
      <dgm:prSet/>
      <dgm:spPr/>
      <dgm:t>
        <a:bodyPr/>
        <a:lstStyle/>
        <a:p>
          <a:endParaRPr lang="ca-ES"/>
        </a:p>
      </dgm:t>
    </dgm:pt>
    <dgm:pt modelId="{C1F7B135-9B37-4D66-A8EC-D006440D9984}" type="sibTrans" cxnId="{682E94B9-CF13-4797-95E3-7F7D60A1D2AB}">
      <dgm:prSet/>
      <dgm:spPr/>
      <dgm:t>
        <a:bodyPr/>
        <a:lstStyle/>
        <a:p>
          <a:endParaRPr lang="ca-ES"/>
        </a:p>
      </dgm:t>
    </dgm:pt>
    <dgm:pt modelId="{D0C16D40-725C-4D94-B16F-70BF9983B207}">
      <dgm:prSet custT="1"/>
      <dgm:spPr>
        <a:solidFill>
          <a:schemeClr val="accent2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fr-FR" sz="2400" b="1" i="0" dirty="0" smtClean="0">
              <a:solidFill>
                <a:schemeClr val="bg1"/>
              </a:solidFill>
            </a:rPr>
            <a:t>Campus Compact (EUA)  </a:t>
          </a:r>
          <a:r>
            <a:rPr lang="fr-FR" sz="2000" dirty="0" smtClean="0">
              <a:solidFill>
                <a:srgbClr val="FFFF00"/>
              </a:solidFill>
              <a:hlinkClick xmlns:r="http://schemas.openxmlformats.org/officeDocument/2006/relationships" r:id="rId3"/>
            </a:rPr>
            <a:t>http://www.compact.org</a:t>
          </a:r>
          <a:endParaRPr lang="ca-ES" sz="2000" dirty="0">
            <a:solidFill>
              <a:srgbClr val="FFFF00"/>
            </a:solidFill>
          </a:endParaRPr>
        </a:p>
      </dgm:t>
    </dgm:pt>
    <dgm:pt modelId="{101A4CD4-96B7-439B-A661-9866B3000A03}" type="parTrans" cxnId="{DAFE5058-F8AF-4BFD-AF90-E7FC6717994C}">
      <dgm:prSet/>
      <dgm:spPr/>
      <dgm:t>
        <a:bodyPr/>
        <a:lstStyle/>
        <a:p>
          <a:endParaRPr lang="ca-ES"/>
        </a:p>
      </dgm:t>
    </dgm:pt>
    <dgm:pt modelId="{083308BD-8D67-4E3C-A670-FB2700F6138F}" type="sibTrans" cxnId="{DAFE5058-F8AF-4BFD-AF90-E7FC6717994C}">
      <dgm:prSet/>
      <dgm:spPr/>
      <dgm:t>
        <a:bodyPr/>
        <a:lstStyle/>
        <a:p>
          <a:endParaRPr lang="ca-ES"/>
        </a:p>
      </dgm:t>
    </dgm:pt>
    <dgm:pt modelId="{AB425173-4616-4DCA-B181-16CD9126E880}">
      <dgm:prSet/>
      <dgm:spPr>
        <a:solidFill>
          <a:schemeClr val="accent2">
            <a:lumMod val="60000"/>
            <a:lumOff val="40000"/>
            <a:alpha val="90000"/>
          </a:schemeClr>
        </a:solidFill>
      </dgm:spPr>
      <dgm:t>
        <a:bodyPr/>
        <a:lstStyle/>
        <a:p>
          <a:endParaRPr lang="ca-ES" sz="2000" dirty="0">
            <a:solidFill>
              <a:srgbClr val="FFFF00"/>
            </a:solidFill>
          </a:endParaRPr>
        </a:p>
      </dgm:t>
    </dgm:pt>
    <dgm:pt modelId="{BAB5542D-F83E-462D-8066-B0C0CB763311}" type="parTrans" cxnId="{2D6FB9CB-B087-44ED-B555-D77E30E552DB}">
      <dgm:prSet/>
      <dgm:spPr/>
      <dgm:t>
        <a:bodyPr/>
        <a:lstStyle/>
        <a:p>
          <a:endParaRPr lang="ca-ES"/>
        </a:p>
      </dgm:t>
    </dgm:pt>
    <dgm:pt modelId="{66AF8C58-E072-4A40-8939-BEA89E55AD24}" type="sibTrans" cxnId="{2D6FB9CB-B087-44ED-B555-D77E30E552DB}">
      <dgm:prSet/>
      <dgm:spPr/>
      <dgm:t>
        <a:bodyPr/>
        <a:lstStyle/>
        <a:p>
          <a:endParaRPr lang="ca-ES"/>
        </a:p>
      </dgm:t>
    </dgm:pt>
    <dgm:pt modelId="{218130CF-E0D8-4612-9355-98A1777C85D6}">
      <dgm:prSet/>
      <dgm:spPr>
        <a:solidFill>
          <a:srgbClr val="339933">
            <a:alpha val="90000"/>
          </a:srgbClr>
        </a:solidFill>
      </dgm:spPr>
      <dgm:t>
        <a:bodyPr/>
        <a:lstStyle/>
        <a:p>
          <a:endParaRPr lang="ca-ES" sz="1600" dirty="0"/>
        </a:p>
      </dgm:t>
    </dgm:pt>
    <dgm:pt modelId="{D1E414E1-3239-4BA3-A155-32CE0E39A047}" type="parTrans" cxnId="{6B368E07-3379-4298-8546-D21C45C90605}">
      <dgm:prSet/>
      <dgm:spPr/>
      <dgm:t>
        <a:bodyPr/>
        <a:lstStyle/>
        <a:p>
          <a:endParaRPr lang="ca-ES"/>
        </a:p>
      </dgm:t>
    </dgm:pt>
    <dgm:pt modelId="{9882F2E0-106E-4397-8803-019C261518DA}" type="sibTrans" cxnId="{6B368E07-3379-4298-8546-D21C45C90605}">
      <dgm:prSet/>
      <dgm:spPr/>
      <dgm:t>
        <a:bodyPr/>
        <a:lstStyle/>
        <a:p>
          <a:endParaRPr lang="ca-ES"/>
        </a:p>
      </dgm:t>
    </dgm:pt>
    <dgm:pt modelId="{F41F8FA1-B996-41CF-955B-CAD74767DE38}">
      <dgm:prSet phldrT="[Text]" custT="1"/>
      <dgm:spPr>
        <a:solidFill>
          <a:srgbClr val="339933">
            <a:alpha val="90000"/>
          </a:srgbClr>
        </a:solidFill>
      </dgm:spPr>
      <dgm:t>
        <a:bodyPr/>
        <a:lstStyle/>
        <a:p>
          <a:endParaRPr lang="ca-ES" sz="1400" dirty="0"/>
        </a:p>
      </dgm:t>
    </dgm:pt>
    <dgm:pt modelId="{D6E6BA88-5BB8-4DB6-A3C5-69E5F10B912A}" type="parTrans" cxnId="{77D56566-1D04-4A9F-813A-0F069C117608}">
      <dgm:prSet/>
      <dgm:spPr/>
    </dgm:pt>
    <dgm:pt modelId="{6DC7C29D-E5CF-4CE2-A3B0-7707E250B9BA}" type="sibTrans" cxnId="{77D56566-1D04-4A9F-813A-0F069C117608}">
      <dgm:prSet/>
      <dgm:spPr/>
    </dgm:pt>
    <dgm:pt modelId="{562FBA33-0044-49DF-9C2F-6193903D0AD2}" type="pres">
      <dgm:prSet presAssocID="{0A9D8DCD-208F-4EA6-99D9-383F31C6FAA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a-ES"/>
        </a:p>
      </dgm:t>
    </dgm:pt>
    <dgm:pt modelId="{132A89ED-E2C0-48EB-A13F-072DA5426186}" type="pres">
      <dgm:prSet presAssocID="{3E7859B1-D65A-4115-8496-6B8579C95A71}" presName="composite" presStyleCnt="0"/>
      <dgm:spPr/>
    </dgm:pt>
    <dgm:pt modelId="{57E61B92-6D73-428A-928B-BEA52323FE7C}" type="pres">
      <dgm:prSet presAssocID="{3E7859B1-D65A-4115-8496-6B8579C95A71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F2ECB997-01EE-439E-AFC6-6A462F8EE62B}" type="pres">
      <dgm:prSet presAssocID="{3E7859B1-D65A-4115-8496-6B8579C95A71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DA1375F0-804E-48E8-8AF9-7FD5288F7750}" type="pres">
      <dgm:prSet presAssocID="{B15D9FCF-C651-4135-9A54-1095DF7B32EE}" presName="space" presStyleCnt="0"/>
      <dgm:spPr/>
    </dgm:pt>
    <dgm:pt modelId="{EB4F461A-3601-4364-9108-0DD505F37D7B}" type="pres">
      <dgm:prSet presAssocID="{7BC158AF-F2D6-491A-94C3-8613847AFDE6}" presName="composite" presStyleCnt="0"/>
      <dgm:spPr/>
    </dgm:pt>
    <dgm:pt modelId="{AEC2FA4A-051B-41E1-8118-7877419304CA}" type="pres">
      <dgm:prSet presAssocID="{7BC158AF-F2D6-491A-94C3-8613847AFDE6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165FEE73-783B-4DF3-93B3-6B7E8D76378D}" type="pres">
      <dgm:prSet presAssocID="{7BC158AF-F2D6-491A-94C3-8613847AFDE6}" presName="desTx" presStyleLbl="alignAccFollowNode1" presStyleIdx="1" presStyleCnt="2" custLinFactNeighborX="2362" custLinFactNeighborY="-1126">
        <dgm:presLayoutVars>
          <dgm:bulletEnabled val="1"/>
        </dgm:presLayoutVars>
      </dgm:prSet>
      <dgm:spPr/>
      <dgm:t>
        <a:bodyPr/>
        <a:lstStyle/>
        <a:p>
          <a:endParaRPr lang="ca-ES"/>
        </a:p>
      </dgm:t>
    </dgm:pt>
  </dgm:ptLst>
  <dgm:cxnLst>
    <dgm:cxn modelId="{3FB1672F-3689-4FED-BCFC-6DFE64C5AE6B}" type="presOf" srcId="{7BC158AF-F2D6-491A-94C3-8613847AFDE6}" destId="{AEC2FA4A-051B-41E1-8118-7877419304CA}" srcOrd="0" destOrd="0" presId="urn:microsoft.com/office/officeart/2005/8/layout/hList1"/>
    <dgm:cxn modelId="{2D6FB9CB-B087-44ED-B555-D77E30E552DB}" srcId="{3E7859B1-D65A-4115-8496-6B8579C95A71}" destId="{AB425173-4616-4DCA-B181-16CD9126E880}" srcOrd="2" destOrd="0" parTransId="{BAB5542D-F83E-462D-8066-B0C0CB763311}" sibTransId="{66AF8C58-E072-4A40-8939-BEA89E55AD24}"/>
    <dgm:cxn modelId="{DFF0D761-4F16-442B-A4EF-09396F060763}" type="presOf" srcId="{0DF989A4-12E6-48A7-AEA1-1D9DC2ABCBFF}" destId="{F2ECB997-01EE-439E-AFC6-6A462F8EE62B}" srcOrd="0" destOrd="0" presId="urn:microsoft.com/office/officeart/2005/8/layout/hList1"/>
    <dgm:cxn modelId="{6B1EEE94-C14F-46D5-B817-48C6204211A8}" type="presOf" srcId="{3E7859B1-D65A-4115-8496-6B8579C95A71}" destId="{57E61B92-6D73-428A-928B-BEA52323FE7C}" srcOrd="0" destOrd="0" presId="urn:microsoft.com/office/officeart/2005/8/layout/hList1"/>
    <dgm:cxn modelId="{491049A3-EEAC-4FC0-B07D-DC13F4023616}" type="presOf" srcId="{951C7496-39F4-49D6-8262-9148A52BB554}" destId="{165FEE73-783B-4DF3-93B3-6B7E8D76378D}" srcOrd="0" destOrd="0" presId="urn:microsoft.com/office/officeart/2005/8/layout/hList1"/>
    <dgm:cxn modelId="{4190A74D-36A8-4EDB-8B93-19A13CF2DC5E}" srcId="{0A9D8DCD-208F-4EA6-99D9-383F31C6FAAD}" destId="{3E7859B1-D65A-4115-8496-6B8579C95A71}" srcOrd="0" destOrd="0" parTransId="{E23D84DD-556B-40DE-829D-487C3BFFDE50}" sibTransId="{B15D9FCF-C651-4135-9A54-1095DF7B32EE}"/>
    <dgm:cxn modelId="{682E94B9-CF13-4797-95E3-7F7D60A1D2AB}" srcId="{7BC158AF-F2D6-491A-94C3-8613847AFDE6}" destId="{951C7496-39F4-49D6-8262-9148A52BB554}" srcOrd="0" destOrd="0" parTransId="{EB57D3D8-4A5A-4158-9353-DEA8300F7584}" sibTransId="{C1F7B135-9B37-4D66-A8EC-D006440D9984}"/>
    <dgm:cxn modelId="{77D56566-1D04-4A9F-813A-0F069C117608}" srcId="{7BC158AF-F2D6-491A-94C3-8613847AFDE6}" destId="{F41F8FA1-B996-41CF-955B-CAD74767DE38}" srcOrd="1" destOrd="0" parTransId="{D6E6BA88-5BB8-4DB6-A3C5-69E5F10B912A}" sibTransId="{6DC7C29D-E5CF-4CE2-A3B0-7707E250B9BA}"/>
    <dgm:cxn modelId="{DAFE5058-F8AF-4BFD-AF90-E7FC6717994C}" srcId="{3E7859B1-D65A-4115-8496-6B8579C95A71}" destId="{D0C16D40-725C-4D94-B16F-70BF9983B207}" srcOrd="1" destOrd="0" parTransId="{101A4CD4-96B7-439B-A661-9866B3000A03}" sibTransId="{083308BD-8D67-4E3C-A670-FB2700F6138F}"/>
    <dgm:cxn modelId="{3B29BC64-DD06-45C8-8E37-595FB784DE5B}" srcId="{3E7859B1-D65A-4115-8496-6B8579C95A71}" destId="{0DF989A4-12E6-48A7-AEA1-1D9DC2ABCBFF}" srcOrd="0" destOrd="0" parTransId="{6A1646A6-0503-400A-8218-AE2B4B9B6DBA}" sibTransId="{4CE82D59-9FCF-46DC-98ED-95B7D38F0857}"/>
    <dgm:cxn modelId="{C70DBDDA-872F-4F65-8FAB-CD51E7078301}" srcId="{0A9D8DCD-208F-4EA6-99D9-383F31C6FAAD}" destId="{7BC158AF-F2D6-491A-94C3-8613847AFDE6}" srcOrd="1" destOrd="0" parTransId="{807B1DE2-A14A-4DEE-9F74-438F11E687B5}" sibTransId="{4747ED88-6ABC-4DED-ABA6-1C151FED1BBB}"/>
    <dgm:cxn modelId="{9B9CD5F6-B763-4A1C-9904-A8B92229DC7E}" type="presOf" srcId="{0A9D8DCD-208F-4EA6-99D9-383F31C6FAAD}" destId="{562FBA33-0044-49DF-9C2F-6193903D0AD2}" srcOrd="0" destOrd="0" presId="urn:microsoft.com/office/officeart/2005/8/layout/hList1"/>
    <dgm:cxn modelId="{C2ECFAB7-925E-4D9B-B42F-C69EA62BEAE6}" type="presOf" srcId="{AB425173-4616-4DCA-B181-16CD9126E880}" destId="{F2ECB997-01EE-439E-AFC6-6A462F8EE62B}" srcOrd="0" destOrd="2" presId="urn:microsoft.com/office/officeart/2005/8/layout/hList1"/>
    <dgm:cxn modelId="{6B368E07-3379-4298-8546-D21C45C90605}" srcId="{7BC158AF-F2D6-491A-94C3-8613847AFDE6}" destId="{218130CF-E0D8-4612-9355-98A1777C85D6}" srcOrd="2" destOrd="0" parTransId="{D1E414E1-3239-4BA3-A155-32CE0E39A047}" sibTransId="{9882F2E0-106E-4397-8803-019C261518DA}"/>
    <dgm:cxn modelId="{57253C34-650A-43A5-A294-0AF432A11173}" type="presOf" srcId="{F41F8FA1-B996-41CF-955B-CAD74767DE38}" destId="{165FEE73-783B-4DF3-93B3-6B7E8D76378D}" srcOrd="0" destOrd="1" presId="urn:microsoft.com/office/officeart/2005/8/layout/hList1"/>
    <dgm:cxn modelId="{F03D3F45-E127-4A68-9FBE-3E204A53DFC8}" type="presOf" srcId="{218130CF-E0D8-4612-9355-98A1777C85D6}" destId="{165FEE73-783B-4DF3-93B3-6B7E8D76378D}" srcOrd="0" destOrd="2" presId="urn:microsoft.com/office/officeart/2005/8/layout/hList1"/>
    <dgm:cxn modelId="{F372D6E7-2850-4144-BAFD-3EE6F88950E9}" type="presOf" srcId="{D0C16D40-725C-4D94-B16F-70BF9983B207}" destId="{F2ECB997-01EE-439E-AFC6-6A462F8EE62B}" srcOrd="0" destOrd="1" presId="urn:microsoft.com/office/officeart/2005/8/layout/hList1"/>
    <dgm:cxn modelId="{6508F33C-17DD-4E42-9902-6DA8ADA63966}" type="presParOf" srcId="{562FBA33-0044-49DF-9C2F-6193903D0AD2}" destId="{132A89ED-E2C0-48EB-A13F-072DA5426186}" srcOrd="0" destOrd="0" presId="urn:microsoft.com/office/officeart/2005/8/layout/hList1"/>
    <dgm:cxn modelId="{0EDAFE14-0E99-41A2-8BC1-8462D99134A8}" type="presParOf" srcId="{132A89ED-E2C0-48EB-A13F-072DA5426186}" destId="{57E61B92-6D73-428A-928B-BEA52323FE7C}" srcOrd="0" destOrd="0" presId="urn:microsoft.com/office/officeart/2005/8/layout/hList1"/>
    <dgm:cxn modelId="{4532855C-1810-4082-B778-801C8E80820E}" type="presParOf" srcId="{132A89ED-E2C0-48EB-A13F-072DA5426186}" destId="{F2ECB997-01EE-439E-AFC6-6A462F8EE62B}" srcOrd="1" destOrd="0" presId="urn:microsoft.com/office/officeart/2005/8/layout/hList1"/>
    <dgm:cxn modelId="{D3FDA5BC-22B3-454E-AB9D-1BD70D63CE0D}" type="presParOf" srcId="{562FBA33-0044-49DF-9C2F-6193903D0AD2}" destId="{DA1375F0-804E-48E8-8AF9-7FD5288F7750}" srcOrd="1" destOrd="0" presId="urn:microsoft.com/office/officeart/2005/8/layout/hList1"/>
    <dgm:cxn modelId="{C04ECD30-5758-4B72-A0FD-C6984F16A9A1}" type="presParOf" srcId="{562FBA33-0044-49DF-9C2F-6193903D0AD2}" destId="{EB4F461A-3601-4364-9108-0DD505F37D7B}" srcOrd="2" destOrd="0" presId="urn:microsoft.com/office/officeart/2005/8/layout/hList1"/>
    <dgm:cxn modelId="{27CD6FD0-B492-4ACD-B14A-C5E590A4EECF}" type="presParOf" srcId="{EB4F461A-3601-4364-9108-0DD505F37D7B}" destId="{AEC2FA4A-051B-41E1-8118-7877419304CA}" srcOrd="0" destOrd="0" presId="urn:microsoft.com/office/officeart/2005/8/layout/hList1"/>
    <dgm:cxn modelId="{E15D38C4-5872-41CA-8B89-5DE19BE87477}" type="presParOf" srcId="{EB4F461A-3601-4364-9108-0DD505F37D7B}" destId="{165FEE73-783B-4DF3-93B3-6B7E8D76378D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6B3ED08-B8ED-487E-A630-298BEC2282C2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a-ES"/>
        </a:p>
      </dgm:t>
    </dgm:pt>
    <dgm:pt modelId="{E0EC21B0-3313-4340-B9BF-FEB5CF85DE26}">
      <dgm:prSet phldrT="[Text]" custT="1"/>
      <dgm:spPr>
        <a:solidFill>
          <a:srgbClr val="006600"/>
        </a:solidFill>
        <a:ln>
          <a:solidFill>
            <a:srgbClr val="339933"/>
          </a:solidFill>
        </a:ln>
      </dgm:spPr>
      <dgm:t>
        <a:bodyPr/>
        <a:lstStyle/>
        <a:p>
          <a:r>
            <a:rPr lang="es-ES" sz="1400" b="1" dirty="0" smtClean="0"/>
            <a:t>2007</a:t>
          </a:r>
          <a:endParaRPr lang="ca-ES" sz="1400" b="1" dirty="0"/>
        </a:p>
      </dgm:t>
    </dgm:pt>
    <dgm:pt modelId="{156256ED-8F58-42DD-AE44-6020D8B1186A}" type="parTrans" cxnId="{DD14A305-DA2E-438D-9345-A0602CDCF97F}">
      <dgm:prSet/>
      <dgm:spPr/>
      <dgm:t>
        <a:bodyPr/>
        <a:lstStyle/>
        <a:p>
          <a:endParaRPr lang="ca-ES"/>
        </a:p>
      </dgm:t>
    </dgm:pt>
    <dgm:pt modelId="{40941D89-56BF-475B-95AD-C49AFBC0C705}" type="sibTrans" cxnId="{DD14A305-DA2E-438D-9345-A0602CDCF97F}">
      <dgm:prSet/>
      <dgm:spPr/>
      <dgm:t>
        <a:bodyPr/>
        <a:lstStyle/>
        <a:p>
          <a:endParaRPr lang="ca-ES"/>
        </a:p>
      </dgm:t>
    </dgm:pt>
    <dgm:pt modelId="{6CD7257F-5816-4EE2-8258-88B803B4B4DA}">
      <dgm:prSet phldrT="[Text]" custT="1"/>
      <dgm:spPr>
        <a:solidFill>
          <a:srgbClr val="006600">
            <a:alpha val="90000"/>
          </a:srgbClr>
        </a:solidFill>
        <a:ln>
          <a:solidFill>
            <a:srgbClr val="339933">
              <a:alpha val="90000"/>
            </a:srgbClr>
          </a:solidFill>
        </a:ln>
      </dgm:spPr>
      <dgm:t>
        <a:bodyPr/>
        <a:lstStyle/>
        <a:p>
          <a:r>
            <a:rPr lang="es-ES" sz="1400" b="1" dirty="0" smtClean="0">
              <a:solidFill>
                <a:schemeClr val="bg1"/>
              </a:solidFill>
            </a:rPr>
            <a:t>DISEÑO DE LAS TITULACIONES POR COMPETENCIAS GENÉRICAS, ESPECÍFICAS Y TRANSVERSALES. </a:t>
          </a:r>
          <a:endParaRPr lang="ca-ES" sz="1400" b="1" dirty="0">
            <a:solidFill>
              <a:schemeClr val="bg1"/>
            </a:solidFill>
          </a:endParaRPr>
        </a:p>
      </dgm:t>
    </dgm:pt>
    <dgm:pt modelId="{2EE07FD0-FF1B-4739-96E3-6DEDBA54C432}" type="parTrans" cxnId="{E7C7BCC2-5ADA-4748-AA9C-4D950F2F576B}">
      <dgm:prSet/>
      <dgm:spPr/>
      <dgm:t>
        <a:bodyPr/>
        <a:lstStyle/>
        <a:p>
          <a:endParaRPr lang="ca-ES"/>
        </a:p>
      </dgm:t>
    </dgm:pt>
    <dgm:pt modelId="{00C583EA-5A96-4CDA-AB12-E3B14C4B6A2C}" type="sibTrans" cxnId="{E7C7BCC2-5ADA-4748-AA9C-4D950F2F576B}">
      <dgm:prSet/>
      <dgm:spPr/>
      <dgm:t>
        <a:bodyPr/>
        <a:lstStyle/>
        <a:p>
          <a:endParaRPr lang="ca-ES"/>
        </a:p>
      </dgm:t>
    </dgm:pt>
    <dgm:pt modelId="{E46B411C-447A-41A1-98F8-A6A0603D34D6}">
      <dgm:prSet phldrT="[Text]" custT="1"/>
      <dgm:spPr>
        <a:solidFill>
          <a:srgbClr val="006600"/>
        </a:solidFill>
        <a:ln>
          <a:solidFill>
            <a:srgbClr val="006600"/>
          </a:solidFill>
        </a:ln>
      </dgm:spPr>
      <dgm:t>
        <a:bodyPr/>
        <a:lstStyle/>
        <a:p>
          <a:r>
            <a:rPr lang="es-ES" sz="1400" dirty="0" smtClean="0"/>
            <a:t>2009</a:t>
          </a:r>
          <a:endParaRPr lang="ca-ES" sz="1400" dirty="0"/>
        </a:p>
      </dgm:t>
    </dgm:pt>
    <dgm:pt modelId="{CF9291F9-065E-4D05-9A78-EFCE8214C365}" type="parTrans" cxnId="{2BF63559-870E-42D4-B821-7D69563FCE2D}">
      <dgm:prSet/>
      <dgm:spPr/>
      <dgm:t>
        <a:bodyPr/>
        <a:lstStyle/>
        <a:p>
          <a:endParaRPr lang="ca-ES"/>
        </a:p>
      </dgm:t>
    </dgm:pt>
    <dgm:pt modelId="{C5DECA3B-CEA1-4423-B12B-25F38A4B9F2B}" type="sibTrans" cxnId="{2BF63559-870E-42D4-B821-7D69563FCE2D}">
      <dgm:prSet/>
      <dgm:spPr/>
      <dgm:t>
        <a:bodyPr/>
        <a:lstStyle/>
        <a:p>
          <a:endParaRPr lang="ca-ES"/>
        </a:p>
      </dgm:t>
    </dgm:pt>
    <dgm:pt modelId="{DFC13B79-98A5-47AA-BDF1-86EA3FA38BAB}">
      <dgm:prSet phldrT="[Text]" custT="1"/>
      <dgm:spPr>
        <a:solidFill>
          <a:srgbClr val="006600">
            <a:alpha val="90000"/>
          </a:srgbClr>
        </a:solidFill>
        <a:ln>
          <a:solidFill>
            <a:srgbClr val="339933">
              <a:alpha val="90000"/>
            </a:srgbClr>
          </a:solidFill>
        </a:ln>
      </dgm:spPr>
      <dgm:t>
        <a:bodyPr/>
        <a:lstStyle/>
        <a:p>
          <a:r>
            <a:rPr lang="es-ES" sz="1400" b="1" dirty="0" smtClean="0">
              <a:solidFill>
                <a:schemeClr val="bg1"/>
              </a:solidFill>
            </a:rPr>
            <a:t>AA:VV: Aprendizaje servicio (</a:t>
          </a:r>
          <a:r>
            <a:rPr lang="es-ES" sz="1400" b="1" dirty="0" err="1" smtClean="0">
              <a:solidFill>
                <a:schemeClr val="bg1"/>
              </a:solidFill>
            </a:rPr>
            <a:t>ApS</a:t>
          </a:r>
          <a:r>
            <a:rPr lang="es-ES" sz="1400" b="1" dirty="0" smtClean="0">
              <a:solidFill>
                <a:schemeClr val="bg1"/>
              </a:solidFill>
            </a:rPr>
            <a:t>): educación y compromiso cívico. Barcelona, Ed. </a:t>
          </a:r>
          <a:r>
            <a:rPr lang="es-ES" sz="1400" b="1" dirty="0" err="1" smtClean="0">
              <a:solidFill>
                <a:schemeClr val="bg1"/>
              </a:solidFill>
            </a:rPr>
            <a:t>Graó</a:t>
          </a:r>
          <a:r>
            <a:rPr lang="es-ES" sz="1400" b="1" dirty="0" smtClean="0">
              <a:solidFill>
                <a:schemeClr val="bg1"/>
              </a:solidFill>
            </a:rPr>
            <a:t>.</a:t>
          </a:r>
          <a:endParaRPr lang="ca-ES" sz="1400" b="1" dirty="0">
            <a:solidFill>
              <a:schemeClr val="bg1"/>
            </a:solidFill>
          </a:endParaRPr>
        </a:p>
      </dgm:t>
    </dgm:pt>
    <dgm:pt modelId="{449450C5-F030-435B-94BC-DA75B8DFEB4C}" type="parTrans" cxnId="{BB01C4FC-D8E7-4EB6-B9D9-ACBD6A3B1445}">
      <dgm:prSet/>
      <dgm:spPr/>
      <dgm:t>
        <a:bodyPr/>
        <a:lstStyle/>
        <a:p>
          <a:endParaRPr lang="ca-ES"/>
        </a:p>
      </dgm:t>
    </dgm:pt>
    <dgm:pt modelId="{55771FD6-55DE-4BE9-9FCE-B8D08B7E857C}" type="sibTrans" cxnId="{BB01C4FC-D8E7-4EB6-B9D9-ACBD6A3B1445}">
      <dgm:prSet/>
      <dgm:spPr/>
      <dgm:t>
        <a:bodyPr/>
        <a:lstStyle/>
        <a:p>
          <a:endParaRPr lang="ca-ES"/>
        </a:p>
      </dgm:t>
    </dgm:pt>
    <dgm:pt modelId="{6E769155-7E21-45BC-A7BD-4B5097199C6F}">
      <dgm:prSet phldrT="[Text]" custT="1"/>
      <dgm:spPr>
        <a:solidFill>
          <a:srgbClr val="006600"/>
        </a:solidFill>
        <a:ln>
          <a:solidFill>
            <a:srgbClr val="339933"/>
          </a:solidFill>
        </a:ln>
      </dgm:spPr>
      <dgm:t>
        <a:bodyPr/>
        <a:lstStyle/>
        <a:p>
          <a:r>
            <a:rPr lang="es-ES" sz="1400" b="1" dirty="0" smtClean="0"/>
            <a:t>2010</a:t>
          </a:r>
          <a:endParaRPr lang="ca-ES" sz="1400" b="1" dirty="0"/>
        </a:p>
      </dgm:t>
    </dgm:pt>
    <dgm:pt modelId="{1E3D8740-7403-402B-B268-EE8AA811821F}" type="parTrans" cxnId="{3C2A4996-048F-41A2-B123-22304DEEF237}">
      <dgm:prSet/>
      <dgm:spPr/>
      <dgm:t>
        <a:bodyPr/>
        <a:lstStyle/>
        <a:p>
          <a:endParaRPr lang="ca-ES"/>
        </a:p>
      </dgm:t>
    </dgm:pt>
    <dgm:pt modelId="{4F446E13-3514-4395-A761-93FD089F4F2C}" type="sibTrans" cxnId="{3C2A4996-048F-41A2-B123-22304DEEF237}">
      <dgm:prSet/>
      <dgm:spPr/>
      <dgm:t>
        <a:bodyPr/>
        <a:lstStyle/>
        <a:p>
          <a:endParaRPr lang="ca-ES"/>
        </a:p>
      </dgm:t>
    </dgm:pt>
    <dgm:pt modelId="{B5E4959C-8412-4D60-87D4-19B9C850DD82}">
      <dgm:prSet phldrT="[Text]" custT="1"/>
      <dgm:spPr>
        <a:solidFill>
          <a:srgbClr val="006600">
            <a:alpha val="90000"/>
          </a:srgbClr>
        </a:solidFill>
        <a:ln>
          <a:solidFill>
            <a:srgbClr val="339933">
              <a:alpha val="90000"/>
            </a:srgbClr>
          </a:solidFill>
        </a:ln>
      </dgm:spPr>
      <dgm:t>
        <a:bodyPr/>
        <a:lstStyle/>
        <a:p>
          <a:r>
            <a:rPr lang="es-ES" sz="1400" b="1" dirty="0" smtClean="0">
              <a:solidFill>
                <a:schemeClr val="bg1"/>
              </a:solidFill>
            </a:rPr>
            <a:t>ESTATUTO DEL ESTUDIANTE. (Actividades solidarias)</a:t>
          </a:r>
          <a:endParaRPr lang="ca-ES" sz="1400" b="1" dirty="0">
            <a:solidFill>
              <a:schemeClr val="bg1"/>
            </a:solidFill>
          </a:endParaRPr>
        </a:p>
      </dgm:t>
    </dgm:pt>
    <dgm:pt modelId="{EAB0944E-2695-4E2B-9BA6-0281E081937E}" type="parTrans" cxnId="{D8D6CE57-0C4A-4C0E-B22B-539B8B36D1A0}">
      <dgm:prSet/>
      <dgm:spPr/>
      <dgm:t>
        <a:bodyPr/>
        <a:lstStyle/>
        <a:p>
          <a:endParaRPr lang="ca-ES"/>
        </a:p>
      </dgm:t>
    </dgm:pt>
    <dgm:pt modelId="{DB9A9C72-DADF-4BD0-ABB3-E647FFF9BE1C}" type="sibTrans" cxnId="{D8D6CE57-0C4A-4C0E-B22B-539B8B36D1A0}">
      <dgm:prSet/>
      <dgm:spPr/>
      <dgm:t>
        <a:bodyPr/>
        <a:lstStyle/>
        <a:p>
          <a:endParaRPr lang="ca-ES"/>
        </a:p>
      </dgm:t>
    </dgm:pt>
    <dgm:pt modelId="{8577871B-7C42-4189-BCE4-EB7C1ABE97F5}">
      <dgm:prSet custT="1"/>
      <dgm:spPr>
        <a:solidFill>
          <a:srgbClr val="006600"/>
        </a:solidFill>
        <a:ln>
          <a:solidFill>
            <a:srgbClr val="339933"/>
          </a:solidFill>
        </a:ln>
      </dgm:spPr>
      <dgm:t>
        <a:bodyPr/>
        <a:lstStyle/>
        <a:p>
          <a:r>
            <a:rPr lang="es-ES" sz="1400" b="1" dirty="0" smtClean="0">
              <a:solidFill>
                <a:schemeClr val="bg1"/>
              </a:solidFill>
            </a:rPr>
            <a:t>2011</a:t>
          </a:r>
          <a:endParaRPr lang="ca-ES" sz="1400" b="1" dirty="0">
            <a:solidFill>
              <a:schemeClr val="bg1"/>
            </a:solidFill>
          </a:endParaRPr>
        </a:p>
      </dgm:t>
    </dgm:pt>
    <dgm:pt modelId="{48176BBD-D5C3-4F65-87C4-DA49E7C7F7C4}" type="parTrans" cxnId="{CFCD4629-C05B-494A-81CD-AE388C6D9F38}">
      <dgm:prSet/>
      <dgm:spPr/>
      <dgm:t>
        <a:bodyPr/>
        <a:lstStyle/>
        <a:p>
          <a:endParaRPr lang="ca-ES"/>
        </a:p>
      </dgm:t>
    </dgm:pt>
    <dgm:pt modelId="{B28216AD-EB45-4367-8DA8-A2BC16866204}" type="sibTrans" cxnId="{CFCD4629-C05B-494A-81CD-AE388C6D9F38}">
      <dgm:prSet/>
      <dgm:spPr/>
      <dgm:t>
        <a:bodyPr/>
        <a:lstStyle/>
        <a:p>
          <a:endParaRPr lang="ca-ES"/>
        </a:p>
      </dgm:t>
    </dgm:pt>
    <dgm:pt modelId="{3235E278-D6CD-4017-83CA-9FBB6262E223}">
      <dgm:prSet custT="1"/>
      <dgm:spPr>
        <a:solidFill>
          <a:srgbClr val="006600">
            <a:alpha val="90000"/>
          </a:srgbClr>
        </a:solidFill>
        <a:ln>
          <a:solidFill>
            <a:srgbClr val="339933">
              <a:alpha val="90000"/>
            </a:srgbClr>
          </a:solidFill>
        </a:ln>
      </dgm:spPr>
      <dgm:t>
        <a:bodyPr/>
        <a:lstStyle/>
        <a:p>
          <a:endParaRPr lang="ca-ES" sz="1400" b="1" dirty="0">
            <a:solidFill>
              <a:schemeClr val="bg1"/>
            </a:solidFill>
          </a:endParaRPr>
        </a:p>
      </dgm:t>
    </dgm:pt>
    <dgm:pt modelId="{7CE37FCC-9B2E-4E72-BAB6-503CC7F9B461}" type="parTrans" cxnId="{4456953F-1D2F-4838-9C21-53A284920C70}">
      <dgm:prSet/>
      <dgm:spPr/>
      <dgm:t>
        <a:bodyPr/>
        <a:lstStyle/>
        <a:p>
          <a:endParaRPr lang="ca-ES"/>
        </a:p>
      </dgm:t>
    </dgm:pt>
    <dgm:pt modelId="{B8DE0DF5-2CD5-4D2F-8681-291CD0491BD0}" type="sibTrans" cxnId="{4456953F-1D2F-4838-9C21-53A284920C70}">
      <dgm:prSet/>
      <dgm:spPr/>
      <dgm:t>
        <a:bodyPr/>
        <a:lstStyle/>
        <a:p>
          <a:endParaRPr lang="ca-ES"/>
        </a:p>
      </dgm:t>
    </dgm:pt>
    <dgm:pt modelId="{BFAE4380-6EBB-4C04-B791-0699190A6189}">
      <dgm:prSet custT="1"/>
      <dgm:spPr>
        <a:solidFill>
          <a:srgbClr val="006600">
            <a:alpha val="90000"/>
          </a:srgbClr>
        </a:solidFill>
        <a:ln>
          <a:solidFill>
            <a:srgbClr val="339933">
              <a:alpha val="90000"/>
            </a:srgbClr>
          </a:solidFill>
        </a:ln>
      </dgm:spPr>
      <dgm:t>
        <a:bodyPr/>
        <a:lstStyle/>
        <a:p>
          <a:r>
            <a:rPr lang="es-ES" sz="1400" b="1" dirty="0" smtClean="0">
              <a:solidFill>
                <a:schemeClr val="bg1"/>
              </a:solidFill>
            </a:rPr>
            <a:t>RD 1397/2007, de 29 de octubre, de estudios universitarios. (Reconocimiento de créditos actividades solidarias) </a:t>
          </a:r>
          <a:endParaRPr lang="ca-ES" sz="1400" b="1" dirty="0">
            <a:solidFill>
              <a:schemeClr val="bg1"/>
            </a:solidFill>
          </a:endParaRPr>
        </a:p>
      </dgm:t>
    </dgm:pt>
    <dgm:pt modelId="{821CD116-42C8-4282-9ECC-522BB770B1A2}" type="parTrans" cxnId="{3B0649D8-5C27-4EE4-9B5B-7503CC16F632}">
      <dgm:prSet/>
      <dgm:spPr/>
      <dgm:t>
        <a:bodyPr/>
        <a:lstStyle/>
        <a:p>
          <a:endParaRPr lang="ca-ES"/>
        </a:p>
      </dgm:t>
    </dgm:pt>
    <dgm:pt modelId="{24689376-2998-4313-B7FC-688697AE56CD}" type="sibTrans" cxnId="{3B0649D8-5C27-4EE4-9B5B-7503CC16F632}">
      <dgm:prSet/>
      <dgm:spPr/>
      <dgm:t>
        <a:bodyPr/>
        <a:lstStyle/>
        <a:p>
          <a:endParaRPr lang="ca-ES"/>
        </a:p>
      </dgm:t>
    </dgm:pt>
    <dgm:pt modelId="{F328AAC4-5160-4193-8A7F-0FEE48A84569}">
      <dgm:prSet custT="1"/>
      <dgm:spPr>
        <a:solidFill>
          <a:srgbClr val="006600">
            <a:alpha val="90000"/>
          </a:srgbClr>
        </a:solidFill>
        <a:ln>
          <a:solidFill>
            <a:srgbClr val="339933">
              <a:alpha val="90000"/>
            </a:srgbClr>
          </a:solidFill>
        </a:ln>
      </dgm:spPr>
      <dgm:t>
        <a:bodyPr/>
        <a:lstStyle/>
        <a:p>
          <a:endParaRPr lang="ca-ES" sz="1400" b="1" dirty="0">
            <a:solidFill>
              <a:schemeClr val="bg1"/>
            </a:solidFill>
          </a:endParaRPr>
        </a:p>
      </dgm:t>
    </dgm:pt>
    <dgm:pt modelId="{620E302F-38E0-45D3-9C5D-8FA1F8FFC5FF}" type="parTrans" cxnId="{492E5701-66B0-4BD6-9344-380F742E8E82}">
      <dgm:prSet/>
      <dgm:spPr/>
      <dgm:t>
        <a:bodyPr/>
        <a:lstStyle/>
        <a:p>
          <a:endParaRPr lang="ca-ES"/>
        </a:p>
      </dgm:t>
    </dgm:pt>
    <dgm:pt modelId="{6051E991-F3EF-46CA-B28A-8DCCBBF38501}" type="sibTrans" cxnId="{492E5701-66B0-4BD6-9344-380F742E8E82}">
      <dgm:prSet/>
      <dgm:spPr/>
      <dgm:t>
        <a:bodyPr/>
        <a:lstStyle/>
        <a:p>
          <a:endParaRPr lang="ca-ES"/>
        </a:p>
      </dgm:t>
    </dgm:pt>
    <dgm:pt modelId="{656605B7-2C44-4B27-878F-9E0D855B123F}">
      <dgm:prSet/>
      <dgm:spPr>
        <a:solidFill>
          <a:srgbClr val="006600">
            <a:alpha val="90000"/>
          </a:srgbClr>
        </a:solidFill>
        <a:ln>
          <a:solidFill>
            <a:srgbClr val="339933">
              <a:alpha val="90000"/>
            </a:srgbClr>
          </a:solidFill>
        </a:ln>
      </dgm:spPr>
      <dgm:t>
        <a:bodyPr/>
        <a:lstStyle/>
        <a:p>
          <a:endParaRPr lang="ca-ES" sz="1100" b="1" dirty="0">
            <a:solidFill>
              <a:schemeClr val="bg1"/>
            </a:solidFill>
          </a:endParaRPr>
        </a:p>
      </dgm:t>
    </dgm:pt>
    <dgm:pt modelId="{66B1E157-6587-4133-AB10-BCF4741F3E65}" type="parTrans" cxnId="{4DD62ED5-ABD3-49C0-AF52-6BEE48B0377A}">
      <dgm:prSet/>
      <dgm:spPr/>
      <dgm:t>
        <a:bodyPr/>
        <a:lstStyle/>
        <a:p>
          <a:endParaRPr lang="ca-ES"/>
        </a:p>
      </dgm:t>
    </dgm:pt>
    <dgm:pt modelId="{5D30F237-9322-4C2E-A43B-B56103EDE0CD}" type="sibTrans" cxnId="{4DD62ED5-ABD3-49C0-AF52-6BEE48B0377A}">
      <dgm:prSet/>
      <dgm:spPr/>
      <dgm:t>
        <a:bodyPr/>
        <a:lstStyle/>
        <a:p>
          <a:endParaRPr lang="ca-ES"/>
        </a:p>
      </dgm:t>
    </dgm:pt>
    <dgm:pt modelId="{F5AAB7E9-5AEC-4713-9CF2-B39BB32B30E4}">
      <dgm:prSet/>
      <dgm:spPr>
        <a:solidFill>
          <a:srgbClr val="006600">
            <a:alpha val="90000"/>
          </a:srgbClr>
        </a:solidFill>
        <a:ln>
          <a:solidFill>
            <a:srgbClr val="339933">
              <a:alpha val="90000"/>
            </a:srgbClr>
          </a:solidFill>
        </a:ln>
      </dgm:spPr>
      <dgm:t>
        <a:bodyPr/>
        <a:lstStyle/>
        <a:p>
          <a:endParaRPr lang="ca-ES" sz="1100" b="1" dirty="0">
            <a:solidFill>
              <a:schemeClr val="bg1"/>
            </a:solidFill>
          </a:endParaRPr>
        </a:p>
      </dgm:t>
    </dgm:pt>
    <dgm:pt modelId="{13B06B45-3183-44A4-BC8E-8DDF487E673C}" type="parTrans" cxnId="{54F86559-B487-49DF-9487-B99833A2D89A}">
      <dgm:prSet/>
      <dgm:spPr/>
      <dgm:t>
        <a:bodyPr/>
        <a:lstStyle/>
        <a:p>
          <a:endParaRPr lang="ca-ES"/>
        </a:p>
      </dgm:t>
    </dgm:pt>
    <dgm:pt modelId="{AE1D74C6-752C-4809-BF6F-86F67512360F}" type="sibTrans" cxnId="{54F86559-B487-49DF-9487-B99833A2D89A}">
      <dgm:prSet/>
      <dgm:spPr/>
      <dgm:t>
        <a:bodyPr/>
        <a:lstStyle/>
        <a:p>
          <a:endParaRPr lang="ca-ES"/>
        </a:p>
      </dgm:t>
    </dgm:pt>
    <dgm:pt modelId="{7B5A914B-96E1-4BA7-A02B-B1872B7A6868}">
      <dgm:prSet/>
      <dgm:spPr>
        <a:solidFill>
          <a:srgbClr val="006600">
            <a:alpha val="90000"/>
          </a:srgbClr>
        </a:solidFill>
      </dgm:spPr>
      <dgm:t>
        <a:bodyPr/>
        <a:lstStyle/>
        <a:p>
          <a:r>
            <a:rPr lang="es-ES" b="1" dirty="0" smtClean="0">
              <a:solidFill>
                <a:schemeClr val="bg1"/>
              </a:solidFill>
            </a:rPr>
            <a:t>MECD. Define la responsabilidad social universitaria en el marco de la Estrategia Universidad 2015</a:t>
          </a:r>
          <a:endParaRPr lang="ca-ES" b="1" dirty="0">
            <a:solidFill>
              <a:schemeClr val="bg1"/>
            </a:solidFill>
          </a:endParaRPr>
        </a:p>
      </dgm:t>
    </dgm:pt>
    <dgm:pt modelId="{91F9C4FA-48EB-47A3-B73B-7E4B7B64B4FE}" type="parTrans" cxnId="{60CDCC73-C308-4E90-9EAE-6AD7772F8024}">
      <dgm:prSet/>
      <dgm:spPr/>
      <dgm:t>
        <a:bodyPr/>
        <a:lstStyle/>
        <a:p>
          <a:endParaRPr lang="ca-ES"/>
        </a:p>
      </dgm:t>
    </dgm:pt>
    <dgm:pt modelId="{B4C8F071-1B92-48C1-98A1-154862FA5224}" type="sibTrans" cxnId="{60CDCC73-C308-4E90-9EAE-6AD7772F8024}">
      <dgm:prSet/>
      <dgm:spPr/>
      <dgm:t>
        <a:bodyPr/>
        <a:lstStyle/>
        <a:p>
          <a:endParaRPr lang="ca-ES"/>
        </a:p>
      </dgm:t>
    </dgm:pt>
    <dgm:pt modelId="{1875538C-B4EA-4CA7-859F-FCB6EAA71546}">
      <dgm:prSet/>
      <dgm:spPr>
        <a:solidFill>
          <a:srgbClr val="006600">
            <a:alpha val="90000"/>
          </a:srgbClr>
        </a:solidFill>
      </dgm:spPr>
      <dgm:t>
        <a:bodyPr/>
        <a:lstStyle/>
        <a:p>
          <a:endParaRPr lang="ca-ES" b="1" dirty="0">
            <a:solidFill>
              <a:schemeClr val="bg1"/>
            </a:solidFill>
          </a:endParaRPr>
        </a:p>
      </dgm:t>
    </dgm:pt>
    <dgm:pt modelId="{CF6E3B83-14FA-44EE-A3FF-67D5FB2D0600}" type="parTrans" cxnId="{5447BC7E-E7D7-42A0-B580-A7AF0975BF56}">
      <dgm:prSet/>
      <dgm:spPr/>
      <dgm:t>
        <a:bodyPr/>
        <a:lstStyle/>
        <a:p>
          <a:endParaRPr lang="ca-ES"/>
        </a:p>
      </dgm:t>
    </dgm:pt>
    <dgm:pt modelId="{3422D399-BB27-4D10-804A-A411EC0F6D14}" type="sibTrans" cxnId="{5447BC7E-E7D7-42A0-B580-A7AF0975BF56}">
      <dgm:prSet/>
      <dgm:spPr/>
      <dgm:t>
        <a:bodyPr/>
        <a:lstStyle/>
        <a:p>
          <a:endParaRPr lang="ca-ES"/>
        </a:p>
      </dgm:t>
    </dgm:pt>
    <dgm:pt modelId="{AF814253-B4C2-4C80-B473-E7467B91594C}">
      <dgm:prSet/>
      <dgm:spPr>
        <a:solidFill>
          <a:srgbClr val="006600">
            <a:alpha val="90000"/>
          </a:srgbClr>
        </a:solidFill>
      </dgm:spPr>
      <dgm:t>
        <a:bodyPr/>
        <a:lstStyle/>
        <a:p>
          <a:r>
            <a:rPr lang="es-ES" b="1" dirty="0" smtClean="0">
              <a:solidFill>
                <a:schemeClr val="bg1"/>
              </a:solidFill>
            </a:rPr>
            <a:t>RD 1027/2011 DE 15 de Julio: Marco español de cualificaciones de la educación superior (MECES): </a:t>
          </a:r>
          <a:endParaRPr lang="ca-ES" b="1" dirty="0">
            <a:solidFill>
              <a:schemeClr val="bg1"/>
            </a:solidFill>
          </a:endParaRPr>
        </a:p>
      </dgm:t>
    </dgm:pt>
    <dgm:pt modelId="{DAF95D46-CF58-4ABE-83C5-407E06921335}" type="parTrans" cxnId="{196E86AE-72A6-4029-939D-263CCC015308}">
      <dgm:prSet/>
      <dgm:spPr/>
      <dgm:t>
        <a:bodyPr/>
        <a:lstStyle/>
        <a:p>
          <a:endParaRPr lang="ca-ES"/>
        </a:p>
      </dgm:t>
    </dgm:pt>
    <dgm:pt modelId="{7E84BFFA-C6E1-4257-817D-11A28DDAA9AF}" type="sibTrans" cxnId="{196E86AE-72A6-4029-939D-263CCC015308}">
      <dgm:prSet/>
      <dgm:spPr/>
      <dgm:t>
        <a:bodyPr/>
        <a:lstStyle/>
        <a:p>
          <a:endParaRPr lang="ca-ES"/>
        </a:p>
      </dgm:t>
    </dgm:pt>
    <dgm:pt modelId="{93D6EE74-F5A5-4B39-BC41-244B03C38DF6}">
      <dgm:prSet/>
      <dgm:spPr>
        <a:solidFill>
          <a:srgbClr val="006600">
            <a:alpha val="90000"/>
          </a:srgbClr>
        </a:solidFill>
      </dgm:spPr>
      <dgm:t>
        <a:bodyPr/>
        <a:lstStyle/>
        <a:p>
          <a:endParaRPr lang="ca-ES" b="1">
            <a:solidFill>
              <a:schemeClr val="bg1"/>
            </a:solidFill>
          </a:endParaRPr>
        </a:p>
      </dgm:t>
    </dgm:pt>
    <dgm:pt modelId="{FF1590F1-1881-40A2-B1B9-0E92DC776AFD}" type="parTrans" cxnId="{9480044D-4395-47A4-8764-4EEC2F0D6AD9}">
      <dgm:prSet/>
      <dgm:spPr/>
      <dgm:t>
        <a:bodyPr/>
        <a:lstStyle/>
        <a:p>
          <a:endParaRPr lang="ca-ES"/>
        </a:p>
      </dgm:t>
    </dgm:pt>
    <dgm:pt modelId="{4D6741A5-BD33-4787-AF36-9370A6BA4B04}" type="sibTrans" cxnId="{9480044D-4395-47A4-8764-4EEC2F0D6AD9}">
      <dgm:prSet/>
      <dgm:spPr/>
      <dgm:t>
        <a:bodyPr/>
        <a:lstStyle/>
        <a:p>
          <a:endParaRPr lang="ca-ES"/>
        </a:p>
      </dgm:t>
    </dgm:pt>
    <dgm:pt modelId="{1AD140AA-D4AD-46EC-A1A6-EE5E67A92FC5}">
      <dgm:prSet/>
      <dgm:spPr>
        <a:solidFill>
          <a:srgbClr val="006600">
            <a:alpha val="90000"/>
          </a:srgbClr>
        </a:solidFill>
      </dgm:spPr>
      <dgm:t>
        <a:bodyPr/>
        <a:lstStyle/>
        <a:p>
          <a:r>
            <a:rPr lang="es-ES" b="1" dirty="0" smtClean="0">
              <a:solidFill>
                <a:schemeClr val="bg1"/>
              </a:solidFill>
            </a:rPr>
            <a:t>Grado: Capacidad para la reflexión sobre asuntos de índole social, científica o ética en el ámbito de su campo de estudio. </a:t>
          </a:r>
          <a:endParaRPr lang="ca-ES" b="1" dirty="0">
            <a:solidFill>
              <a:schemeClr val="bg1"/>
            </a:solidFill>
          </a:endParaRPr>
        </a:p>
      </dgm:t>
    </dgm:pt>
    <dgm:pt modelId="{D30E8042-5DC1-44D8-9B1F-D923E0099719}" type="parTrans" cxnId="{7770FD4E-0541-41ED-A3AF-C150A60F62C2}">
      <dgm:prSet/>
      <dgm:spPr/>
      <dgm:t>
        <a:bodyPr/>
        <a:lstStyle/>
        <a:p>
          <a:endParaRPr lang="ca-ES"/>
        </a:p>
      </dgm:t>
    </dgm:pt>
    <dgm:pt modelId="{83D8389A-F435-44D6-A3E1-0F312EDD2E49}" type="sibTrans" cxnId="{7770FD4E-0541-41ED-A3AF-C150A60F62C2}">
      <dgm:prSet/>
      <dgm:spPr/>
      <dgm:t>
        <a:bodyPr/>
        <a:lstStyle/>
        <a:p>
          <a:endParaRPr lang="ca-ES"/>
        </a:p>
      </dgm:t>
    </dgm:pt>
    <dgm:pt modelId="{BE3E2917-828A-44EF-A765-F5AF84F95FAB}">
      <dgm:prSet/>
      <dgm:spPr>
        <a:solidFill>
          <a:srgbClr val="006600">
            <a:alpha val="90000"/>
          </a:srgbClr>
        </a:solidFill>
      </dgm:spPr>
      <dgm:t>
        <a:bodyPr/>
        <a:lstStyle/>
        <a:p>
          <a:r>
            <a:rPr lang="es-ES" b="1" dirty="0" smtClean="0">
              <a:solidFill>
                <a:schemeClr val="bg1"/>
              </a:solidFill>
            </a:rPr>
            <a:t>Master: Reflexión sobre la responsabilidad social o ética vinculada a la solución que se proponga en cada caso. </a:t>
          </a:r>
          <a:endParaRPr lang="ca-ES" b="1" dirty="0">
            <a:solidFill>
              <a:schemeClr val="bg1"/>
            </a:solidFill>
          </a:endParaRPr>
        </a:p>
      </dgm:t>
    </dgm:pt>
    <dgm:pt modelId="{3D65F4D4-2465-47DE-B0CF-CD07382F0B3E}" type="parTrans" cxnId="{D6E91A8C-D861-4593-B4FF-499B7B82C0FB}">
      <dgm:prSet/>
      <dgm:spPr/>
      <dgm:t>
        <a:bodyPr/>
        <a:lstStyle/>
        <a:p>
          <a:endParaRPr lang="ca-ES"/>
        </a:p>
      </dgm:t>
    </dgm:pt>
    <dgm:pt modelId="{A09AD36E-8BF1-43BF-95FC-A9401830D4DE}" type="sibTrans" cxnId="{D6E91A8C-D861-4593-B4FF-499B7B82C0FB}">
      <dgm:prSet/>
      <dgm:spPr/>
      <dgm:t>
        <a:bodyPr/>
        <a:lstStyle/>
        <a:p>
          <a:endParaRPr lang="ca-ES"/>
        </a:p>
      </dgm:t>
    </dgm:pt>
    <dgm:pt modelId="{6CF21249-027E-414F-8249-AF64C4B4B53A}">
      <dgm:prSet/>
      <dgm:spPr>
        <a:solidFill>
          <a:srgbClr val="006600">
            <a:alpha val="90000"/>
          </a:srgbClr>
        </a:solidFill>
      </dgm:spPr>
      <dgm:t>
        <a:bodyPr/>
        <a:lstStyle/>
        <a:p>
          <a:endParaRPr lang="ca-ES" b="1" dirty="0">
            <a:solidFill>
              <a:schemeClr val="bg1"/>
            </a:solidFill>
          </a:endParaRPr>
        </a:p>
      </dgm:t>
    </dgm:pt>
    <dgm:pt modelId="{E729EE2C-6EAD-4B60-894C-A89FC4A61904}" type="parTrans" cxnId="{419C530E-5A89-4C91-AE81-86C378A1E197}">
      <dgm:prSet/>
      <dgm:spPr/>
      <dgm:t>
        <a:bodyPr/>
        <a:lstStyle/>
        <a:p>
          <a:endParaRPr lang="ca-ES"/>
        </a:p>
      </dgm:t>
    </dgm:pt>
    <dgm:pt modelId="{1DC866EC-34B6-4620-BF4F-D6B1D53B934F}" type="sibTrans" cxnId="{419C530E-5A89-4C91-AE81-86C378A1E197}">
      <dgm:prSet/>
      <dgm:spPr/>
      <dgm:t>
        <a:bodyPr/>
        <a:lstStyle/>
        <a:p>
          <a:endParaRPr lang="ca-ES"/>
        </a:p>
      </dgm:t>
    </dgm:pt>
    <dgm:pt modelId="{1D7CCB57-E0F3-4258-B124-E5C8B4088468}">
      <dgm:prSet/>
      <dgm:spPr>
        <a:solidFill>
          <a:srgbClr val="006600">
            <a:alpha val="90000"/>
          </a:srgbClr>
        </a:solidFill>
      </dgm:spPr>
      <dgm:t>
        <a:bodyPr/>
        <a:lstStyle/>
        <a:p>
          <a:r>
            <a:rPr lang="es-ES" b="1" cap="all" baseline="0" noProof="0" dirty="0" smtClean="0">
              <a:solidFill>
                <a:schemeClr val="bg1"/>
              </a:solidFill>
            </a:rPr>
            <a:t>Declaración de Barcelona </a:t>
          </a:r>
          <a:endParaRPr lang="es-ES" b="1" cap="all" baseline="0" noProof="0" dirty="0">
            <a:solidFill>
              <a:schemeClr val="bg1"/>
            </a:solidFill>
          </a:endParaRPr>
        </a:p>
      </dgm:t>
    </dgm:pt>
    <dgm:pt modelId="{FBD7FC68-3B28-49CC-AD6A-8BF2B7513CD8}" type="parTrans" cxnId="{7686D8D5-4DFA-46AB-81BA-B4F4274897B7}">
      <dgm:prSet/>
      <dgm:spPr/>
      <dgm:t>
        <a:bodyPr/>
        <a:lstStyle/>
        <a:p>
          <a:endParaRPr lang="ca-ES"/>
        </a:p>
      </dgm:t>
    </dgm:pt>
    <dgm:pt modelId="{744A833F-663C-455C-B43B-6A9FC3E712EB}" type="sibTrans" cxnId="{7686D8D5-4DFA-46AB-81BA-B4F4274897B7}">
      <dgm:prSet/>
      <dgm:spPr/>
      <dgm:t>
        <a:bodyPr/>
        <a:lstStyle/>
        <a:p>
          <a:endParaRPr lang="ca-ES"/>
        </a:p>
      </dgm:t>
    </dgm:pt>
    <dgm:pt modelId="{B9A8C8B9-ADC2-420E-9EC1-C94CB55A0497}">
      <dgm:prSet/>
      <dgm:spPr>
        <a:solidFill>
          <a:srgbClr val="006600">
            <a:alpha val="90000"/>
          </a:srgbClr>
        </a:solidFill>
      </dgm:spPr>
      <dgm:t>
        <a:bodyPr/>
        <a:lstStyle/>
        <a:p>
          <a:endParaRPr lang="ca-ES" b="1" dirty="0">
            <a:solidFill>
              <a:schemeClr val="bg1"/>
            </a:solidFill>
          </a:endParaRPr>
        </a:p>
      </dgm:t>
    </dgm:pt>
    <dgm:pt modelId="{7F5EA4C9-78E4-4CF8-8A2D-CF0EE984FF9E}" type="parTrans" cxnId="{9A49C9B9-A7C1-4956-AD04-ED727FF30F9E}">
      <dgm:prSet/>
      <dgm:spPr/>
      <dgm:t>
        <a:bodyPr/>
        <a:lstStyle/>
        <a:p>
          <a:endParaRPr lang="ca-ES"/>
        </a:p>
      </dgm:t>
    </dgm:pt>
    <dgm:pt modelId="{348552FC-AA19-4775-B06A-10304322CA62}" type="sibTrans" cxnId="{9A49C9B9-A7C1-4956-AD04-ED727FF30F9E}">
      <dgm:prSet/>
      <dgm:spPr/>
      <dgm:t>
        <a:bodyPr/>
        <a:lstStyle/>
        <a:p>
          <a:endParaRPr lang="ca-ES"/>
        </a:p>
      </dgm:t>
    </dgm:pt>
    <dgm:pt modelId="{06F2B074-5A7B-428E-BE5C-9620C53C583D}">
      <dgm:prSet custT="1"/>
      <dgm:spPr>
        <a:solidFill>
          <a:srgbClr val="006600"/>
        </a:solidFill>
      </dgm:spPr>
      <dgm:t>
        <a:bodyPr/>
        <a:lstStyle/>
        <a:p>
          <a:r>
            <a:rPr lang="ca-ES" sz="1400" b="1" dirty="0" smtClean="0"/>
            <a:t>2012 </a:t>
          </a:r>
          <a:endParaRPr lang="ca-ES" sz="1400" b="1" dirty="0"/>
        </a:p>
      </dgm:t>
    </dgm:pt>
    <dgm:pt modelId="{24F1E812-1C9E-4C91-844D-87EBBFA8FEAC}" type="parTrans" cxnId="{FB8CCC40-8AD2-4E64-BC32-F77870490470}">
      <dgm:prSet/>
      <dgm:spPr/>
      <dgm:t>
        <a:bodyPr/>
        <a:lstStyle/>
        <a:p>
          <a:endParaRPr lang="ca-ES"/>
        </a:p>
      </dgm:t>
    </dgm:pt>
    <dgm:pt modelId="{E41151E5-028F-4FE7-B234-DC09E32D5DB7}" type="sibTrans" cxnId="{FB8CCC40-8AD2-4E64-BC32-F77870490470}">
      <dgm:prSet/>
      <dgm:spPr/>
      <dgm:t>
        <a:bodyPr/>
        <a:lstStyle/>
        <a:p>
          <a:endParaRPr lang="ca-ES"/>
        </a:p>
      </dgm:t>
    </dgm:pt>
    <dgm:pt modelId="{EB86E206-B2BF-4CAB-BFF5-0EB352875BA3}">
      <dgm:prSet custT="1"/>
      <dgm:spPr>
        <a:solidFill>
          <a:srgbClr val="006600">
            <a:alpha val="90000"/>
          </a:srgbClr>
        </a:solidFill>
        <a:ln>
          <a:solidFill>
            <a:srgbClr val="339933">
              <a:alpha val="90000"/>
            </a:srgbClr>
          </a:solidFill>
        </a:ln>
      </dgm:spPr>
      <dgm:t>
        <a:bodyPr/>
        <a:lstStyle/>
        <a:p>
          <a:r>
            <a:rPr lang="es-ES" sz="1400" b="1" noProof="0" dirty="0" smtClean="0">
              <a:solidFill>
                <a:schemeClr val="bg1"/>
              </a:solidFill>
            </a:rPr>
            <a:t>Creación de la RED APS CIDUI </a:t>
          </a:r>
          <a:endParaRPr lang="es-ES" sz="1400" b="1" noProof="0" dirty="0">
            <a:solidFill>
              <a:schemeClr val="bg1"/>
            </a:solidFill>
          </a:endParaRPr>
        </a:p>
      </dgm:t>
    </dgm:pt>
    <dgm:pt modelId="{848D379F-7899-4A7E-998F-2F01D8E52990}" type="parTrans" cxnId="{888006CB-8B4F-4A39-9778-C3F4B51DBA78}">
      <dgm:prSet/>
      <dgm:spPr/>
      <dgm:t>
        <a:bodyPr/>
        <a:lstStyle/>
        <a:p>
          <a:endParaRPr lang="ca-ES"/>
        </a:p>
      </dgm:t>
    </dgm:pt>
    <dgm:pt modelId="{0EBA502A-99C2-4F05-BC3A-24CF573F18AD}" type="sibTrans" cxnId="{888006CB-8B4F-4A39-9778-C3F4B51DBA78}">
      <dgm:prSet/>
      <dgm:spPr/>
      <dgm:t>
        <a:bodyPr/>
        <a:lstStyle/>
        <a:p>
          <a:endParaRPr lang="ca-ES"/>
        </a:p>
      </dgm:t>
    </dgm:pt>
    <dgm:pt modelId="{2B05F769-932F-46AA-B2B7-03F5AD34A2CA}" type="pres">
      <dgm:prSet presAssocID="{76B3ED08-B8ED-487E-A630-298BEC2282C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a-ES"/>
        </a:p>
      </dgm:t>
    </dgm:pt>
    <dgm:pt modelId="{F10093F7-DA80-48E9-9456-1038304DB14F}" type="pres">
      <dgm:prSet presAssocID="{E0EC21B0-3313-4340-B9BF-FEB5CF85DE26}" presName="composite" presStyleCnt="0"/>
      <dgm:spPr/>
    </dgm:pt>
    <dgm:pt modelId="{8036FA82-4875-4DAF-8A49-CC6BDD6A6992}" type="pres">
      <dgm:prSet presAssocID="{E0EC21B0-3313-4340-B9BF-FEB5CF85DE26}" presName="parTx" presStyleLbl="alignNode1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2C4DADD5-CA7D-4759-BEDF-F4143EDB8C50}" type="pres">
      <dgm:prSet presAssocID="{E0EC21B0-3313-4340-B9BF-FEB5CF85DE26}" presName="desTx" presStyleLbl="alignAccFollowNode1" presStyleIdx="0" presStyleCnt="5">
        <dgm:presLayoutVars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E29857C5-4819-4432-9780-E793681911CD}" type="pres">
      <dgm:prSet presAssocID="{40941D89-56BF-475B-95AD-C49AFBC0C705}" presName="space" presStyleCnt="0"/>
      <dgm:spPr/>
    </dgm:pt>
    <dgm:pt modelId="{ED97A9C2-2852-4ACB-9DCE-B75EADED148C}" type="pres">
      <dgm:prSet presAssocID="{E46B411C-447A-41A1-98F8-A6A0603D34D6}" presName="composite" presStyleCnt="0"/>
      <dgm:spPr/>
    </dgm:pt>
    <dgm:pt modelId="{FE58983F-4762-4240-9256-50E73FA77785}" type="pres">
      <dgm:prSet presAssocID="{E46B411C-447A-41A1-98F8-A6A0603D34D6}" presName="parTx" presStyleLbl="alignNode1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53031148-0BE9-4424-9FA3-18B40891296C}" type="pres">
      <dgm:prSet presAssocID="{E46B411C-447A-41A1-98F8-A6A0603D34D6}" presName="desTx" presStyleLbl="alignAccFollowNode1" presStyleIdx="1" presStyleCnt="5">
        <dgm:presLayoutVars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734B0433-BD71-43D0-B469-3F209E90CB3E}" type="pres">
      <dgm:prSet presAssocID="{C5DECA3B-CEA1-4423-B12B-25F38A4B9F2B}" presName="space" presStyleCnt="0"/>
      <dgm:spPr/>
    </dgm:pt>
    <dgm:pt modelId="{6C93A9F9-5B97-45C7-AEE3-B07C89F8DD39}" type="pres">
      <dgm:prSet presAssocID="{6E769155-7E21-45BC-A7BD-4B5097199C6F}" presName="composite" presStyleCnt="0"/>
      <dgm:spPr/>
    </dgm:pt>
    <dgm:pt modelId="{5CF7AB88-1728-46FA-B4DF-065520BA0ACC}" type="pres">
      <dgm:prSet presAssocID="{6E769155-7E21-45BC-A7BD-4B5097199C6F}" presName="parTx" presStyleLbl="alignNode1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CCDD4223-FB20-4876-A5FF-FD1CAA44E068}" type="pres">
      <dgm:prSet presAssocID="{6E769155-7E21-45BC-A7BD-4B5097199C6F}" presName="desTx" presStyleLbl="alignAccFollowNode1" presStyleIdx="2" presStyleCnt="5">
        <dgm:presLayoutVars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1538D561-97D5-476B-BC90-86C842E834E0}" type="pres">
      <dgm:prSet presAssocID="{4F446E13-3514-4395-A761-93FD089F4F2C}" presName="space" presStyleCnt="0"/>
      <dgm:spPr/>
    </dgm:pt>
    <dgm:pt modelId="{F37D20F4-2CCE-48C0-B784-38425A8EEFF7}" type="pres">
      <dgm:prSet presAssocID="{8577871B-7C42-4189-BCE4-EB7C1ABE97F5}" presName="composite" presStyleCnt="0"/>
      <dgm:spPr/>
    </dgm:pt>
    <dgm:pt modelId="{93CBDCAE-678C-40F7-BF23-D720D102449E}" type="pres">
      <dgm:prSet presAssocID="{8577871B-7C42-4189-BCE4-EB7C1ABE97F5}" presName="parTx" presStyleLbl="alignNode1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DAFE3832-ADE3-46E4-AA24-85B71176B405}" type="pres">
      <dgm:prSet presAssocID="{8577871B-7C42-4189-BCE4-EB7C1ABE97F5}" presName="desTx" presStyleLbl="alignAccFollowNode1" presStyleIdx="3" presStyleCnt="5">
        <dgm:presLayoutVars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A0862305-5A86-4162-A37A-9937AC658425}" type="pres">
      <dgm:prSet presAssocID="{B28216AD-EB45-4367-8DA8-A2BC16866204}" presName="space" presStyleCnt="0"/>
      <dgm:spPr/>
    </dgm:pt>
    <dgm:pt modelId="{EA6A9BFE-D355-4E10-BE0A-84B2EB34CE29}" type="pres">
      <dgm:prSet presAssocID="{06F2B074-5A7B-428E-BE5C-9620C53C583D}" presName="composite" presStyleCnt="0"/>
      <dgm:spPr/>
    </dgm:pt>
    <dgm:pt modelId="{C7E3EA75-6A41-4DAA-A4C9-A55B780CE8E6}" type="pres">
      <dgm:prSet presAssocID="{06F2B074-5A7B-428E-BE5C-9620C53C583D}" presName="parTx" presStyleLbl="alignNode1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A65E156B-1EBC-4284-971C-4F3BA0D7CF03}" type="pres">
      <dgm:prSet presAssocID="{06F2B074-5A7B-428E-BE5C-9620C53C583D}" presName="desTx" presStyleLbl="alignAccFollowNode1" presStyleIdx="4" presStyleCnt="5" custLinFactNeighborX="3384" custLinFactNeighborY="-101">
        <dgm:presLayoutVars>
          <dgm:bulletEnabled val="1"/>
        </dgm:presLayoutVars>
      </dgm:prSet>
      <dgm:spPr/>
      <dgm:t>
        <a:bodyPr/>
        <a:lstStyle/>
        <a:p>
          <a:endParaRPr lang="ca-ES"/>
        </a:p>
      </dgm:t>
    </dgm:pt>
  </dgm:ptLst>
  <dgm:cxnLst>
    <dgm:cxn modelId="{888006CB-8B4F-4A39-9778-C3F4B51DBA78}" srcId="{06F2B074-5A7B-428E-BE5C-9620C53C583D}" destId="{EB86E206-B2BF-4CAB-BFF5-0EB352875BA3}" srcOrd="0" destOrd="0" parTransId="{848D379F-7899-4A7E-998F-2F01D8E52990}" sibTransId="{0EBA502A-99C2-4F05-BC3A-24CF573F18AD}"/>
    <dgm:cxn modelId="{561A2EC6-0ADC-4665-914D-4BD907DED07D}" type="presOf" srcId="{EB86E206-B2BF-4CAB-BFF5-0EB352875BA3}" destId="{A65E156B-1EBC-4284-971C-4F3BA0D7CF03}" srcOrd="0" destOrd="0" presId="urn:microsoft.com/office/officeart/2005/8/layout/hList1"/>
    <dgm:cxn modelId="{7BF9C4A6-E620-4F6A-885F-91586AA2A8F9}" type="presOf" srcId="{7B5A914B-96E1-4BA7-A02B-B1872B7A6868}" destId="{DAFE3832-ADE3-46E4-AA24-85B71176B405}" srcOrd="0" destOrd="0" presId="urn:microsoft.com/office/officeart/2005/8/layout/hList1"/>
    <dgm:cxn modelId="{408DEB69-CDE1-4C0B-BE27-F7A328C2F728}" type="presOf" srcId="{93D6EE74-F5A5-4B39-BC41-244B03C38DF6}" destId="{DAFE3832-ADE3-46E4-AA24-85B71176B405}" srcOrd="0" destOrd="3" presId="urn:microsoft.com/office/officeart/2005/8/layout/hList1"/>
    <dgm:cxn modelId="{BB01C4FC-D8E7-4EB6-B9D9-ACBD6A3B1445}" srcId="{E46B411C-447A-41A1-98F8-A6A0603D34D6}" destId="{DFC13B79-98A5-47AA-BDF1-86EA3FA38BAB}" srcOrd="0" destOrd="0" parTransId="{449450C5-F030-435B-94BC-DA75B8DFEB4C}" sibTransId="{55771FD6-55DE-4BE9-9FCE-B8D08B7E857C}"/>
    <dgm:cxn modelId="{F2992ED8-2553-4615-920D-A6DEF686A488}" type="presOf" srcId="{AF814253-B4C2-4C80-B473-E7467B91594C}" destId="{DAFE3832-ADE3-46E4-AA24-85B71176B405}" srcOrd="0" destOrd="2" presId="urn:microsoft.com/office/officeart/2005/8/layout/hList1"/>
    <dgm:cxn modelId="{3C2A4996-048F-41A2-B123-22304DEEF237}" srcId="{76B3ED08-B8ED-487E-A630-298BEC2282C2}" destId="{6E769155-7E21-45BC-A7BD-4B5097199C6F}" srcOrd="2" destOrd="0" parTransId="{1E3D8740-7403-402B-B268-EE8AA811821F}" sibTransId="{4F446E13-3514-4395-A761-93FD089F4F2C}"/>
    <dgm:cxn modelId="{94AC5F1E-8A4E-4EEC-95F6-566EDE0CB37F}" type="presOf" srcId="{F5AAB7E9-5AEC-4713-9CF2-B39BB32B30E4}" destId="{CCDD4223-FB20-4876-A5FF-FD1CAA44E068}" srcOrd="0" destOrd="1" presId="urn:microsoft.com/office/officeart/2005/8/layout/hList1"/>
    <dgm:cxn modelId="{419C530E-5A89-4C91-AE81-86C378A1E197}" srcId="{8577871B-7C42-4189-BCE4-EB7C1ABE97F5}" destId="{6CF21249-027E-414F-8249-AF64C4B4B53A}" srcOrd="4" destOrd="0" parTransId="{E729EE2C-6EAD-4B60-894C-A89FC4A61904}" sibTransId="{1DC866EC-34B6-4620-BF4F-D6B1D53B934F}"/>
    <dgm:cxn modelId="{DD14A305-DA2E-438D-9345-A0602CDCF97F}" srcId="{76B3ED08-B8ED-487E-A630-298BEC2282C2}" destId="{E0EC21B0-3313-4340-B9BF-FEB5CF85DE26}" srcOrd="0" destOrd="0" parTransId="{156256ED-8F58-42DD-AE44-6020D8B1186A}" sibTransId="{40941D89-56BF-475B-95AD-C49AFBC0C705}"/>
    <dgm:cxn modelId="{F23C603A-42BA-4F8B-BBB2-CD4AA0B536B9}" type="presOf" srcId="{6CD7257F-5816-4EE2-8258-88B803B4B4DA}" destId="{2C4DADD5-CA7D-4759-BEDF-F4143EDB8C50}" srcOrd="0" destOrd="0" presId="urn:microsoft.com/office/officeart/2005/8/layout/hList1"/>
    <dgm:cxn modelId="{9A49C9B9-A7C1-4956-AD04-ED727FF30F9E}" srcId="{8577871B-7C42-4189-BCE4-EB7C1ABE97F5}" destId="{B9A8C8B9-ADC2-420E-9EC1-C94CB55A0497}" srcOrd="6" destOrd="0" parTransId="{7F5EA4C9-78E4-4CF8-8A2D-CF0EE984FF9E}" sibTransId="{348552FC-AA19-4775-B06A-10304322CA62}"/>
    <dgm:cxn modelId="{8290B326-3A4B-4E36-AC13-D89EBF5EB134}" type="presOf" srcId="{3235E278-D6CD-4017-83CA-9FBB6262E223}" destId="{2C4DADD5-CA7D-4759-BEDF-F4143EDB8C50}" srcOrd="0" destOrd="1" presId="urn:microsoft.com/office/officeart/2005/8/layout/hList1"/>
    <dgm:cxn modelId="{5447BC7E-E7D7-42A0-B580-A7AF0975BF56}" srcId="{8577871B-7C42-4189-BCE4-EB7C1ABE97F5}" destId="{1875538C-B4EA-4CA7-859F-FCB6EAA71546}" srcOrd="1" destOrd="0" parTransId="{CF6E3B83-14FA-44EE-A3FF-67D5FB2D0600}" sibTransId="{3422D399-BB27-4D10-804A-A411EC0F6D14}"/>
    <dgm:cxn modelId="{60CDCC73-C308-4E90-9EAE-6AD7772F8024}" srcId="{8577871B-7C42-4189-BCE4-EB7C1ABE97F5}" destId="{7B5A914B-96E1-4BA7-A02B-B1872B7A6868}" srcOrd="0" destOrd="0" parTransId="{91F9C4FA-48EB-47A3-B73B-7E4B7B64B4FE}" sibTransId="{B4C8F071-1B92-48C1-98A1-154862FA5224}"/>
    <dgm:cxn modelId="{7770FD4E-0541-41ED-A3AF-C150A60F62C2}" srcId="{93D6EE74-F5A5-4B39-BC41-244B03C38DF6}" destId="{1AD140AA-D4AD-46EC-A1A6-EE5E67A92FC5}" srcOrd="0" destOrd="0" parTransId="{D30E8042-5DC1-44D8-9B1F-D923E0099719}" sibTransId="{83D8389A-F435-44D6-A3E1-0F312EDD2E49}"/>
    <dgm:cxn modelId="{492E5701-66B0-4BD6-9344-380F742E8E82}" srcId="{E0EC21B0-3313-4340-B9BF-FEB5CF85DE26}" destId="{F328AAC4-5160-4193-8A7F-0FEE48A84569}" srcOrd="3" destOrd="0" parTransId="{620E302F-38E0-45D3-9C5D-8FA1F8FFC5FF}" sibTransId="{6051E991-F3EF-46CA-B28A-8DCCBBF38501}"/>
    <dgm:cxn modelId="{4456953F-1D2F-4838-9C21-53A284920C70}" srcId="{E0EC21B0-3313-4340-B9BF-FEB5CF85DE26}" destId="{3235E278-D6CD-4017-83CA-9FBB6262E223}" srcOrd="1" destOrd="0" parTransId="{7CE37FCC-9B2E-4E72-BAB6-503CC7F9B461}" sibTransId="{B8DE0DF5-2CD5-4D2F-8681-291CD0491BD0}"/>
    <dgm:cxn modelId="{A206F79A-DE51-45DC-B9AD-34F1FD2C165D}" type="presOf" srcId="{1875538C-B4EA-4CA7-859F-FCB6EAA71546}" destId="{DAFE3832-ADE3-46E4-AA24-85B71176B405}" srcOrd="0" destOrd="1" presId="urn:microsoft.com/office/officeart/2005/8/layout/hList1"/>
    <dgm:cxn modelId="{AFB8231E-8422-41CD-B495-B9C412DEC0E4}" type="presOf" srcId="{656605B7-2C44-4B27-878F-9E0D855B123F}" destId="{53031148-0BE9-4424-9FA3-18B40891296C}" srcOrd="0" destOrd="1" presId="urn:microsoft.com/office/officeart/2005/8/layout/hList1"/>
    <dgm:cxn modelId="{D6E91A8C-D861-4593-B4FF-499B7B82C0FB}" srcId="{93D6EE74-F5A5-4B39-BC41-244B03C38DF6}" destId="{BE3E2917-828A-44EF-A765-F5AF84F95FAB}" srcOrd="1" destOrd="0" parTransId="{3D65F4D4-2465-47DE-B0CF-CD07382F0B3E}" sibTransId="{A09AD36E-8BF1-43BF-95FC-A9401830D4DE}"/>
    <dgm:cxn modelId="{FB8CCC40-8AD2-4E64-BC32-F77870490470}" srcId="{76B3ED08-B8ED-487E-A630-298BEC2282C2}" destId="{06F2B074-5A7B-428E-BE5C-9620C53C583D}" srcOrd="4" destOrd="0" parTransId="{24F1E812-1C9E-4C91-844D-87EBBFA8FEAC}" sibTransId="{E41151E5-028F-4FE7-B234-DC09E32D5DB7}"/>
    <dgm:cxn modelId="{F9CC33B1-67BA-4075-B410-5ADC91D9AE0B}" type="presOf" srcId="{8577871B-7C42-4189-BCE4-EB7C1ABE97F5}" destId="{93CBDCAE-678C-40F7-BF23-D720D102449E}" srcOrd="0" destOrd="0" presId="urn:microsoft.com/office/officeart/2005/8/layout/hList1"/>
    <dgm:cxn modelId="{D29F3476-80BD-46D5-BA80-1876767FF728}" type="presOf" srcId="{6CF21249-027E-414F-8249-AF64C4B4B53A}" destId="{DAFE3832-ADE3-46E4-AA24-85B71176B405}" srcOrd="0" destOrd="6" presId="urn:microsoft.com/office/officeart/2005/8/layout/hList1"/>
    <dgm:cxn modelId="{54520297-A7E2-4AD0-B2B8-40A0010C77DA}" type="presOf" srcId="{B9A8C8B9-ADC2-420E-9EC1-C94CB55A0497}" destId="{DAFE3832-ADE3-46E4-AA24-85B71176B405}" srcOrd="0" destOrd="8" presId="urn:microsoft.com/office/officeart/2005/8/layout/hList1"/>
    <dgm:cxn modelId="{F118488B-2C71-4876-B5A0-9629DD3AB92F}" type="presOf" srcId="{1AD140AA-D4AD-46EC-A1A6-EE5E67A92FC5}" destId="{DAFE3832-ADE3-46E4-AA24-85B71176B405}" srcOrd="0" destOrd="4" presId="urn:microsoft.com/office/officeart/2005/8/layout/hList1"/>
    <dgm:cxn modelId="{D8D6CE57-0C4A-4C0E-B22B-539B8B36D1A0}" srcId="{6E769155-7E21-45BC-A7BD-4B5097199C6F}" destId="{B5E4959C-8412-4D60-87D4-19B9C850DD82}" srcOrd="0" destOrd="0" parTransId="{EAB0944E-2695-4E2B-9BA6-0281E081937E}" sibTransId="{DB9A9C72-DADF-4BD0-ABB3-E647FFF9BE1C}"/>
    <dgm:cxn modelId="{54F86559-B487-49DF-9487-B99833A2D89A}" srcId="{6E769155-7E21-45BC-A7BD-4B5097199C6F}" destId="{F5AAB7E9-5AEC-4713-9CF2-B39BB32B30E4}" srcOrd="1" destOrd="0" parTransId="{13B06B45-3183-44A4-BC8E-8DDF487E673C}" sibTransId="{AE1D74C6-752C-4809-BF6F-86F67512360F}"/>
    <dgm:cxn modelId="{7898A2D6-6F24-4771-8CEE-E410AD11352D}" type="presOf" srcId="{6E769155-7E21-45BC-A7BD-4B5097199C6F}" destId="{5CF7AB88-1728-46FA-B4DF-065520BA0ACC}" srcOrd="0" destOrd="0" presId="urn:microsoft.com/office/officeart/2005/8/layout/hList1"/>
    <dgm:cxn modelId="{62CBE5A0-DB04-4622-9678-28CCA1116F82}" type="presOf" srcId="{BE3E2917-828A-44EF-A765-F5AF84F95FAB}" destId="{DAFE3832-ADE3-46E4-AA24-85B71176B405}" srcOrd="0" destOrd="5" presId="urn:microsoft.com/office/officeart/2005/8/layout/hList1"/>
    <dgm:cxn modelId="{4502E495-BF49-4F61-B7C3-79EB3EE4FACC}" type="presOf" srcId="{DFC13B79-98A5-47AA-BDF1-86EA3FA38BAB}" destId="{53031148-0BE9-4424-9FA3-18B40891296C}" srcOrd="0" destOrd="0" presId="urn:microsoft.com/office/officeart/2005/8/layout/hList1"/>
    <dgm:cxn modelId="{9C76BEE1-3977-4B0C-BC81-62F2009106F8}" type="presOf" srcId="{06F2B074-5A7B-428E-BE5C-9620C53C583D}" destId="{C7E3EA75-6A41-4DAA-A4C9-A55B780CE8E6}" srcOrd="0" destOrd="0" presId="urn:microsoft.com/office/officeart/2005/8/layout/hList1"/>
    <dgm:cxn modelId="{196E86AE-72A6-4029-939D-263CCC015308}" srcId="{8577871B-7C42-4189-BCE4-EB7C1ABE97F5}" destId="{AF814253-B4C2-4C80-B473-E7467B91594C}" srcOrd="2" destOrd="0" parTransId="{DAF95D46-CF58-4ABE-83C5-407E06921335}" sibTransId="{7E84BFFA-C6E1-4257-817D-11A28DDAA9AF}"/>
    <dgm:cxn modelId="{C1C4FA18-F622-4E5D-8FDC-41E171EC54F9}" type="presOf" srcId="{B5E4959C-8412-4D60-87D4-19B9C850DD82}" destId="{CCDD4223-FB20-4876-A5FF-FD1CAA44E068}" srcOrd="0" destOrd="0" presId="urn:microsoft.com/office/officeart/2005/8/layout/hList1"/>
    <dgm:cxn modelId="{2DAB63C3-0F7C-4551-A933-FD538B0E8DEE}" type="presOf" srcId="{F328AAC4-5160-4193-8A7F-0FEE48A84569}" destId="{2C4DADD5-CA7D-4759-BEDF-F4143EDB8C50}" srcOrd="0" destOrd="3" presId="urn:microsoft.com/office/officeart/2005/8/layout/hList1"/>
    <dgm:cxn modelId="{3B0649D8-5C27-4EE4-9B5B-7503CC16F632}" srcId="{E0EC21B0-3313-4340-B9BF-FEB5CF85DE26}" destId="{BFAE4380-6EBB-4C04-B791-0699190A6189}" srcOrd="2" destOrd="0" parTransId="{821CD116-42C8-4282-9ECC-522BB770B1A2}" sibTransId="{24689376-2998-4313-B7FC-688697AE56CD}"/>
    <dgm:cxn modelId="{E7C7BCC2-5ADA-4748-AA9C-4D950F2F576B}" srcId="{E0EC21B0-3313-4340-B9BF-FEB5CF85DE26}" destId="{6CD7257F-5816-4EE2-8258-88B803B4B4DA}" srcOrd="0" destOrd="0" parTransId="{2EE07FD0-FF1B-4739-96E3-6DEDBA54C432}" sibTransId="{00C583EA-5A96-4CDA-AB12-E3B14C4B6A2C}"/>
    <dgm:cxn modelId="{CFCD4629-C05B-494A-81CD-AE388C6D9F38}" srcId="{76B3ED08-B8ED-487E-A630-298BEC2282C2}" destId="{8577871B-7C42-4189-BCE4-EB7C1ABE97F5}" srcOrd="3" destOrd="0" parTransId="{48176BBD-D5C3-4F65-87C4-DA49E7C7F7C4}" sibTransId="{B28216AD-EB45-4367-8DA8-A2BC16866204}"/>
    <dgm:cxn modelId="{C32DFE36-BA10-4F4F-AA99-95B42A7C7EC5}" type="presOf" srcId="{76B3ED08-B8ED-487E-A630-298BEC2282C2}" destId="{2B05F769-932F-46AA-B2B7-03F5AD34A2CA}" srcOrd="0" destOrd="0" presId="urn:microsoft.com/office/officeart/2005/8/layout/hList1"/>
    <dgm:cxn modelId="{4DD62ED5-ABD3-49C0-AF52-6BEE48B0377A}" srcId="{E46B411C-447A-41A1-98F8-A6A0603D34D6}" destId="{656605B7-2C44-4B27-878F-9E0D855B123F}" srcOrd="1" destOrd="0" parTransId="{66B1E157-6587-4133-AB10-BCF4741F3E65}" sibTransId="{5D30F237-9322-4C2E-A43B-B56103EDE0CD}"/>
    <dgm:cxn modelId="{9480044D-4395-47A4-8764-4EEC2F0D6AD9}" srcId="{8577871B-7C42-4189-BCE4-EB7C1ABE97F5}" destId="{93D6EE74-F5A5-4B39-BC41-244B03C38DF6}" srcOrd="3" destOrd="0" parTransId="{FF1590F1-1881-40A2-B1B9-0E92DC776AFD}" sibTransId="{4D6741A5-BD33-4787-AF36-9370A6BA4B04}"/>
    <dgm:cxn modelId="{7686D8D5-4DFA-46AB-81BA-B4F4274897B7}" srcId="{8577871B-7C42-4189-BCE4-EB7C1ABE97F5}" destId="{1D7CCB57-E0F3-4258-B124-E5C8B4088468}" srcOrd="5" destOrd="0" parTransId="{FBD7FC68-3B28-49CC-AD6A-8BF2B7513CD8}" sibTransId="{744A833F-663C-455C-B43B-6A9FC3E712EB}"/>
    <dgm:cxn modelId="{2BF63559-870E-42D4-B821-7D69563FCE2D}" srcId="{76B3ED08-B8ED-487E-A630-298BEC2282C2}" destId="{E46B411C-447A-41A1-98F8-A6A0603D34D6}" srcOrd="1" destOrd="0" parTransId="{CF9291F9-065E-4D05-9A78-EFCE8214C365}" sibTransId="{C5DECA3B-CEA1-4423-B12B-25F38A4B9F2B}"/>
    <dgm:cxn modelId="{73584A1D-0D2F-47B8-8D63-7405A8A1161B}" type="presOf" srcId="{E0EC21B0-3313-4340-B9BF-FEB5CF85DE26}" destId="{8036FA82-4875-4DAF-8A49-CC6BDD6A6992}" srcOrd="0" destOrd="0" presId="urn:microsoft.com/office/officeart/2005/8/layout/hList1"/>
    <dgm:cxn modelId="{0210E1ED-B4EE-44C0-8145-D7204E4BF138}" type="presOf" srcId="{E46B411C-447A-41A1-98F8-A6A0603D34D6}" destId="{FE58983F-4762-4240-9256-50E73FA77785}" srcOrd="0" destOrd="0" presId="urn:microsoft.com/office/officeart/2005/8/layout/hList1"/>
    <dgm:cxn modelId="{61E328CF-576C-48D3-B555-8442223C55AF}" type="presOf" srcId="{1D7CCB57-E0F3-4258-B124-E5C8B4088468}" destId="{DAFE3832-ADE3-46E4-AA24-85B71176B405}" srcOrd="0" destOrd="7" presId="urn:microsoft.com/office/officeart/2005/8/layout/hList1"/>
    <dgm:cxn modelId="{08235141-7EB0-442A-AE24-7A1358877898}" type="presOf" srcId="{BFAE4380-6EBB-4C04-B791-0699190A6189}" destId="{2C4DADD5-CA7D-4759-BEDF-F4143EDB8C50}" srcOrd="0" destOrd="2" presId="urn:microsoft.com/office/officeart/2005/8/layout/hList1"/>
    <dgm:cxn modelId="{0154C39B-5569-45E3-BED0-20ABB5821EAB}" type="presParOf" srcId="{2B05F769-932F-46AA-B2B7-03F5AD34A2CA}" destId="{F10093F7-DA80-48E9-9456-1038304DB14F}" srcOrd="0" destOrd="0" presId="urn:microsoft.com/office/officeart/2005/8/layout/hList1"/>
    <dgm:cxn modelId="{1B84FCA3-4CC8-4AF8-AA34-6066EE91D836}" type="presParOf" srcId="{F10093F7-DA80-48E9-9456-1038304DB14F}" destId="{8036FA82-4875-4DAF-8A49-CC6BDD6A6992}" srcOrd="0" destOrd="0" presId="urn:microsoft.com/office/officeart/2005/8/layout/hList1"/>
    <dgm:cxn modelId="{4A6F5096-E9AB-4429-9775-0495AE2FF7EE}" type="presParOf" srcId="{F10093F7-DA80-48E9-9456-1038304DB14F}" destId="{2C4DADD5-CA7D-4759-BEDF-F4143EDB8C50}" srcOrd="1" destOrd="0" presId="urn:microsoft.com/office/officeart/2005/8/layout/hList1"/>
    <dgm:cxn modelId="{F3E3F297-9998-4A56-A1D1-EE4795F64C32}" type="presParOf" srcId="{2B05F769-932F-46AA-B2B7-03F5AD34A2CA}" destId="{E29857C5-4819-4432-9780-E793681911CD}" srcOrd="1" destOrd="0" presId="urn:microsoft.com/office/officeart/2005/8/layout/hList1"/>
    <dgm:cxn modelId="{6F62DCB8-4DA0-4A89-9C91-67CDD509E74A}" type="presParOf" srcId="{2B05F769-932F-46AA-B2B7-03F5AD34A2CA}" destId="{ED97A9C2-2852-4ACB-9DCE-B75EADED148C}" srcOrd="2" destOrd="0" presId="urn:microsoft.com/office/officeart/2005/8/layout/hList1"/>
    <dgm:cxn modelId="{29618CAA-CA0B-4E4F-A155-EC7258942E99}" type="presParOf" srcId="{ED97A9C2-2852-4ACB-9DCE-B75EADED148C}" destId="{FE58983F-4762-4240-9256-50E73FA77785}" srcOrd="0" destOrd="0" presId="urn:microsoft.com/office/officeart/2005/8/layout/hList1"/>
    <dgm:cxn modelId="{6AA698E7-6475-4F86-A7A9-790FABA4C4DE}" type="presParOf" srcId="{ED97A9C2-2852-4ACB-9DCE-B75EADED148C}" destId="{53031148-0BE9-4424-9FA3-18B40891296C}" srcOrd="1" destOrd="0" presId="urn:microsoft.com/office/officeart/2005/8/layout/hList1"/>
    <dgm:cxn modelId="{EF52AE19-7810-4764-8FBB-AA78BEFABF0F}" type="presParOf" srcId="{2B05F769-932F-46AA-B2B7-03F5AD34A2CA}" destId="{734B0433-BD71-43D0-B469-3F209E90CB3E}" srcOrd="3" destOrd="0" presId="urn:microsoft.com/office/officeart/2005/8/layout/hList1"/>
    <dgm:cxn modelId="{7F54E6D0-BA5D-4424-A444-6A242143F206}" type="presParOf" srcId="{2B05F769-932F-46AA-B2B7-03F5AD34A2CA}" destId="{6C93A9F9-5B97-45C7-AEE3-B07C89F8DD39}" srcOrd="4" destOrd="0" presId="urn:microsoft.com/office/officeart/2005/8/layout/hList1"/>
    <dgm:cxn modelId="{C8978894-02D0-4425-87A2-6E542050DA1A}" type="presParOf" srcId="{6C93A9F9-5B97-45C7-AEE3-B07C89F8DD39}" destId="{5CF7AB88-1728-46FA-B4DF-065520BA0ACC}" srcOrd="0" destOrd="0" presId="urn:microsoft.com/office/officeart/2005/8/layout/hList1"/>
    <dgm:cxn modelId="{3F00E9FF-2FBE-459E-85EF-FD60E557687C}" type="presParOf" srcId="{6C93A9F9-5B97-45C7-AEE3-B07C89F8DD39}" destId="{CCDD4223-FB20-4876-A5FF-FD1CAA44E068}" srcOrd="1" destOrd="0" presId="urn:microsoft.com/office/officeart/2005/8/layout/hList1"/>
    <dgm:cxn modelId="{C5D58B09-4A38-4145-9590-A698F3D1A690}" type="presParOf" srcId="{2B05F769-932F-46AA-B2B7-03F5AD34A2CA}" destId="{1538D561-97D5-476B-BC90-86C842E834E0}" srcOrd="5" destOrd="0" presId="urn:microsoft.com/office/officeart/2005/8/layout/hList1"/>
    <dgm:cxn modelId="{29FA596B-1DD8-4CA0-A4C4-1EA846CD9F45}" type="presParOf" srcId="{2B05F769-932F-46AA-B2B7-03F5AD34A2CA}" destId="{F37D20F4-2CCE-48C0-B784-38425A8EEFF7}" srcOrd="6" destOrd="0" presId="urn:microsoft.com/office/officeart/2005/8/layout/hList1"/>
    <dgm:cxn modelId="{5175742B-D675-4F83-8219-DCBB091D4697}" type="presParOf" srcId="{F37D20F4-2CCE-48C0-B784-38425A8EEFF7}" destId="{93CBDCAE-678C-40F7-BF23-D720D102449E}" srcOrd="0" destOrd="0" presId="urn:microsoft.com/office/officeart/2005/8/layout/hList1"/>
    <dgm:cxn modelId="{8AA62EE5-07F5-4C00-A88E-83A2C9969BEB}" type="presParOf" srcId="{F37D20F4-2CCE-48C0-B784-38425A8EEFF7}" destId="{DAFE3832-ADE3-46E4-AA24-85B71176B405}" srcOrd="1" destOrd="0" presId="urn:microsoft.com/office/officeart/2005/8/layout/hList1"/>
    <dgm:cxn modelId="{106D19B1-98BE-4C0C-8E20-79198C765D56}" type="presParOf" srcId="{2B05F769-932F-46AA-B2B7-03F5AD34A2CA}" destId="{A0862305-5A86-4162-A37A-9937AC658425}" srcOrd="7" destOrd="0" presId="urn:microsoft.com/office/officeart/2005/8/layout/hList1"/>
    <dgm:cxn modelId="{013A351C-6E8E-4EA7-B3C3-63FCF28B3FBE}" type="presParOf" srcId="{2B05F769-932F-46AA-B2B7-03F5AD34A2CA}" destId="{EA6A9BFE-D355-4E10-BE0A-84B2EB34CE29}" srcOrd="8" destOrd="0" presId="urn:microsoft.com/office/officeart/2005/8/layout/hList1"/>
    <dgm:cxn modelId="{4340B9FE-0D03-443D-B487-72C27BB29ED7}" type="presParOf" srcId="{EA6A9BFE-D355-4E10-BE0A-84B2EB34CE29}" destId="{C7E3EA75-6A41-4DAA-A4C9-A55B780CE8E6}" srcOrd="0" destOrd="0" presId="urn:microsoft.com/office/officeart/2005/8/layout/hList1"/>
    <dgm:cxn modelId="{FE40283A-1768-4C5C-8101-1A56B514423D}" type="presParOf" srcId="{EA6A9BFE-D355-4E10-BE0A-84B2EB34CE29}" destId="{A65E156B-1EBC-4284-971C-4F3BA0D7CF03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82E500B-06C1-4FA9-8387-EFA7357E677E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a-ES"/>
        </a:p>
      </dgm:t>
    </dgm:pt>
    <dgm:pt modelId="{A111DD7F-F5C0-4825-A021-D1C3B8CC0585}">
      <dgm:prSet/>
      <dgm:spPr>
        <a:solidFill>
          <a:srgbClr val="006600"/>
        </a:solidFill>
      </dgm:spPr>
      <dgm:t>
        <a:bodyPr/>
        <a:lstStyle/>
        <a:p>
          <a:r>
            <a:rPr lang="es-ES" b="1" noProof="0" dirty="0" smtClean="0">
              <a:solidFill>
                <a:schemeClr val="bg1"/>
              </a:solidFill>
            </a:rPr>
            <a:t>Vinculado </a:t>
          </a:r>
          <a:r>
            <a:rPr lang="es-ES" b="1" noProof="0" dirty="0" smtClean="0">
              <a:solidFill>
                <a:schemeClr val="bg1"/>
              </a:solidFill>
            </a:rPr>
            <a:t>a asignaturas concretas de </a:t>
          </a:r>
          <a:r>
            <a:rPr lang="es-ES" b="1" noProof="0" dirty="0" smtClean="0">
              <a:solidFill>
                <a:schemeClr val="bg1"/>
              </a:solidFill>
            </a:rPr>
            <a:t>determinados estudios</a:t>
          </a:r>
          <a:endParaRPr lang="ca-ES" b="1" dirty="0">
            <a:solidFill>
              <a:schemeClr val="bg1"/>
            </a:solidFill>
          </a:endParaRPr>
        </a:p>
      </dgm:t>
    </dgm:pt>
    <dgm:pt modelId="{DD6DD169-1816-421A-AF04-D4D9F437D189}" type="parTrans" cxnId="{FE366124-7785-4109-AB00-B4A74FEEA327}">
      <dgm:prSet/>
      <dgm:spPr/>
      <dgm:t>
        <a:bodyPr/>
        <a:lstStyle/>
        <a:p>
          <a:endParaRPr lang="ca-ES"/>
        </a:p>
      </dgm:t>
    </dgm:pt>
    <dgm:pt modelId="{35610535-14B3-4897-9A79-8569A1E0E390}" type="sibTrans" cxnId="{FE366124-7785-4109-AB00-B4A74FEEA327}">
      <dgm:prSet/>
      <dgm:spPr>
        <a:ln>
          <a:solidFill>
            <a:srgbClr val="006600"/>
          </a:solidFill>
        </a:ln>
      </dgm:spPr>
      <dgm:t>
        <a:bodyPr/>
        <a:lstStyle/>
        <a:p>
          <a:endParaRPr lang="ca-ES"/>
        </a:p>
      </dgm:t>
    </dgm:pt>
    <dgm:pt modelId="{A74A5166-77F8-4B3E-865E-293D694322DE}">
      <dgm:prSet/>
      <dgm:spPr>
        <a:solidFill>
          <a:srgbClr val="006600"/>
        </a:solidFill>
      </dgm:spPr>
      <dgm:t>
        <a:bodyPr/>
        <a:lstStyle/>
        <a:p>
          <a:r>
            <a:rPr lang="es-ES" b="1" noProof="0" dirty="0" smtClean="0">
              <a:solidFill>
                <a:schemeClr val="bg1"/>
              </a:solidFill>
            </a:rPr>
            <a:t>Vinculado a las prácticas curriculares y a los </a:t>
          </a:r>
          <a:r>
            <a:rPr lang="es-ES" b="1" noProof="0" dirty="0" err="1" smtClean="0">
              <a:solidFill>
                <a:schemeClr val="bg1"/>
              </a:solidFill>
            </a:rPr>
            <a:t>practicums</a:t>
          </a:r>
          <a:r>
            <a:rPr lang="es-ES" b="1" noProof="0" dirty="0" smtClean="0">
              <a:solidFill>
                <a:schemeClr val="bg1"/>
              </a:solidFill>
            </a:rPr>
            <a:t> </a:t>
          </a:r>
          <a:endParaRPr lang="es-ES" b="1" noProof="0" dirty="0">
            <a:solidFill>
              <a:schemeClr val="bg1"/>
            </a:solidFill>
          </a:endParaRPr>
        </a:p>
      </dgm:t>
    </dgm:pt>
    <dgm:pt modelId="{94421365-444F-40D4-8ABD-C3C845149F51}" type="parTrans" cxnId="{2B6BE0C1-32F2-43A3-96C8-B40FCCBD0525}">
      <dgm:prSet/>
      <dgm:spPr/>
      <dgm:t>
        <a:bodyPr/>
        <a:lstStyle/>
        <a:p>
          <a:endParaRPr lang="ca-ES"/>
        </a:p>
      </dgm:t>
    </dgm:pt>
    <dgm:pt modelId="{545E2884-7101-4F3C-9077-5D026BBAB45F}" type="sibTrans" cxnId="{2B6BE0C1-32F2-43A3-96C8-B40FCCBD0525}">
      <dgm:prSet/>
      <dgm:spPr/>
      <dgm:t>
        <a:bodyPr/>
        <a:lstStyle/>
        <a:p>
          <a:endParaRPr lang="ca-ES"/>
        </a:p>
      </dgm:t>
    </dgm:pt>
    <dgm:pt modelId="{037A2A0E-3527-4B8F-ADCE-6692AAD882FD}">
      <dgm:prSet/>
      <dgm:spPr>
        <a:solidFill>
          <a:srgbClr val="006600"/>
        </a:solidFill>
      </dgm:spPr>
      <dgm:t>
        <a:bodyPr/>
        <a:lstStyle/>
        <a:p>
          <a:r>
            <a:rPr lang="es-ES" b="1" noProof="0" dirty="0" smtClean="0">
              <a:solidFill>
                <a:schemeClr val="bg1"/>
              </a:solidFill>
            </a:rPr>
            <a:t>Vinculado</a:t>
          </a:r>
          <a:r>
            <a:rPr lang="es-ES" b="1" baseline="0" noProof="0" dirty="0" smtClean="0">
              <a:solidFill>
                <a:schemeClr val="bg1"/>
              </a:solidFill>
            </a:rPr>
            <a:t> a trabajos de fin de carrera  o máster</a:t>
          </a:r>
          <a:endParaRPr lang="es-ES" b="1" noProof="0" dirty="0">
            <a:solidFill>
              <a:schemeClr val="bg1"/>
            </a:solidFill>
          </a:endParaRPr>
        </a:p>
      </dgm:t>
    </dgm:pt>
    <dgm:pt modelId="{7ED567DA-9D83-4AB5-9D04-889F394A2817}" type="parTrans" cxnId="{6A2FDF96-FD9C-4F19-A691-79FA9DD1B5F3}">
      <dgm:prSet/>
      <dgm:spPr/>
      <dgm:t>
        <a:bodyPr/>
        <a:lstStyle/>
        <a:p>
          <a:endParaRPr lang="ca-ES"/>
        </a:p>
      </dgm:t>
    </dgm:pt>
    <dgm:pt modelId="{0505BC56-9E45-45E4-9BD4-08E962D2E84E}" type="sibTrans" cxnId="{6A2FDF96-FD9C-4F19-A691-79FA9DD1B5F3}">
      <dgm:prSet/>
      <dgm:spPr/>
      <dgm:t>
        <a:bodyPr/>
        <a:lstStyle/>
        <a:p>
          <a:endParaRPr lang="ca-ES"/>
        </a:p>
      </dgm:t>
    </dgm:pt>
    <dgm:pt modelId="{98DE9F94-BD96-4553-BBC2-02177CF62B7C}">
      <dgm:prSet/>
      <dgm:spPr>
        <a:solidFill>
          <a:srgbClr val="006600"/>
        </a:solidFill>
        <a:ln>
          <a:solidFill>
            <a:srgbClr val="006600"/>
          </a:solidFill>
        </a:ln>
      </dgm:spPr>
      <dgm:t>
        <a:bodyPr/>
        <a:lstStyle/>
        <a:p>
          <a:r>
            <a:rPr lang="es-ES" b="1" dirty="0" smtClean="0">
              <a:solidFill>
                <a:schemeClr val="bg1"/>
              </a:solidFill>
            </a:rPr>
            <a:t>Vinculado a  programas de reconocimiento de créditos a nivel transversal </a:t>
          </a:r>
          <a:endParaRPr lang="ca-ES" b="1" dirty="0">
            <a:solidFill>
              <a:srgbClr val="FFFF00"/>
            </a:solidFill>
          </a:endParaRPr>
        </a:p>
      </dgm:t>
    </dgm:pt>
    <dgm:pt modelId="{ABDC9DAD-2F15-4331-B3B0-9ADEBAD5D3FD}" type="parTrans" cxnId="{4C780B6F-BE6F-4E27-B603-87CE921E162D}">
      <dgm:prSet/>
      <dgm:spPr/>
      <dgm:t>
        <a:bodyPr/>
        <a:lstStyle/>
        <a:p>
          <a:endParaRPr lang="ca-ES"/>
        </a:p>
      </dgm:t>
    </dgm:pt>
    <dgm:pt modelId="{53EEC7D3-69E6-4359-908A-82004EE90410}" type="sibTrans" cxnId="{4C780B6F-BE6F-4E27-B603-87CE921E162D}">
      <dgm:prSet/>
      <dgm:spPr/>
      <dgm:t>
        <a:bodyPr/>
        <a:lstStyle/>
        <a:p>
          <a:endParaRPr lang="ca-ES"/>
        </a:p>
      </dgm:t>
    </dgm:pt>
    <dgm:pt modelId="{ED08598B-E119-41A7-A007-FDDB21F17DE9}" type="pres">
      <dgm:prSet presAssocID="{F82E500B-06C1-4FA9-8387-EFA7357E677E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ca-ES"/>
        </a:p>
      </dgm:t>
    </dgm:pt>
    <dgm:pt modelId="{C57567DE-3E94-4E24-9DBE-1A509E7F5A6F}" type="pres">
      <dgm:prSet presAssocID="{F82E500B-06C1-4FA9-8387-EFA7357E677E}" presName="Name1" presStyleCnt="0"/>
      <dgm:spPr/>
    </dgm:pt>
    <dgm:pt modelId="{1AB6B00E-7CC9-4C53-AB0B-C71A9F2414A2}" type="pres">
      <dgm:prSet presAssocID="{F82E500B-06C1-4FA9-8387-EFA7357E677E}" presName="cycle" presStyleCnt="0"/>
      <dgm:spPr/>
    </dgm:pt>
    <dgm:pt modelId="{A9EC9002-C9DF-424D-9B1D-7CBD805CE10D}" type="pres">
      <dgm:prSet presAssocID="{F82E500B-06C1-4FA9-8387-EFA7357E677E}" presName="srcNode" presStyleLbl="node1" presStyleIdx="0" presStyleCnt="4"/>
      <dgm:spPr/>
    </dgm:pt>
    <dgm:pt modelId="{7B2854C6-B0C7-4D03-9CAC-072FBE832F2D}" type="pres">
      <dgm:prSet presAssocID="{F82E500B-06C1-4FA9-8387-EFA7357E677E}" presName="conn" presStyleLbl="parChTrans1D2" presStyleIdx="0" presStyleCnt="1"/>
      <dgm:spPr/>
      <dgm:t>
        <a:bodyPr/>
        <a:lstStyle/>
        <a:p>
          <a:endParaRPr lang="ca-ES"/>
        </a:p>
      </dgm:t>
    </dgm:pt>
    <dgm:pt modelId="{BDEF9AD6-4349-4F54-9768-20BE9E447E12}" type="pres">
      <dgm:prSet presAssocID="{F82E500B-06C1-4FA9-8387-EFA7357E677E}" presName="extraNode" presStyleLbl="node1" presStyleIdx="0" presStyleCnt="4"/>
      <dgm:spPr/>
    </dgm:pt>
    <dgm:pt modelId="{3BA76F1E-9A5E-491D-97AC-CC23CC95CAFB}" type="pres">
      <dgm:prSet presAssocID="{F82E500B-06C1-4FA9-8387-EFA7357E677E}" presName="dstNode" presStyleLbl="node1" presStyleIdx="0" presStyleCnt="4"/>
      <dgm:spPr/>
    </dgm:pt>
    <dgm:pt modelId="{1106B4F8-5EB2-4DAC-9567-F2D7D397A72C}" type="pres">
      <dgm:prSet presAssocID="{A111DD7F-F5C0-4825-A021-D1C3B8CC0585}" presName="text_1" presStyleLbl="node1" presStyleIdx="0" presStyleCnt="4" custScaleX="100192" custScaleY="151677" custLinFactNeighborX="7986" custLinFactNeighborY="-3452">
        <dgm:presLayoutVars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B4F99CA3-5592-4CD3-A620-011AFDE101E5}" type="pres">
      <dgm:prSet presAssocID="{A111DD7F-F5C0-4825-A021-D1C3B8CC0585}" presName="accent_1" presStyleCnt="0"/>
      <dgm:spPr/>
    </dgm:pt>
    <dgm:pt modelId="{00A9AADB-E4AD-459E-8014-92259A1EA379}" type="pres">
      <dgm:prSet presAssocID="{A111DD7F-F5C0-4825-A021-D1C3B8CC0585}" presName="accentRepeatNode" presStyleLbl="solidFgAcc1" presStyleIdx="0" presStyleCnt="4"/>
      <dgm:spPr>
        <a:solidFill>
          <a:srgbClr val="FFFFCC"/>
        </a:solidFill>
        <a:ln>
          <a:solidFill>
            <a:srgbClr val="006600"/>
          </a:solidFill>
        </a:ln>
      </dgm:spPr>
    </dgm:pt>
    <dgm:pt modelId="{38D9AF05-4AB8-45FD-928B-84E1EDFE05C7}" type="pres">
      <dgm:prSet presAssocID="{A74A5166-77F8-4B3E-865E-293D694322DE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D39ECE59-0648-413B-9BB9-4A59688EA562}" type="pres">
      <dgm:prSet presAssocID="{A74A5166-77F8-4B3E-865E-293D694322DE}" presName="accent_2" presStyleCnt="0"/>
      <dgm:spPr/>
    </dgm:pt>
    <dgm:pt modelId="{9A62E31F-BAD6-4775-963C-448957F05314}" type="pres">
      <dgm:prSet presAssocID="{A74A5166-77F8-4B3E-865E-293D694322DE}" presName="accentRepeatNode" presStyleLbl="solidFgAcc1" presStyleIdx="1" presStyleCnt="4"/>
      <dgm:spPr>
        <a:solidFill>
          <a:srgbClr val="FFFFCC"/>
        </a:solidFill>
        <a:ln>
          <a:solidFill>
            <a:srgbClr val="006600"/>
          </a:solidFill>
        </a:ln>
      </dgm:spPr>
    </dgm:pt>
    <dgm:pt modelId="{C848800F-7BCA-40F7-BC7D-3757729F3065}" type="pres">
      <dgm:prSet presAssocID="{037A2A0E-3527-4B8F-ADCE-6692AAD882FD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B5647286-F7E7-439F-B872-FDDDE4AF20EC}" type="pres">
      <dgm:prSet presAssocID="{037A2A0E-3527-4B8F-ADCE-6692AAD882FD}" presName="accent_3" presStyleCnt="0"/>
      <dgm:spPr/>
    </dgm:pt>
    <dgm:pt modelId="{77637913-0ED2-4688-BA7A-3A2C548C62B1}" type="pres">
      <dgm:prSet presAssocID="{037A2A0E-3527-4B8F-ADCE-6692AAD882FD}" presName="accentRepeatNode" presStyleLbl="solidFgAcc1" presStyleIdx="2" presStyleCnt="4"/>
      <dgm:spPr>
        <a:solidFill>
          <a:srgbClr val="FFFFCC"/>
        </a:solidFill>
        <a:ln>
          <a:solidFill>
            <a:srgbClr val="006600"/>
          </a:solidFill>
        </a:ln>
      </dgm:spPr>
    </dgm:pt>
    <dgm:pt modelId="{CF01923A-59C8-4449-A5B0-F6F438354962}" type="pres">
      <dgm:prSet presAssocID="{98DE9F94-BD96-4553-BBC2-02177CF62B7C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535D4367-CDD6-4C59-8E6A-9ADF884B2F59}" type="pres">
      <dgm:prSet presAssocID="{98DE9F94-BD96-4553-BBC2-02177CF62B7C}" presName="accent_4" presStyleCnt="0"/>
      <dgm:spPr/>
    </dgm:pt>
    <dgm:pt modelId="{C8A42F9F-ED5F-4F76-8716-2E6868A2FDCC}" type="pres">
      <dgm:prSet presAssocID="{98DE9F94-BD96-4553-BBC2-02177CF62B7C}" presName="accentRepeatNode" presStyleLbl="solidFgAcc1" presStyleIdx="3" presStyleCnt="4"/>
      <dgm:spPr>
        <a:solidFill>
          <a:srgbClr val="FFFFCC"/>
        </a:solidFill>
        <a:ln>
          <a:solidFill>
            <a:srgbClr val="006600"/>
          </a:solidFill>
        </a:ln>
      </dgm:spPr>
    </dgm:pt>
  </dgm:ptLst>
  <dgm:cxnLst>
    <dgm:cxn modelId="{6A2FDF96-FD9C-4F19-A691-79FA9DD1B5F3}" srcId="{F82E500B-06C1-4FA9-8387-EFA7357E677E}" destId="{037A2A0E-3527-4B8F-ADCE-6692AAD882FD}" srcOrd="2" destOrd="0" parTransId="{7ED567DA-9D83-4AB5-9D04-889F394A2817}" sibTransId="{0505BC56-9E45-45E4-9BD4-08E962D2E84E}"/>
    <dgm:cxn modelId="{B5B589A3-E984-4528-837F-BD4238657186}" type="presOf" srcId="{F82E500B-06C1-4FA9-8387-EFA7357E677E}" destId="{ED08598B-E119-41A7-A007-FDDB21F17DE9}" srcOrd="0" destOrd="0" presId="urn:microsoft.com/office/officeart/2008/layout/VerticalCurvedList"/>
    <dgm:cxn modelId="{40212F66-499C-4459-8FA1-A77575392C23}" type="presOf" srcId="{A111DD7F-F5C0-4825-A021-D1C3B8CC0585}" destId="{1106B4F8-5EB2-4DAC-9567-F2D7D397A72C}" srcOrd="0" destOrd="0" presId="urn:microsoft.com/office/officeart/2008/layout/VerticalCurvedList"/>
    <dgm:cxn modelId="{79F900BD-EC47-4399-B7FA-42748DFF5D19}" type="presOf" srcId="{A74A5166-77F8-4B3E-865E-293D694322DE}" destId="{38D9AF05-4AB8-45FD-928B-84E1EDFE05C7}" srcOrd="0" destOrd="0" presId="urn:microsoft.com/office/officeart/2008/layout/VerticalCurvedList"/>
    <dgm:cxn modelId="{DE3EE8BE-A425-4060-ACA0-68ACA0AA293A}" type="presOf" srcId="{037A2A0E-3527-4B8F-ADCE-6692AAD882FD}" destId="{C848800F-7BCA-40F7-BC7D-3757729F3065}" srcOrd="0" destOrd="0" presId="urn:microsoft.com/office/officeart/2008/layout/VerticalCurvedList"/>
    <dgm:cxn modelId="{917E7069-3507-4F1B-89A3-8CC0F7E5889D}" type="presOf" srcId="{35610535-14B3-4897-9A79-8569A1E0E390}" destId="{7B2854C6-B0C7-4D03-9CAC-072FBE832F2D}" srcOrd="0" destOrd="0" presId="urn:microsoft.com/office/officeart/2008/layout/VerticalCurvedList"/>
    <dgm:cxn modelId="{2B6BE0C1-32F2-43A3-96C8-B40FCCBD0525}" srcId="{F82E500B-06C1-4FA9-8387-EFA7357E677E}" destId="{A74A5166-77F8-4B3E-865E-293D694322DE}" srcOrd="1" destOrd="0" parTransId="{94421365-444F-40D4-8ABD-C3C845149F51}" sibTransId="{545E2884-7101-4F3C-9077-5D026BBAB45F}"/>
    <dgm:cxn modelId="{4C780B6F-BE6F-4E27-B603-87CE921E162D}" srcId="{F82E500B-06C1-4FA9-8387-EFA7357E677E}" destId="{98DE9F94-BD96-4553-BBC2-02177CF62B7C}" srcOrd="3" destOrd="0" parTransId="{ABDC9DAD-2F15-4331-B3B0-9ADEBAD5D3FD}" sibTransId="{53EEC7D3-69E6-4359-908A-82004EE90410}"/>
    <dgm:cxn modelId="{FE366124-7785-4109-AB00-B4A74FEEA327}" srcId="{F82E500B-06C1-4FA9-8387-EFA7357E677E}" destId="{A111DD7F-F5C0-4825-A021-D1C3B8CC0585}" srcOrd="0" destOrd="0" parTransId="{DD6DD169-1816-421A-AF04-D4D9F437D189}" sibTransId="{35610535-14B3-4897-9A79-8569A1E0E390}"/>
    <dgm:cxn modelId="{CB0B3E7D-039D-4ADE-B863-D4025C0B1F3E}" type="presOf" srcId="{98DE9F94-BD96-4553-BBC2-02177CF62B7C}" destId="{CF01923A-59C8-4449-A5B0-F6F438354962}" srcOrd="0" destOrd="0" presId="urn:microsoft.com/office/officeart/2008/layout/VerticalCurvedList"/>
    <dgm:cxn modelId="{E69018D4-033B-4CD3-99C2-1D5EB7EA4754}" type="presParOf" srcId="{ED08598B-E119-41A7-A007-FDDB21F17DE9}" destId="{C57567DE-3E94-4E24-9DBE-1A509E7F5A6F}" srcOrd="0" destOrd="0" presId="urn:microsoft.com/office/officeart/2008/layout/VerticalCurvedList"/>
    <dgm:cxn modelId="{086D3042-8FFC-490E-A317-7EFFD573F929}" type="presParOf" srcId="{C57567DE-3E94-4E24-9DBE-1A509E7F5A6F}" destId="{1AB6B00E-7CC9-4C53-AB0B-C71A9F2414A2}" srcOrd="0" destOrd="0" presId="urn:microsoft.com/office/officeart/2008/layout/VerticalCurvedList"/>
    <dgm:cxn modelId="{18758C9C-A90F-4909-B74B-5FBA18C86E67}" type="presParOf" srcId="{1AB6B00E-7CC9-4C53-AB0B-C71A9F2414A2}" destId="{A9EC9002-C9DF-424D-9B1D-7CBD805CE10D}" srcOrd="0" destOrd="0" presId="urn:microsoft.com/office/officeart/2008/layout/VerticalCurvedList"/>
    <dgm:cxn modelId="{B72EF88F-8417-45F8-8FC4-DDA4BE12B10B}" type="presParOf" srcId="{1AB6B00E-7CC9-4C53-AB0B-C71A9F2414A2}" destId="{7B2854C6-B0C7-4D03-9CAC-072FBE832F2D}" srcOrd="1" destOrd="0" presId="urn:microsoft.com/office/officeart/2008/layout/VerticalCurvedList"/>
    <dgm:cxn modelId="{6497B99C-2E9B-46F1-A9FE-9155CC72DE33}" type="presParOf" srcId="{1AB6B00E-7CC9-4C53-AB0B-C71A9F2414A2}" destId="{BDEF9AD6-4349-4F54-9768-20BE9E447E12}" srcOrd="2" destOrd="0" presId="urn:microsoft.com/office/officeart/2008/layout/VerticalCurvedList"/>
    <dgm:cxn modelId="{F2DA12EF-F88E-441B-B8BB-8EA409BFAB0E}" type="presParOf" srcId="{1AB6B00E-7CC9-4C53-AB0B-C71A9F2414A2}" destId="{3BA76F1E-9A5E-491D-97AC-CC23CC95CAFB}" srcOrd="3" destOrd="0" presId="urn:microsoft.com/office/officeart/2008/layout/VerticalCurvedList"/>
    <dgm:cxn modelId="{A892D4D3-D163-4C4F-82B4-FF5F10A31A02}" type="presParOf" srcId="{C57567DE-3E94-4E24-9DBE-1A509E7F5A6F}" destId="{1106B4F8-5EB2-4DAC-9567-F2D7D397A72C}" srcOrd="1" destOrd="0" presId="urn:microsoft.com/office/officeart/2008/layout/VerticalCurvedList"/>
    <dgm:cxn modelId="{96855284-B42C-4359-A014-9DC26E10D89F}" type="presParOf" srcId="{C57567DE-3E94-4E24-9DBE-1A509E7F5A6F}" destId="{B4F99CA3-5592-4CD3-A620-011AFDE101E5}" srcOrd="2" destOrd="0" presId="urn:microsoft.com/office/officeart/2008/layout/VerticalCurvedList"/>
    <dgm:cxn modelId="{7227A44A-D517-4307-B470-7D73CDF6F420}" type="presParOf" srcId="{B4F99CA3-5592-4CD3-A620-011AFDE101E5}" destId="{00A9AADB-E4AD-459E-8014-92259A1EA379}" srcOrd="0" destOrd="0" presId="urn:microsoft.com/office/officeart/2008/layout/VerticalCurvedList"/>
    <dgm:cxn modelId="{2073D486-BB14-4406-9A24-C2D1EFAA459A}" type="presParOf" srcId="{C57567DE-3E94-4E24-9DBE-1A509E7F5A6F}" destId="{38D9AF05-4AB8-45FD-928B-84E1EDFE05C7}" srcOrd="3" destOrd="0" presId="urn:microsoft.com/office/officeart/2008/layout/VerticalCurvedList"/>
    <dgm:cxn modelId="{DFB1C701-9C54-4FE2-8268-373F0F67B2C2}" type="presParOf" srcId="{C57567DE-3E94-4E24-9DBE-1A509E7F5A6F}" destId="{D39ECE59-0648-413B-9BB9-4A59688EA562}" srcOrd="4" destOrd="0" presId="urn:microsoft.com/office/officeart/2008/layout/VerticalCurvedList"/>
    <dgm:cxn modelId="{47FEDEBA-C773-4B92-9434-9D46CE265838}" type="presParOf" srcId="{D39ECE59-0648-413B-9BB9-4A59688EA562}" destId="{9A62E31F-BAD6-4775-963C-448957F05314}" srcOrd="0" destOrd="0" presId="urn:microsoft.com/office/officeart/2008/layout/VerticalCurvedList"/>
    <dgm:cxn modelId="{AAE8C957-D811-41C1-9078-D25D4DF16455}" type="presParOf" srcId="{C57567DE-3E94-4E24-9DBE-1A509E7F5A6F}" destId="{C848800F-7BCA-40F7-BC7D-3757729F3065}" srcOrd="5" destOrd="0" presId="urn:microsoft.com/office/officeart/2008/layout/VerticalCurvedList"/>
    <dgm:cxn modelId="{B634BD55-F400-46E4-A198-48D729E8CD7C}" type="presParOf" srcId="{C57567DE-3E94-4E24-9DBE-1A509E7F5A6F}" destId="{B5647286-F7E7-439F-B872-FDDDE4AF20EC}" srcOrd="6" destOrd="0" presId="urn:microsoft.com/office/officeart/2008/layout/VerticalCurvedList"/>
    <dgm:cxn modelId="{168E15AC-41DC-4F83-BA77-EF7FB1E985CB}" type="presParOf" srcId="{B5647286-F7E7-439F-B872-FDDDE4AF20EC}" destId="{77637913-0ED2-4688-BA7A-3A2C548C62B1}" srcOrd="0" destOrd="0" presId="urn:microsoft.com/office/officeart/2008/layout/VerticalCurvedList"/>
    <dgm:cxn modelId="{123B0703-0CD1-408E-BE30-DCD25D3123ED}" type="presParOf" srcId="{C57567DE-3E94-4E24-9DBE-1A509E7F5A6F}" destId="{CF01923A-59C8-4449-A5B0-F6F438354962}" srcOrd="7" destOrd="0" presId="urn:microsoft.com/office/officeart/2008/layout/VerticalCurvedList"/>
    <dgm:cxn modelId="{D3A7A455-B5F5-49DE-801E-50FAA485C82D}" type="presParOf" srcId="{C57567DE-3E94-4E24-9DBE-1A509E7F5A6F}" destId="{535D4367-CDD6-4C59-8E6A-9ADF884B2F59}" srcOrd="8" destOrd="0" presId="urn:microsoft.com/office/officeart/2008/layout/VerticalCurvedList"/>
    <dgm:cxn modelId="{C7C9F5F4-BB6F-4FEB-9BB2-911A611BB258}" type="presParOf" srcId="{535D4367-CDD6-4C59-8E6A-9ADF884B2F59}" destId="{C8A42F9F-ED5F-4F76-8716-2E6868A2FDCC}" srcOrd="0" destOrd="0" presId="urn:microsoft.com/office/officeart/2008/layout/VerticalCurvedList"/>
  </dgm:cxnLst>
  <dgm:bg>
    <a:solidFill>
      <a:srgbClr val="FFFFCC"/>
    </a:solidFill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82E500B-06C1-4FA9-8387-EFA7357E677E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a-ES"/>
        </a:p>
      </dgm:t>
    </dgm:pt>
    <dgm:pt modelId="{80F18E21-28AE-4C63-B2DC-3AF81D27C718}">
      <dgm:prSet custT="1"/>
      <dgm:spPr>
        <a:solidFill>
          <a:srgbClr val="006600"/>
        </a:solidFill>
      </dgm:spPr>
      <dgm:t>
        <a:bodyPr/>
        <a:lstStyle/>
        <a:p>
          <a:r>
            <a:rPr lang="es-ES" sz="2000" b="1" dirty="0">
              <a:solidFill>
                <a:schemeClr val="bg1"/>
              </a:solidFill>
            </a:rPr>
            <a:t>Reconocimiento al </a:t>
          </a:r>
          <a:r>
            <a:rPr lang="es-ES" sz="2000" b="1" dirty="0">
              <a:solidFill>
                <a:srgbClr val="FFFF00"/>
              </a:solidFill>
            </a:rPr>
            <a:t>alumnado </a:t>
          </a:r>
          <a:r>
            <a:rPr lang="es-ES" sz="2000" b="1" dirty="0">
              <a:solidFill>
                <a:schemeClr val="bg1"/>
              </a:solidFill>
            </a:rPr>
            <a:t>mediante los créditos vinculados a las asignaturas, trabajo de final de carrera, final de máster, o créditos específicos de reconocimiento académico</a:t>
          </a:r>
          <a:endParaRPr lang="ca-ES" sz="2000" b="1" dirty="0">
            <a:solidFill>
              <a:schemeClr val="bg1"/>
            </a:solidFill>
          </a:endParaRPr>
        </a:p>
      </dgm:t>
    </dgm:pt>
    <dgm:pt modelId="{D25D6158-D687-4D5E-8D43-EE851378A85C}" type="parTrans" cxnId="{68C47CF6-78F2-4ECF-A321-CAF4F6B06EF8}">
      <dgm:prSet/>
      <dgm:spPr/>
      <dgm:t>
        <a:bodyPr/>
        <a:lstStyle/>
        <a:p>
          <a:endParaRPr lang="ca-ES"/>
        </a:p>
      </dgm:t>
    </dgm:pt>
    <dgm:pt modelId="{FFC0DB6E-B801-4735-9EFB-253E5BDF8815}" type="sibTrans" cxnId="{68C47CF6-78F2-4ECF-A321-CAF4F6B06EF8}">
      <dgm:prSet/>
      <dgm:spPr>
        <a:ln>
          <a:solidFill>
            <a:srgbClr val="006600"/>
          </a:solidFill>
        </a:ln>
      </dgm:spPr>
      <dgm:t>
        <a:bodyPr/>
        <a:lstStyle/>
        <a:p>
          <a:endParaRPr lang="ca-ES"/>
        </a:p>
      </dgm:t>
    </dgm:pt>
    <dgm:pt modelId="{558AC98B-574C-4563-9E1A-7959C26EC748}">
      <dgm:prSet custT="1"/>
      <dgm:spPr>
        <a:solidFill>
          <a:srgbClr val="006600"/>
        </a:solidFill>
        <a:ln>
          <a:solidFill>
            <a:srgbClr val="006600"/>
          </a:solidFill>
        </a:ln>
      </dgm:spPr>
      <dgm:t>
        <a:bodyPr/>
        <a:lstStyle/>
        <a:p>
          <a:r>
            <a:rPr lang="es-ES" sz="2000" b="1" noProof="0" dirty="0">
              <a:solidFill>
                <a:schemeClr val="bg1"/>
              </a:solidFill>
            </a:rPr>
            <a:t>Reconocimiento  al </a:t>
          </a:r>
          <a:r>
            <a:rPr lang="es-ES" sz="2000" b="1" noProof="0" dirty="0">
              <a:solidFill>
                <a:srgbClr val="FFFF00"/>
              </a:solidFill>
            </a:rPr>
            <a:t>profesorado</a:t>
          </a:r>
          <a:r>
            <a:rPr lang="es-ES" sz="2000" b="1" noProof="0" dirty="0">
              <a:solidFill>
                <a:schemeClr val="bg1"/>
              </a:solidFill>
            </a:rPr>
            <a:t> mediante  créditos en su plan docente, programas de innovación docente, formación específica. </a:t>
          </a:r>
          <a:endParaRPr lang="ca-ES" sz="2000" b="1" noProof="0" dirty="0">
            <a:solidFill>
              <a:schemeClr val="bg1"/>
            </a:solidFill>
          </a:endParaRPr>
        </a:p>
      </dgm:t>
    </dgm:pt>
    <dgm:pt modelId="{D3495832-079D-4614-8F47-78F99F9430BA}" type="parTrans" cxnId="{DE4FC294-7CF1-4637-A611-39890272562A}">
      <dgm:prSet/>
      <dgm:spPr/>
      <dgm:t>
        <a:bodyPr/>
        <a:lstStyle/>
        <a:p>
          <a:endParaRPr lang="ca-ES"/>
        </a:p>
      </dgm:t>
    </dgm:pt>
    <dgm:pt modelId="{7BD25249-EC9F-46C8-84A9-BFD73978D009}" type="sibTrans" cxnId="{DE4FC294-7CF1-4637-A611-39890272562A}">
      <dgm:prSet/>
      <dgm:spPr/>
      <dgm:t>
        <a:bodyPr/>
        <a:lstStyle/>
        <a:p>
          <a:endParaRPr lang="ca-ES"/>
        </a:p>
      </dgm:t>
    </dgm:pt>
    <dgm:pt modelId="{D3C54012-07DD-4C39-B3E3-F7D622899D68}">
      <dgm:prSet custT="1"/>
      <dgm:spPr>
        <a:solidFill>
          <a:srgbClr val="006600"/>
        </a:solidFill>
        <a:ln>
          <a:solidFill>
            <a:srgbClr val="006600"/>
          </a:solidFill>
        </a:ln>
      </dgm:spPr>
      <dgm:t>
        <a:bodyPr/>
        <a:lstStyle/>
        <a:p>
          <a:r>
            <a:rPr lang="es-ES" sz="2000" b="1" noProof="0" dirty="0">
              <a:solidFill>
                <a:schemeClr val="bg1"/>
              </a:solidFill>
            </a:rPr>
            <a:t>Reconocimiento a las </a:t>
          </a:r>
          <a:r>
            <a:rPr lang="es-ES" sz="2000" b="1" noProof="0" dirty="0">
              <a:solidFill>
                <a:srgbClr val="FFFF00"/>
              </a:solidFill>
            </a:rPr>
            <a:t>instituciones</a:t>
          </a:r>
          <a:r>
            <a:rPr lang="es-ES" sz="2000" b="1" noProof="0" dirty="0">
              <a:solidFill>
                <a:schemeClr val="bg1"/>
              </a:solidFill>
            </a:rPr>
            <a:t> participantes mediante reconocimientos públicos, certificados</a:t>
          </a:r>
          <a:endParaRPr lang="ca-ES" sz="2000" b="1" noProof="0" dirty="0">
            <a:solidFill>
              <a:schemeClr val="bg1"/>
            </a:solidFill>
          </a:endParaRPr>
        </a:p>
      </dgm:t>
    </dgm:pt>
    <dgm:pt modelId="{D6CA6A61-F7F4-41F1-A71A-BB644B880C32}" type="parTrans" cxnId="{FB8D7CBA-286A-4538-8398-9AE8466DEB21}">
      <dgm:prSet/>
      <dgm:spPr/>
      <dgm:t>
        <a:bodyPr/>
        <a:lstStyle/>
        <a:p>
          <a:endParaRPr lang="ca-ES"/>
        </a:p>
      </dgm:t>
    </dgm:pt>
    <dgm:pt modelId="{C2D61225-7F79-4742-B6A2-92FC9A0F20D9}" type="sibTrans" cxnId="{FB8D7CBA-286A-4538-8398-9AE8466DEB21}">
      <dgm:prSet/>
      <dgm:spPr/>
      <dgm:t>
        <a:bodyPr/>
        <a:lstStyle/>
        <a:p>
          <a:endParaRPr lang="ca-ES"/>
        </a:p>
      </dgm:t>
    </dgm:pt>
    <dgm:pt modelId="{1F0D521C-6DC7-4983-8B0C-E7F3C2977B11}">
      <dgm:prSet custT="1"/>
      <dgm:spPr>
        <a:solidFill>
          <a:srgbClr val="006600"/>
        </a:solidFill>
      </dgm:spPr>
      <dgm:t>
        <a:bodyPr/>
        <a:lstStyle/>
        <a:p>
          <a:r>
            <a:rPr lang="es-ES" sz="2000" b="1" noProof="0" dirty="0" smtClean="0"/>
            <a:t>Existencia y creación  de </a:t>
          </a:r>
          <a:r>
            <a:rPr lang="es-ES" sz="2000" b="1" noProof="0" dirty="0" smtClean="0">
              <a:solidFill>
                <a:srgbClr val="FFFF00"/>
              </a:solidFill>
            </a:rPr>
            <a:t>unidades </a:t>
          </a:r>
          <a:r>
            <a:rPr lang="es-ES" sz="2000" b="1" noProof="0" dirty="0" smtClean="0">
              <a:solidFill>
                <a:schemeClr val="bg1"/>
              </a:solidFill>
            </a:rPr>
            <a:t>que la impulsen y sean identificadas  por las instituciones participantes </a:t>
          </a:r>
          <a:r>
            <a:rPr lang="ca-ES" sz="2000" b="1" dirty="0" smtClean="0">
              <a:solidFill>
                <a:schemeClr val="bg1"/>
              </a:solidFill>
            </a:rPr>
            <a:t>.  </a:t>
          </a:r>
          <a:endParaRPr lang="ca-ES" sz="2000" b="1" dirty="0">
            <a:solidFill>
              <a:schemeClr val="bg1"/>
            </a:solidFill>
          </a:endParaRPr>
        </a:p>
      </dgm:t>
    </dgm:pt>
    <dgm:pt modelId="{EAD9371D-C7D4-44E7-B87A-94F042C9AD58}" type="parTrans" cxnId="{5F774F02-8D66-455F-B665-E607CE02378C}">
      <dgm:prSet/>
      <dgm:spPr/>
      <dgm:t>
        <a:bodyPr/>
        <a:lstStyle/>
        <a:p>
          <a:endParaRPr lang="ca-ES"/>
        </a:p>
      </dgm:t>
    </dgm:pt>
    <dgm:pt modelId="{9000AC28-2BBD-4DE1-BBE9-4C55D3802329}" type="sibTrans" cxnId="{5F774F02-8D66-455F-B665-E607CE02378C}">
      <dgm:prSet/>
      <dgm:spPr/>
      <dgm:t>
        <a:bodyPr/>
        <a:lstStyle/>
        <a:p>
          <a:endParaRPr lang="ca-ES"/>
        </a:p>
      </dgm:t>
    </dgm:pt>
    <dgm:pt modelId="{ED08598B-E119-41A7-A007-FDDB21F17DE9}" type="pres">
      <dgm:prSet presAssocID="{F82E500B-06C1-4FA9-8387-EFA7357E677E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ca-ES"/>
        </a:p>
      </dgm:t>
    </dgm:pt>
    <dgm:pt modelId="{C57567DE-3E94-4E24-9DBE-1A509E7F5A6F}" type="pres">
      <dgm:prSet presAssocID="{F82E500B-06C1-4FA9-8387-EFA7357E677E}" presName="Name1" presStyleCnt="0"/>
      <dgm:spPr/>
    </dgm:pt>
    <dgm:pt modelId="{1AB6B00E-7CC9-4C53-AB0B-C71A9F2414A2}" type="pres">
      <dgm:prSet presAssocID="{F82E500B-06C1-4FA9-8387-EFA7357E677E}" presName="cycle" presStyleCnt="0"/>
      <dgm:spPr/>
    </dgm:pt>
    <dgm:pt modelId="{A9EC9002-C9DF-424D-9B1D-7CBD805CE10D}" type="pres">
      <dgm:prSet presAssocID="{F82E500B-06C1-4FA9-8387-EFA7357E677E}" presName="srcNode" presStyleLbl="node1" presStyleIdx="0" presStyleCnt="4"/>
      <dgm:spPr/>
    </dgm:pt>
    <dgm:pt modelId="{7B2854C6-B0C7-4D03-9CAC-072FBE832F2D}" type="pres">
      <dgm:prSet presAssocID="{F82E500B-06C1-4FA9-8387-EFA7357E677E}" presName="conn" presStyleLbl="parChTrans1D2" presStyleIdx="0" presStyleCnt="1"/>
      <dgm:spPr/>
      <dgm:t>
        <a:bodyPr/>
        <a:lstStyle/>
        <a:p>
          <a:endParaRPr lang="ca-ES"/>
        </a:p>
      </dgm:t>
    </dgm:pt>
    <dgm:pt modelId="{BDEF9AD6-4349-4F54-9768-20BE9E447E12}" type="pres">
      <dgm:prSet presAssocID="{F82E500B-06C1-4FA9-8387-EFA7357E677E}" presName="extraNode" presStyleLbl="node1" presStyleIdx="0" presStyleCnt="4"/>
      <dgm:spPr/>
    </dgm:pt>
    <dgm:pt modelId="{3BA76F1E-9A5E-491D-97AC-CC23CC95CAFB}" type="pres">
      <dgm:prSet presAssocID="{F82E500B-06C1-4FA9-8387-EFA7357E677E}" presName="dstNode" presStyleLbl="node1" presStyleIdx="0" presStyleCnt="4"/>
      <dgm:spPr/>
    </dgm:pt>
    <dgm:pt modelId="{84283474-3E81-40D0-8509-7C0EBB056500}" type="pres">
      <dgm:prSet presAssocID="{80F18E21-28AE-4C63-B2DC-3AF81D27C718}" presName="text_1" presStyleLbl="node1" presStyleIdx="0" presStyleCnt="4" custScaleY="137897">
        <dgm:presLayoutVars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442FC889-5EAD-4F5C-942D-7E0D4FF743B5}" type="pres">
      <dgm:prSet presAssocID="{80F18E21-28AE-4C63-B2DC-3AF81D27C718}" presName="accent_1" presStyleCnt="0"/>
      <dgm:spPr/>
    </dgm:pt>
    <dgm:pt modelId="{29C7B689-3C71-42FF-ACF4-556436F91FCB}" type="pres">
      <dgm:prSet presAssocID="{80F18E21-28AE-4C63-B2DC-3AF81D27C718}" presName="accentRepeatNode" presStyleLbl="solidFgAcc1" presStyleIdx="0" presStyleCnt="4"/>
      <dgm:spPr>
        <a:ln>
          <a:solidFill>
            <a:srgbClr val="006600"/>
          </a:solidFill>
        </a:ln>
      </dgm:spPr>
      <dgm:t>
        <a:bodyPr/>
        <a:lstStyle/>
        <a:p>
          <a:endParaRPr lang="ca-ES"/>
        </a:p>
      </dgm:t>
    </dgm:pt>
    <dgm:pt modelId="{ACB83C95-A515-4596-A736-5CC38D322E89}" type="pres">
      <dgm:prSet presAssocID="{558AC98B-574C-4563-9E1A-7959C26EC748}" presName="text_2" presStyleLbl="node1" presStyleIdx="1" presStyleCnt="4" custScaleY="127691">
        <dgm:presLayoutVars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7CE11D35-BD00-4350-A3D3-AA9E5A8CEA67}" type="pres">
      <dgm:prSet presAssocID="{558AC98B-574C-4563-9E1A-7959C26EC748}" presName="accent_2" presStyleCnt="0"/>
      <dgm:spPr/>
    </dgm:pt>
    <dgm:pt modelId="{3C2D5D7B-EA26-4EC5-9484-1EC4D4824E7E}" type="pres">
      <dgm:prSet presAssocID="{558AC98B-574C-4563-9E1A-7959C26EC748}" presName="accentRepeatNode" presStyleLbl="solidFgAcc1" presStyleIdx="1" presStyleCnt="4"/>
      <dgm:spPr>
        <a:ln>
          <a:solidFill>
            <a:srgbClr val="006600"/>
          </a:solidFill>
        </a:ln>
      </dgm:spPr>
      <dgm:t>
        <a:bodyPr/>
        <a:lstStyle/>
        <a:p>
          <a:endParaRPr lang="ca-ES"/>
        </a:p>
      </dgm:t>
    </dgm:pt>
    <dgm:pt modelId="{68A15AB2-E5B1-4E5E-B780-37D57F619303}" type="pres">
      <dgm:prSet presAssocID="{D3C54012-07DD-4C39-B3E3-F7D622899D68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8BC97E86-0EEE-4168-ABEA-603C3F8C6122}" type="pres">
      <dgm:prSet presAssocID="{D3C54012-07DD-4C39-B3E3-F7D622899D68}" presName="accent_3" presStyleCnt="0"/>
      <dgm:spPr/>
    </dgm:pt>
    <dgm:pt modelId="{4149D525-35FA-4C07-AEEC-66F0222AEB7F}" type="pres">
      <dgm:prSet presAssocID="{D3C54012-07DD-4C39-B3E3-F7D622899D68}" presName="accentRepeatNode" presStyleLbl="solidFgAcc1" presStyleIdx="2" presStyleCnt="4"/>
      <dgm:spPr>
        <a:ln>
          <a:solidFill>
            <a:srgbClr val="006600"/>
          </a:solidFill>
        </a:ln>
      </dgm:spPr>
      <dgm:t>
        <a:bodyPr/>
        <a:lstStyle/>
        <a:p>
          <a:endParaRPr lang="ca-ES"/>
        </a:p>
      </dgm:t>
    </dgm:pt>
    <dgm:pt modelId="{13E172AC-3AAA-4FC4-BFCB-BF26ADD3B2D1}" type="pres">
      <dgm:prSet presAssocID="{1F0D521C-6DC7-4983-8B0C-E7F3C2977B11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2C9EF034-AF92-4063-BCEC-273658110D6A}" type="pres">
      <dgm:prSet presAssocID="{1F0D521C-6DC7-4983-8B0C-E7F3C2977B11}" presName="accent_4" presStyleCnt="0"/>
      <dgm:spPr/>
    </dgm:pt>
    <dgm:pt modelId="{F2BE23F2-A818-467A-8B3F-AE8238E53601}" type="pres">
      <dgm:prSet presAssocID="{1F0D521C-6DC7-4983-8B0C-E7F3C2977B11}" presName="accentRepeatNode" presStyleLbl="solidFgAcc1" presStyleIdx="3" presStyleCnt="4"/>
      <dgm:spPr>
        <a:ln>
          <a:solidFill>
            <a:srgbClr val="006600"/>
          </a:solidFill>
        </a:ln>
      </dgm:spPr>
      <dgm:t>
        <a:bodyPr/>
        <a:lstStyle/>
        <a:p>
          <a:endParaRPr lang="ca-ES"/>
        </a:p>
      </dgm:t>
    </dgm:pt>
  </dgm:ptLst>
  <dgm:cxnLst>
    <dgm:cxn modelId="{4DF30046-DF50-4886-87DE-8A830BF8F592}" type="presOf" srcId="{558AC98B-574C-4563-9E1A-7959C26EC748}" destId="{ACB83C95-A515-4596-A736-5CC38D322E89}" srcOrd="0" destOrd="0" presId="urn:microsoft.com/office/officeart/2008/layout/VerticalCurvedList"/>
    <dgm:cxn modelId="{485D4232-202B-462F-9919-7D5AAE6CA295}" type="presOf" srcId="{1F0D521C-6DC7-4983-8B0C-E7F3C2977B11}" destId="{13E172AC-3AAA-4FC4-BFCB-BF26ADD3B2D1}" srcOrd="0" destOrd="0" presId="urn:microsoft.com/office/officeart/2008/layout/VerticalCurvedList"/>
    <dgm:cxn modelId="{8FB89D5B-2D19-4F00-978A-AAFD1D8F8166}" type="presOf" srcId="{80F18E21-28AE-4C63-B2DC-3AF81D27C718}" destId="{84283474-3E81-40D0-8509-7C0EBB056500}" srcOrd="0" destOrd="0" presId="urn:microsoft.com/office/officeart/2008/layout/VerticalCurvedList"/>
    <dgm:cxn modelId="{4F9032F8-009B-4E92-B374-3B5F40499EB6}" type="presOf" srcId="{FFC0DB6E-B801-4735-9EFB-253E5BDF8815}" destId="{7B2854C6-B0C7-4D03-9CAC-072FBE832F2D}" srcOrd="0" destOrd="0" presId="urn:microsoft.com/office/officeart/2008/layout/VerticalCurvedList"/>
    <dgm:cxn modelId="{5F774F02-8D66-455F-B665-E607CE02378C}" srcId="{F82E500B-06C1-4FA9-8387-EFA7357E677E}" destId="{1F0D521C-6DC7-4983-8B0C-E7F3C2977B11}" srcOrd="3" destOrd="0" parTransId="{EAD9371D-C7D4-44E7-B87A-94F042C9AD58}" sibTransId="{9000AC28-2BBD-4DE1-BBE9-4C55D3802329}"/>
    <dgm:cxn modelId="{FB8D7CBA-286A-4538-8398-9AE8466DEB21}" srcId="{F82E500B-06C1-4FA9-8387-EFA7357E677E}" destId="{D3C54012-07DD-4C39-B3E3-F7D622899D68}" srcOrd="2" destOrd="0" parTransId="{D6CA6A61-F7F4-41F1-A71A-BB644B880C32}" sibTransId="{C2D61225-7F79-4742-B6A2-92FC9A0F20D9}"/>
    <dgm:cxn modelId="{68C47CF6-78F2-4ECF-A321-CAF4F6B06EF8}" srcId="{F82E500B-06C1-4FA9-8387-EFA7357E677E}" destId="{80F18E21-28AE-4C63-B2DC-3AF81D27C718}" srcOrd="0" destOrd="0" parTransId="{D25D6158-D687-4D5E-8D43-EE851378A85C}" sibTransId="{FFC0DB6E-B801-4735-9EFB-253E5BDF8815}"/>
    <dgm:cxn modelId="{5723DF20-079D-49C7-9123-FE22F8EE5A90}" type="presOf" srcId="{F82E500B-06C1-4FA9-8387-EFA7357E677E}" destId="{ED08598B-E119-41A7-A007-FDDB21F17DE9}" srcOrd="0" destOrd="0" presId="urn:microsoft.com/office/officeart/2008/layout/VerticalCurvedList"/>
    <dgm:cxn modelId="{DE4FC294-7CF1-4637-A611-39890272562A}" srcId="{F82E500B-06C1-4FA9-8387-EFA7357E677E}" destId="{558AC98B-574C-4563-9E1A-7959C26EC748}" srcOrd="1" destOrd="0" parTransId="{D3495832-079D-4614-8F47-78F99F9430BA}" sibTransId="{7BD25249-EC9F-46C8-84A9-BFD73978D009}"/>
    <dgm:cxn modelId="{DB3E1FA9-85F9-4C36-AC20-1262744B81B4}" type="presOf" srcId="{D3C54012-07DD-4C39-B3E3-F7D622899D68}" destId="{68A15AB2-E5B1-4E5E-B780-37D57F619303}" srcOrd="0" destOrd="0" presId="urn:microsoft.com/office/officeart/2008/layout/VerticalCurvedList"/>
    <dgm:cxn modelId="{435DF16B-0FF5-466A-AE4C-1DAE937000CF}" type="presParOf" srcId="{ED08598B-E119-41A7-A007-FDDB21F17DE9}" destId="{C57567DE-3E94-4E24-9DBE-1A509E7F5A6F}" srcOrd="0" destOrd="0" presId="urn:microsoft.com/office/officeart/2008/layout/VerticalCurvedList"/>
    <dgm:cxn modelId="{51332C0C-BCC7-4FC2-B1D1-0F3E29EB54D4}" type="presParOf" srcId="{C57567DE-3E94-4E24-9DBE-1A509E7F5A6F}" destId="{1AB6B00E-7CC9-4C53-AB0B-C71A9F2414A2}" srcOrd="0" destOrd="0" presId="urn:microsoft.com/office/officeart/2008/layout/VerticalCurvedList"/>
    <dgm:cxn modelId="{5842B34D-D9AD-4BE5-979E-FF5498BBF2D7}" type="presParOf" srcId="{1AB6B00E-7CC9-4C53-AB0B-C71A9F2414A2}" destId="{A9EC9002-C9DF-424D-9B1D-7CBD805CE10D}" srcOrd="0" destOrd="0" presId="urn:microsoft.com/office/officeart/2008/layout/VerticalCurvedList"/>
    <dgm:cxn modelId="{97BC0C65-5471-4106-BA96-1DCCC9E308DE}" type="presParOf" srcId="{1AB6B00E-7CC9-4C53-AB0B-C71A9F2414A2}" destId="{7B2854C6-B0C7-4D03-9CAC-072FBE832F2D}" srcOrd="1" destOrd="0" presId="urn:microsoft.com/office/officeart/2008/layout/VerticalCurvedList"/>
    <dgm:cxn modelId="{DCCF0E20-9145-429C-9D3A-F29A028EBBBF}" type="presParOf" srcId="{1AB6B00E-7CC9-4C53-AB0B-C71A9F2414A2}" destId="{BDEF9AD6-4349-4F54-9768-20BE9E447E12}" srcOrd="2" destOrd="0" presId="urn:microsoft.com/office/officeart/2008/layout/VerticalCurvedList"/>
    <dgm:cxn modelId="{D5C6D574-E095-4769-9CD1-014B9DAA1517}" type="presParOf" srcId="{1AB6B00E-7CC9-4C53-AB0B-C71A9F2414A2}" destId="{3BA76F1E-9A5E-491D-97AC-CC23CC95CAFB}" srcOrd="3" destOrd="0" presId="urn:microsoft.com/office/officeart/2008/layout/VerticalCurvedList"/>
    <dgm:cxn modelId="{4151F826-E82E-4A06-923E-3BDC45116ACD}" type="presParOf" srcId="{C57567DE-3E94-4E24-9DBE-1A509E7F5A6F}" destId="{84283474-3E81-40D0-8509-7C0EBB056500}" srcOrd="1" destOrd="0" presId="urn:microsoft.com/office/officeart/2008/layout/VerticalCurvedList"/>
    <dgm:cxn modelId="{8EA41772-AF84-45B2-90BC-C01C5571D7EB}" type="presParOf" srcId="{C57567DE-3E94-4E24-9DBE-1A509E7F5A6F}" destId="{442FC889-5EAD-4F5C-942D-7E0D4FF743B5}" srcOrd="2" destOrd="0" presId="urn:microsoft.com/office/officeart/2008/layout/VerticalCurvedList"/>
    <dgm:cxn modelId="{41015F47-A4A2-4442-8203-D83115EDE079}" type="presParOf" srcId="{442FC889-5EAD-4F5C-942D-7E0D4FF743B5}" destId="{29C7B689-3C71-42FF-ACF4-556436F91FCB}" srcOrd="0" destOrd="0" presId="urn:microsoft.com/office/officeart/2008/layout/VerticalCurvedList"/>
    <dgm:cxn modelId="{92671371-D1CF-47B1-A053-DE3504AA3578}" type="presParOf" srcId="{C57567DE-3E94-4E24-9DBE-1A509E7F5A6F}" destId="{ACB83C95-A515-4596-A736-5CC38D322E89}" srcOrd="3" destOrd="0" presId="urn:microsoft.com/office/officeart/2008/layout/VerticalCurvedList"/>
    <dgm:cxn modelId="{6477F2BB-E505-494B-B4E1-B2642029204A}" type="presParOf" srcId="{C57567DE-3E94-4E24-9DBE-1A509E7F5A6F}" destId="{7CE11D35-BD00-4350-A3D3-AA9E5A8CEA67}" srcOrd="4" destOrd="0" presId="urn:microsoft.com/office/officeart/2008/layout/VerticalCurvedList"/>
    <dgm:cxn modelId="{3B50CE1E-3D1F-4BBF-9B16-22A3C097787C}" type="presParOf" srcId="{7CE11D35-BD00-4350-A3D3-AA9E5A8CEA67}" destId="{3C2D5D7B-EA26-4EC5-9484-1EC4D4824E7E}" srcOrd="0" destOrd="0" presId="urn:microsoft.com/office/officeart/2008/layout/VerticalCurvedList"/>
    <dgm:cxn modelId="{A5036651-ED3E-484C-8F1A-F7955D635727}" type="presParOf" srcId="{C57567DE-3E94-4E24-9DBE-1A509E7F5A6F}" destId="{68A15AB2-E5B1-4E5E-B780-37D57F619303}" srcOrd="5" destOrd="0" presId="urn:microsoft.com/office/officeart/2008/layout/VerticalCurvedList"/>
    <dgm:cxn modelId="{DE80DAE1-9880-4B55-A39F-2914B14D9C1A}" type="presParOf" srcId="{C57567DE-3E94-4E24-9DBE-1A509E7F5A6F}" destId="{8BC97E86-0EEE-4168-ABEA-603C3F8C6122}" srcOrd="6" destOrd="0" presId="urn:microsoft.com/office/officeart/2008/layout/VerticalCurvedList"/>
    <dgm:cxn modelId="{CB55B9B8-69C8-4B79-B06D-7C133384667D}" type="presParOf" srcId="{8BC97E86-0EEE-4168-ABEA-603C3F8C6122}" destId="{4149D525-35FA-4C07-AEEC-66F0222AEB7F}" srcOrd="0" destOrd="0" presId="urn:microsoft.com/office/officeart/2008/layout/VerticalCurvedList"/>
    <dgm:cxn modelId="{B8863832-50CA-43A3-9909-086BB98896A5}" type="presParOf" srcId="{C57567DE-3E94-4E24-9DBE-1A509E7F5A6F}" destId="{13E172AC-3AAA-4FC4-BFCB-BF26ADD3B2D1}" srcOrd="7" destOrd="0" presId="urn:microsoft.com/office/officeart/2008/layout/VerticalCurvedList"/>
    <dgm:cxn modelId="{1F70002C-B9CA-41FD-8376-0899994A4564}" type="presParOf" srcId="{C57567DE-3E94-4E24-9DBE-1A509E7F5A6F}" destId="{2C9EF034-AF92-4063-BCEC-273658110D6A}" srcOrd="8" destOrd="0" presId="urn:microsoft.com/office/officeart/2008/layout/VerticalCurvedList"/>
    <dgm:cxn modelId="{C2069303-CC2C-4547-85AA-B72658DD87E4}" type="presParOf" srcId="{2C9EF034-AF92-4063-BCEC-273658110D6A}" destId="{F2BE23F2-A818-467A-8B3F-AE8238E53601}" srcOrd="0" destOrd="0" presId="urn:microsoft.com/office/officeart/2008/layout/VerticalCurvedList"/>
  </dgm:cxnLst>
  <dgm:bg>
    <a:solidFill>
      <a:srgbClr val="FFFFCC"/>
    </a:solidFill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BC8267B-276A-471F-8D33-FF4C605E5A69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a-ES"/>
        </a:p>
      </dgm:t>
    </dgm:pt>
    <dgm:pt modelId="{77E65763-1EF1-420F-BB2C-655474175481}">
      <dgm:prSet custT="1"/>
      <dgm:spPr>
        <a:solidFill>
          <a:srgbClr val="FFFF00"/>
        </a:solidFill>
      </dgm:spPr>
      <dgm:t>
        <a:bodyPr/>
        <a:lstStyle/>
        <a:p>
          <a:r>
            <a:rPr lang="es-ES" sz="1400" b="1" noProof="0" dirty="0" smtClean="0">
              <a:solidFill>
                <a:schemeClr val="tx1"/>
              </a:solidFill>
            </a:rPr>
            <a:t>1.Aprendizaje integrado</a:t>
          </a:r>
          <a:endParaRPr lang="es-ES" sz="1600" b="1" noProof="0" dirty="0"/>
        </a:p>
      </dgm:t>
    </dgm:pt>
    <dgm:pt modelId="{BDD10C81-18EE-4505-9965-4B5912768B90}" type="parTrans" cxnId="{C3749370-F7B0-49F1-A6F5-2AF6F813197B}">
      <dgm:prSet/>
      <dgm:spPr/>
      <dgm:t>
        <a:bodyPr/>
        <a:lstStyle/>
        <a:p>
          <a:endParaRPr lang="ca-ES"/>
        </a:p>
      </dgm:t>
    </dgm:pt>
    <dgm:pt modelId="{7239EEFD-EBC9-43F1-BFF8-E02F5270BC9A}" type="sibTrans" cxnId="{C3749370-F7B0-49F1-A6F5-2AF6F813197B}">
      <dgm:prSet/>
      <dgm:spPr>
        <a:solidFill>
          <a:srgbClr val="006600"/>
        </a:solidFill>
      </dgm:spPr>
      <dgm:t>
        <a:bodyPr/>
        <a:lstStyle/>
        <a:p>
          <a:endParaRPr lang="ca-ES"/>
        </a:p>
      </dgm:t>
    </dgm:pt>
    <dgm:pt modelId="{C1D8B689-AD4E-43EE-BFAF-10933A0E5239}">
      <dgm:prSet custT="1"/>
      <dgm:spPr>
        <a:solidFill>
          <a:srgbClr val="FF0000"/>
        </a:solidFill>
      </dgm:spPr>
      <dgm:t>
        <a:bodyPr/>
        <a:lstStyle/>
        <a:p>
          <a:r>
            <a:rPr lang="ca-ES" sz="1400" b="1" dirty="0" smtClean="0">
              <a:solidFill>
                <a:schemeClr val="tx1"/>
              </a:solidFill>
            </a:rPr>
            <a:t>2.Servicio de </a:t>
          </a:r>
          <a:r>
            <a:rPr lang="es-ES" sz="1400" b="1" noProof="0" dirty="0" smtClean="0">
              <a:solidFill>
                <a:schemeClr val="tx1"/>
              </a:solidFill>
            </a:rPr>
            <a:t>calidad</a:t>
          </a:r>
          <a:endParaRPr lang="es-ES" sz="1400" b="1" noProof="0" dirty="0">
            <a:solidFill>
              <a:schemeClr val="tx1"/>
            </a:solidFill>
          </a:endParaRPr>
        </a:p>
      </dgm:t>
    </dgm:pt>
    <dgm:pt modelId="{4C728B40-0729-4279-A025-F5E524DBC1D8}" type="parTrans" cxnId="{39E27EC1-EF99-4D39-9B8C-4A43D196FFF0}">
      <dgm:prSet/>
      <dgm:spPr/>
      <dgm:t>
        <a:bodyPr/>
        <a:lstStyle/>
        <a:p>
          <a:endParaRPr lang="ca-ES"/>
        </a:p>
      </dgm:t>
    </dgm:pt>
    <dgm:pt modelId="{A5DB51C8-E504-4C89-B965-6A83A5B51BCF}" type="sibTrans" cxnId="{39E27EC1-EF99-4D39-9B8C-4A43D196FFF0}">
      <dgm:prSet/>
      <dgm:spPr>
        <a:solidFill>
          <a:srgbClr val="006600"/>
        </a:solidFill>
      </dgm:spPr>
      <dgm:t>
        <a:bodyPr/>
        <a:lstStyle/>
        <a:p>
          <a:endParaRPr lang="ca-ES"/>
        </a:p>
      </dgm:t>
    </dgm:pt>
    <dgm:pt modelId="{3E90965E-085B-40CB-85ED-015BCB3ABB95}">
      <dgm:prSet custT="1"/>
      <dgm:spPr>
        <a:solidFill>
          <a:srgbClr val="0762E9"/>
        </a:solidFill>
      </dgm:spPr>
      <dgm:t>
        <a:bodyPr/>
        <a:lstStyle/>
        <a:p>
          <a:r>
            <a:rPr lang="es-ES" sz="1400" b="1" noProof="0" dirty="0" smtClean="0">
              <a:solidFill>
                <a:schemeClr val="tx1"/>
              </a:solidFill>
            </a:rPr>
            <a:t>3.Colaboración de todos los implicados </a:t>
          </a:r>
          <a:endParaRPr lang="es-ES" sz="1400" b="1" noProof="0" dirty="0">
            <a:solidFill>
              <a:schemeClr val="tx1"/>
            </a:solidFill>
          </a:endParaRPr>
        </a:p>
      </dgm:t>
    </dgm:pt>
    <dgm:pt modelId="{DBA251EF-E83B-4B04-99BA-8BB8E1459D90}" type="parTrans" cxnId="{8C905ACE-F8B4-4465-8DB6-7001D9CE3C6D}">
      <dgm:prSet/>
      <dgm:spPr/>
      <dgm:t>
        <a:bodyPr/>
        <a:lstStyle/>
        <a:p>
          <a:endParaRPr lang="ca-ES"/>
        </a:p>
      </dgm:t>
    </dgm:pt>
    <dgm:pt modelId="{E4BBB6C5-5E1B-4F7C-852C-4BA991E9278C}" type="sibTrans" cxnId="{8C905ACE-F8B4-4465-8DB6-7001D9CE3C6D}">
      <dgm:prSet/>
      <dgm:spPr>
        <a:solidFill>
          <a:srgbClr val="006600"/>
        </a:solidFill>
      </dgm:spPr>
      <dgm:t>
        <a:bodyPr/>
        <a:lstStyle/>
        <a:p>
          <a:endParaRPr lang="ca-ES"/>
        </a:p>
      </dgm:t>
    </dgm:pt>
    <dgm:pt modelId="{D5FFDAEB-5FB4-4F3C-9B4A-05C002C04F80}">
      <dgm:prSet custT="1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es-ES" sz="1400" b="1" noProof="0" dirty="0" smtClean="0">
              <a:solidFill>
                <a:schemeClr val="tx1"/>
              </a:solidFill>
            </a:rPr>
            <a:t>4.Participación de los estudiantes</a:t>
          </a:r>
          <a:endParaRPr lang="es-ES" sz="1400" b="1" noProof="0" dirty="0">
            <a:solidFill>
              <a:schemeClr val="tx1"/>
            </a:solidFill>
          </a:endParaRPr>
        </a:p>
      </dgm:t>
    </dgm:pt>
    <dgm:pt modelId="{024B37B0-0113-4DAB-ACB3-879891759E20}" type="parTrans" cxnId="{D12E80D9-49C8-4061-AB38-EF706BB032B3}">
      <dgm:prSet/>
      <dgm:spPr/>
      <dgm:t>
        <a:bodyPr/>
        <a:lstStyle/>
        <a:p>
          <a:endParaRPr lang="ca-ES"/>
        </a:p>
      </dgm:t>
    </dgm:pt>
    <dgm:pt modelId="{1DF6D19A-111C-4F30-AB1C-1B951918D1C8}" type="sibTrans" cxnId="{D12E80D9-49C8-4061-AB38-EF706BB032B3}">
      <dgm:prSet/>
      <dgm:spPr>
        <a:solidFill>
          <a:srgbClr val="006600"/>
        </a:solidFill>
      </dgm:spPr>
      <dgm:t>
        <a:bodyPr/>
        <a:lstStyle/>
        <a:p>
          <a:endParaRPr lang="ca-ES"/>
        </a:p>
      </dgm:t>
    </dgm:pt>
    <dgm:pt modelId="{7EDBC0E9-50BA-423A-BA87-80C57A081923}">
      <dgm:prSet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s-ES" sz="1400" b="1" noProof="0" dirty="0" smtClean="0">
              <a:solidFill>
                <a:schemeClr val="tx1"/>
              </a:solidFill>
            </a:rPr>
            <a:t>5. Responsabilidad</a:t>
          </a:r>
          <a:r>
            <a:rPr lang="es-ES" sz="800" b="1" noProof="0" dirty="0" smtClean="0"/>
            <a:t> </a:t>
          </a:r>
          <a:r>
            <a:rPr lang="es-ES" sz="1400" b="1" noProof="0" dirty="0" smtClean="0">
              <a:solidFill>
                <a:schemeClr val="tx1"/>
              </a:solidFill>
            </a:rPr>
            <a:t>social </a:t>
          </a:r>
          <a:endParaRPr lang="es-ES" sz="1400" b="1" noProof="0" dirty="0">
            <a:solidFill>
              <a:schemeClr val="tx1"/>
            </a:solidFill>
          </a:endParaRPr>
        </a:p>
      </dgm:t>
    </dgm:pt>
    <dgm:pt modelId="{39155809-E812-49E7-84EB-1CE10192A782}" type="parTrans" cxnId="{E6813AA9-5C46-4364-B925-222E440953FF}">
      <dgm:prSet/>
      <dgm:spPr/>
      <dgm:t>
        <a:bodyPr/>
        <a:lstStyle/>
        <a:p>
          <a:endParaRPr lang="ca-ES"/>
        </a:p>
      </dgm:t>
    </dgm:pt>
    <dgm:pt modelId="{067A8043-52EA-4AAC-8499-620E30112361}" type="sibTrans" cxnId="{E6813AA9-5C46-4364-B925-222E440953FF}">
      <dgm:prSet/>
      <dgm:spPr>
        <a:solidFill>
          <a:srgbClr val="006600"/>
        </a:solidFill>
      </dgm:spPr>
      <dgm:t>
        <a:bodyPr/>
        <a:lstStyle/>
        <a:p>
          <a:endParaRPr lang="ca-ES"/>
        </a:p>
      </dgm:t>
    </dgm:pt>
    <dgm:pt modelId="{9EB14076-812F-438F-B7E4-DB2AFA9386E8}">
      <dgm:prSet custT="1"/>
      <dgm:spPr>
        <a:solidFill>
          <a:srgbClr val="00CC00"/>
        </a:solidFill>
      </dgm:spPr>
      <dgm:t>
        <a:bodyPr/>
        <a:lstStyle/>
        <a:p>
          <a:r>
            <a:rPr lang="es-ES" sz="1400" b="1" noProof="0" dirty="0" smtClean="0">
              <a:solidFill>
                <a:schemeClr val="tx1"/>
              </a:solidFill>
            </a:rPr>
            <a:t>6. Reflexión</a:t>
          </a:r>
          <a:endParaRPr lang="es-ES" sz="1400" b="1" noProof="0" dirty="0">
            <a:solidFill>
              <a:schemeClr val="tx1"/>
            </a:solidFill>
          </a:endParaRPr>
        </a:p>
      </dgm:t>
    </dgm:pt>
    <dgm:pt modelId="{FAC2C8A3-F8A5-4165-9517-EC8FA8BFF3A5}" type="parTrans" cxnId="{3E9A6046-DC86-4AFF-902E-895FE3BBFB1A}">
      <dgm:prSet/>
      <dgm:spPr/>
      <dgm:t>
        <a:bodyPr/>
        <a:lstStyle/>
        <a:p>
          <a:endParaRPr lang="ca-ES"/>
        </a:p>
      </dgm:t>
    </dgm:pt>
    <dgm:pt modelId="{D56731D0-16A2-4B59-AB66-9F31D1502014}" type="sibTrans" cxnId="{3E9A6046-DC86-4AFF-902E-895FE3BBFB1A}">
      <dgm:prSet/>
      <dgm:spPr>
        <a:solidFill>
          <a:srgbClr val="006600"/>
        </a:solidFill>
      </dgm:spPr>
      <dgm:t>
        <a:bodyPr/>
        <a:lstStyle/>
        <a:p>
          <a:endParaRPr lang="ca-ES"/>
        </a:p>
      </dgm:t>
    </dgm:pt>
    <dgm:pt modelId="{44889A90-9ED0-402A-B946-6AC089C3616A}">
      <dgm:prSet custT="1"/>
      <dgm:spPr>
        <a:solidFill>
          <a:srgbClr val="00B0F0"/>
        </a:solidFill>
      </dgm:spPr>
      <dgm:t>
        <a:bodyPr/>
        <a:lstStyle/>
        <a:p>
          <a:r>
            <a:rPr lang="ca-ES" sz="1400" b="1" dirty="0" smtClean="0">
              <a:solidFill>
                <a:schemeClr val="tx1"/>
              </a:solidFill>
            </a:rPr>
            <a:t>7. </a:t>
          </a:r>
          <a:r>
            <a:rPr lang="es-ES" sz="1400" b="1" noProof="0" dirty="0" smtClean="0">
              <a:solidFill>
                <a:schemeClr val="tx1"/>
              </a:solidFill>
            </a:rPr>
            <a:t>Evaluación</a:t>
          </a:r>
          <a:endParaRPr lang="es-ES" sz="1400" b="1" noProof="0" dirty="0">
            <a:solidFill>
              <a:schemeClr val="tx1"/>
            </a:solidFill>
          </a:endParaRPr>
        </a:p>
      </dgm:t>
    </dgm:pt>
    <dgm:pt modelId="{A0A2CD8A-EE53-4941-A1D8-865BD88B53F2}" type="parTrans" cxnId="{213E6393-C047-44CE-8CB5-E9939BF4C540}">
      <dgm:prSet/>
      <dgm:spPr/>
      <dgm:t>
        <a:bodyPr/>
        <a:lstStyle/>
        <a:p>
          <a:endParaRPr lang="ca-ES"/>
        </a:p>
      </dgm:t>
    </dgm:pt>
    <dgm:pt modelId="{D4A11761-78CA-4438-810C-C2E1FA0145B6}" type="sibTrans" cxnId="{213E6393-C047-44CE-8CB5-E9939BF4C540}">
      <dgm:prSet/>
      <dgm:spPr>
        <a:solidFill>
          <a:srgbClr val="006600"/>
        </a:solidFill>
      </dgm:spPr>
      <dgm:t>
        <a:bodyPr/>
        <a:lstStyle/>
        <a:p>
          <a:endParaRPr lang="ca-ES"/>
        </a:p>
      </dgm:t>
    </dgm:pt>
    <dgm:pt modelId="{6C307D67-D159-4BCF-9824-3EC0FE8AC4C2}" type="pres">
      <dgm:prSet presAssocID="{3BC8267B-276A-471F-8D33-FF4C605E5A69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a-ES"/>
        </a:p>
      </dgm:t>
    </dgm:pt>
    <dgm:pt modelId="{3F08300B-E9C7-43C1-A2E9-D0545ABCC4C6}" type="pres">
      <dgm:prSet presAssocID="{77E65763-1EF1-420F-BB2C-655474175481}" presName="node" presStyleLbl="node1" presStyleIdx="0" presStyleCnt="7" custScaleX="130601" custRadScaleRad="98740" custRadScaleInc="-14936">
        <dgm:presLayoutVars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5BD9F50D-88DE-453B-9B3E-CA43FEE800EA}" type="pres">
      <dgm:prSet presAssocID="{7239EEFD-EBC9-43F1-BFF8-E02F5270BC9A}" presName="sibTrans" presStyleLbl="sibTrans2D1" presStyleIdx="0" presStyleCnt="7" custScaleX="196193"/>
      <dgm:spPr/>
      <dgm:t>
        <a:bodyPr/>
        <a:lstStyle/>
        <a:p>
          <a:endParaRPr lang="ca-ES"/>
        </a:p>
      </dgm:t>
    </dgm:pt>
    <dgm:pt modelId="{DA3A8AF0-07A7-45AA-BC22-D73F085CAE14}" type="pres">
      <dgm:prSet presAssocID="{7239EEFD-EBC9-43F1-BFF8-E02F5270BC9A}" presName="connectorText" presStyleLbl="sibTrans2D1" presStyleIdx="0" presStyleCnt="7"/>
      <dgm:spPr/>
      <dgm:t>
        <a:bodyPr/>
        <a:lstStyle/>
        <a:p>
          <a:endParaRPr lang="ca-ES"/>
        </a:p>
      </dgm:t>
    </dgm:pt>
    <dgm:pt modelId="{508E246D-20FE-45B8-BD26-0E74849064B1}" type="pres">
      <dgm:prSet presAssocID="{C1D8B689-AD4E-43EE-BFAF-10933A0E5239}" presName="node" presStyleLbl="node1" presStyleIdx="1" presStyleCnt="7" custScaleX="131297" custScaleY="101380" custRadScaleRad="111773" custRadScaleInc="22081">
        <dgm:presLayoutVars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E4790B35-DCDB-44FE-B568-5D99EB019E1C}" type="pres">
      <dgm:prSet presAssocID="{A5DB51C8-E504-4C89-B965-6A83A5B51BCF}" presName="sibTrans" presStyleLbl="sibTrans2D1" presStyleIdx="1" presStyleCnt="7" custScaleX="135279"/>
      <dgm:spPr/>
      <dgm:t>
        <a:bodyPr/>
        <a:lstStyle/>
        <a:p>
          <a:endParaRPr lang="ca-ES"/>
        </a:p>
      </dgm:t>
    </dgm:pt>
    <dgm:pt modelId="{7A8406A8-C8B7-4A3A-88DD-EB336DBA8F74}" type="pres">
      <dgm:prSet presAssocID="{A5DB51C8-E504-4C89-B965-6A83A5B51BCF}" presName="connectorText" presStyleLbl="sibTrans2D1" presStyleIdx="1" presStyleCnt="7"/>
      <dgm:spPr/>
      <dgm:t>
        <a:bodyPr/>
        <a:lstStyle/>
        <a:p>
          <a:endParaRPr lang="ca-ES"/>
        </a:p>
      </dgm:t>
    </dgm:pt>
    <dgm:pt modelId="{6107E14C-9361-473C-8325-CA06A7EBD59B}" type="pres">
      <dgm:prSet presAssocID="{3E90965E-085B-40CB-85ED-015BCB3ABB95}" presName="node" presStyleLbl="node1" presStyleIdx="2" presStyleCnt="7" custScaleX="162416" custRadScaleRad="147322" custRadScaleInc="-13632">
        <dgm:presLayoutVars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F2233963-27F1-45AA-9914-1E9C18DBC621}" type="pres">
      <dgm:prSet presAssocID="{E4BBB6C5-5E1B-4F7C-852C-4BA991E9278C}" presName="sibTrans" presStyleLbl="sibTrans2D1" presStyleIdx="2" presStyleCnt="7" custScaleX="188915"/>
      <dgm:spPr/>
      <dgm:t>
        <a:bodyPr/>
        <a:lstStyle/>
        <a:p>
          <a:endParaRPr lang="ca-ES"/>
        </a:p>
      </dgm:t>
    </dgm:pt>
    <dgm:pt modelId="{75CF77BB-2185-409A-87A5-F86192356903}" type="pres">
      <dgm:prSet presAssocID="{E4BBB6C5-5E1B-4F7C-852C-4BA991E9278C}" presName="connectorText" presStyleLbl="sibTrans2D1" presStyleIdx="2" presStyleCnt="7"/>
      <dgm:spPr/>
      <dgm:t>
        <a:bodyPr/>
        <a:lstStyle/>
        <a:p>
          <a:endParaRPr lang="ca-ES"/>
        </a:p>
      </dgm:t>
    </dgm:pt>
    <dgm:pt modelId="{0B300E21-9D99-4566-8794-95DD4DEBAA6E}" type="pres">
      <dgm:prSet presAssocID="{D5FFDAEB-5FB4-4F3C-9B4A-05C002C04F80}" presName="node" presStyleLbl="node1" presStyleIdx="3" presStyleCnt="7" custScaleX="139753" custRadScaleRad="107192" custRadScaleInc="-36429">
        <dgm:presLayoutVars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63C3F48C-5ADE-4E67-96DF-297A3A1C0545}" type="pres">
      <dgm:prSet presAssocID="{1DF6D19A-111C-4F30-AB1C-1B951918D1C8}" presName="sibTrans" presStyleLbl="sibTrans2D1" presStyleIdx="3" presStyleCnt="7" custScaleX="160895" custScaleY="137107"/>
      <dgm:spPr/>
      <dgm:t>
        <a:bodyPr/>
        <a:lstStyle/>
        <a:p>
          <a:endParaRPr lang="ca-ES"/>
        </a:p>
      </dgm:t>
    </dgm:pt>
    <dgm:pt modelId="{A4114CAD-D19F-4B36-A550-B9140626FCB3}" type="pres">
      <dgm:prSet presAssocID="{1DF6D19A-111C-4F30-AB1C-1B951918D1C8}" presName="connectorText" presStyleLbl="sibTrans2D1" presStyleIdx="3" presStyleCnt="7"/>
      <dgm:spPr/>
      <dgm:t>
        <a:bodyPr/>
        <a:lstStyle/>
        <a:p>
          <a:endParaRPr lang="ca-ES"/>
        </a:p>
      </dgm:t>
    </dgm:pt>
    <dgm:pt modelId="{DD3AD1EF-68E0-4772-9999-3DE8768CBDB4}" type="pres">
      <dgm:prSet presAssocID="{7EDBC0E9-50BA-423A-BA87-80C57A081923}" presName="node" presStyleLbl="node1" presStyleIdx="4" presStyleCnt="7" custScaleX="153453" custScaleY="94121" custRadScaleRad="106519" custRadScaleInc="40551">
        <dgm:presLayoutVars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17CB1A11-57FD-4830-9F22-CD475D1D58DC}" type="pres">
      <dgm:prSet presAssocID="{067A8043-52EA-4AAC-8499-620E30112361}" presName="sibTrans" presStyleLbl="sibTrans2D1" presStyleIdx="4" presStyleCnt="7" custAng="19426442" custScaleX="66203" custScaleY="103950" custLinFactX="-5800" custLinFactY="100000" custLinFactNeighborX="-100000" custLinFactNeighborY="144831"/>
      <dgm:spPr/>
      <dgm:t>
        <a:bodyPr/>
        <a:lstStyle/>
        <a:p>
          <a:endParaRPr lang="ca-ES"/>
        </a:p>
      </dgm:t>
    </dgm:pt>
    <dgm:pt modelId="{81A023BD-1972-444C-BC59-2A1A6D84E26C}" type="pres">
      <dgm:prSet presAssocID="{067A8043-52EA-4AAC-8499-620E30112361}" presName="connectorText" presStyleLbl="sibTrans2D1" presStyleIdx="4" presStyleCnt="7"/>
      <dgm:spPr/>
      <dgm:t>
        <a:bodyPr/>
        <a:lstStyle/>
        <a:p>
          <a:endParaRPr lang="ca-ES"/>
        </a:p>
      </dgm:t>
    </dgm:pt>
    <dgm:pt modelId="{382EB830-5986-4617-A0FD-D67F4AB1A0F4}" type="pres">
      <dgm:prSet presAssocID="{44889A90-9ED0-402A-B946-6AC089C3616A}" presName="node" presStyleLbl="node1" presStyleIdx="5" presStyleCnt="7" custScaleX="118706" custRadScaleRad="119449" custRadScaleInc="162026">
        <dgm:presLayoutVars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5148A9E0-EDEB-4DDB-87C4-11B6BDBF1AF6}" type="pres">
      <dgm:prSet presAssocID="{D4A11761-78CA-4438-810C-C2E1FA0145B6}" presName="sibTrans" presStyleLbl="sibTrans2D1" presStyleIdx="5" presStyleCnt="7" custAng="11272955" custScaleX="224835" custLinFactNeighborX="-55000" custLinFactNeighborY="-27401"/>
      <dgm:spPr/>
      <dgm:t>
        <a:bodyPr/>
        <a:lstStyle/>
        <a:p>
          <a:endParaRPr lang="ca-ES"/>
        </a:p>
      </dgm:t>
    </dgm:pt>
    <dgm:pt modelId="{B7034804-19F3-4AEB-B0CB-FBD4C73745DF}" type="pres">
      <dgm:prSet presAssocID="{D4A11761-78CA-4438-810C-C2E1FA0145B6}" presName="connectorText" presStyleLbl="sibTrans2D1" presStyleIdx="5" presStyleCnt="7"/>
      <dgm:spPr/>
      <dgm:t>
        <a:bodyPr/>
        <a:lstStyle/>
        <a:p>
          <a:endParaRPr lang="ca-ES"/>
        </a:p>
      </dgm:t>
    </dgm:pt>
    <dgm:pt modelId="{6191145C-E472-4933-B43E-763491CBF6E2}" type="pres">
      <dgm:prSet presAssocID="{9EB14076-812F-438F-B7E4-DB2AFA9386E8}" presName="node" presStyleLbl="node1" presStyleIdx="6" presStyleCnt="7" custRadScaleRad="150437" custRadScaleInc="-180303">
        <dgm:presLayoutVars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6782B982-D164-44AA-84D8-0ECEA072E442}" type="pres">
      <dgm:prSet presAssocID="{D56731D0-16A2-4B59-AB66-9F31D1502014}" presName="sibTrans" presStyleLbl="sibTrans2D1" presStyleIdx="6" presStyleCnt="7" custAng="776321" custScaleX="47164" custScaleY="81409" custLinFactY="-100000" custLinFactNeighborX="40754" custLinFactNeighborY="-147294"/>
      <dgm:spPr/>
      <dgm:t>
        <a:bodyPr/>
        <a:lstStyle/>
        <a:p>
          <a:endParaRPr lang="ca-ES"/>
        </a:p>
      </dgm:t>
    </dgm:pt>
    <dgm:pt modelId="{CBF8716D-16EF-4612-8A7B-009BAD9BCAA9}" type="pres">
      <dgm:prSet presAssocID="{D56731D0-16A2-4B59-AB66-9F31D1502014}" presName="connectorText" presStyleLbl="sibTrans2D1" presStyleIdx="6" presStyleCnt="7"/>
      <dgm:spPr/>
      <dgm:t>
        <a:bodyPr/>
        <a:lstStyle/>
        <a:p>
          <a:endParaRPr lang="ca-ES"/>
        </a:p>
      </dgm:t>
    </dgm:pt>
  </dgm:ptLst>
  <dgm:cxnLst>
    <dgm:cxn modelId="{30B07AB0-D688-474B-8F83-DCA992CA30F6}" type="presOf" srcId="{E4BBB6C5-5E1B-4F7C-852C-4BA991E9278C}" destId="{F2233963-27F1-45AA-9914-1E9C18DBC621}" srcOrd="0" destOrd="0" presId="urn:microsoft.com/office/officeart/2005/8/layout/cycle2"/>
    <dgm:cxn modelId="{3E0112AF-BBD4-4AF2-9FA0-31CC3C8F280F}" type="presOf" srcId="{D56731D0-16A2-4B59-AB66-9F31D1502014}" destId="{6782B982-D164-44AA-84D8-0ECEA072E442}" srcOrd="0" destOrd="0" presId="urn:microsoft.com/office/officeart/2005/8/layout/cycle2"/>
    <dgm:cxn modelId="{F6C26153-B58C-4860-AB5C-78BDF35CAD1C}" type="presOf" srcId="{3BC8267B-276A-471F-8D33-FF4C605E5A69}" destId="{6C307D67-D159-4BCF-9824-3EC0FE8AC4C2}" srcOrd="0" destOrd="0" presId="urn:microsoft.com/office/officeart/2005/8/layout/cycle2"/>
    <dgm:cxn modelId="{762B36E3-2891-4E23-BCEB-27F3B903D0D1}" type="presOf" srcId="{9EB14076-812F-438F-B7E4-DB2AFA9386E8}" destId="{6191145C-E472-4933-B43E-763491CBF6E2}" srcOrd="0" destOrd="0" presId="urn:microsoft.com/office/officeart/2005/8/layout/cycle2"/>
    <dgm:cxn modelId="{39E27EC1-EF99-4D39-9B8C-4A43D196FFF0}" srcId="{3BC8267B-276A-471F-8D33-FF4C605E5A69}" destId="{C1D8B689-AD4E-43EE-BFAF-10933A0E5239}" srcOrd="1" destOrd="0" parTransId="{4C728B40-0729-4279-A025-F5E524DBC1D8}" sibTransId="{A5DB51C8-E504-4C89-B965-6A83A5B51BCF}"/>
    <dgm:cxn modelId="{30480A82-74D9-4BD5-8313-A286DE8ADDA4}" type="presOf" srcId="{A5DB51C8-E504-4C89-B965-6A83A5B51BCF}" destId="{E4790B35-DCDB-44FE-B568-5D99EB019E1C}" srcOrd="0" destOrd="0" presId="urn:microsoft.com/office/officeart/2005/8/layout/cycle2"/>
    <dgm:cxn modelId="{FBC03EFB-5FCA-41AE-A364-C05AB83FF5B9}" type="presOf" srcId="{067A8043-52EA-4AAC-8499-620E30112361}" destId="{81A023BD-1972-444C-BC59-2A1A6D84E26C}" srcOrd="1" destOrd="0" presId="urn:microsoft.com/office/officeart/2005/8/layout/cycle2"/>
    <dgm:cxn modelId="{D12E80D9-49C8-4061-AB38-EF706BB032B3}" srcId="{3BC8267B-276A-471F-8D33-FF4C605E5A69}" destId="{D5FFDAEB-5FB4-4F3C-9B4A-05C002C04F80}" srcOrd="3" destOrd="0" parTransId="{024B37B0-0113-4DAB-ACB3-879891759E20}" sibTransId="{1DF6D19A-111C-4F30-AB1C-1B951918D1C8}"/>
    <dgm:cxn modelId="{3E9A6046-DC86-4AFF-902E-895FE3BBFB1A}" srcId="{3BC8267B-276A-471F-8D33-FF4C605E5A69}" destId="{9EB14076-812F-438F-B7E4-DB2AFA9386E8}" srcOrd="6" destOrd="0" parTransId="{FAC2C8A3-F8A5-4165-9517-EC8FA8BFF3A5}" sibTransId="{D56731D0-16A2-4B59-AB66-9F31D1502014}"/>
    <dgm:cxn modelId="{61DA4051-6E74-4F8B-804C-9985AD977F6B}" type="presOf" srcId="{D4A11761-78CA-4438-810C-C2E1FA0145B6}" destId="{5148A9E0-EDEB-4DDB-87C4-11B6BDBF1AF6}" srcOrd="0" destOrd="0" presId="urn:microsoft.com/office/officeart/2005/8/layout/cycle2"/>
    <dgm:cxn modelId="{B6E34941-F6B7-4168-8C2A-BA68DBE09091}" type="presOf" srcId="{D5FFDAEB-5FB4-4F3C-9B4A-05C002C04F80}" destId="{0B300E21-9D99-4566-8794-95DD4DEBAA6E}" srcOrd="0" destOrd="0" presId="urn:microsoft.com/office/officeart/2005/8/layout/cycle2"/>
    <dgm:cxn modelId="{6CB290AE-8E7C-464B-92D7-053F9ABDF0EB}" type="presOf" srcId="{E4BBB6C5-5E1B-4F7C-852C-4BA991E9278C}" destId="{75CF77BB-2185-409A-87A5-F86192356903}" srcOrd="1" destOrd="0" presId="urn:microsoft.com/office/officeart/2005/8/layout/cycle2"/>
    <dgm:cxn modelId="{84EBC254-4194-43F2-8AD9-3456433B5E7B}" type="presOf" srcId="{1DF6D19A-111C-4F30-AB1C-1B951918D1C8}" destId="{A4114CAD-D19F-4B36-A550-B9140626FCB3}" srcOrd="1" destOrd="0" presId="urn:microsoft.com/office/officeart/2005/8/layout/cycle2"/>
    <dgm:cxn modelId="{88C419D0-0B4E-42F4-9067-813E9BBD80E2}" type="presOf" srcId="{C1D8B689-AD4E-43EE-BFAF-10933A0E5239}" destId="{508E246D-20FE-45B8-BD26-0E74849064B1}" srcOrd="0" destOrd="0" presId="urn:microsoft.com/office/officeart/2005/8/layout/cycle2"/>
    <dgm:cxn modelId="{B01BE91F-E625-4618-A859-1DD88B66E0A2}" type="presOf" srcId="{D56731D0-16A2-4B59-AB66-9F31D1502014}" destId="{CBF8716D-16EF-4612-8A7B-009BAD9BCAA9}" srcOrd="1" destOrd="0" presId="urn:microsoft.com/office/officeart/2005/8/layout/cycle2"/>
    <dgm:cxn modelId="{C9AC825B-398C-4E7F-ABB1-9C60D6E55105}" type="presOf" srcId="{A5DB51C8-E504-4C89-B965-6A83A5B51BCF}" destId="{7A8406A8-C8B7-4A3A-88DD-EB336DBA8F74}" srcOrd="1" destOrd="0" presId="urn:microsoft.com/office/officeart/2005/8/layout/cycle2"/>
    <dgm:cxn modelId="{213E6393-C047-44CE-8CB5-E9939BF4C540}" srcId="{3BC8267B-276A-471F-8D33-FF4C605E5A69}" destId="{44889A90-9ED0-402A-B946-6AC089C3616A}" srcOrd="5" destOrd="0" parTransId="{A0A2CD8A-EE53-4941-A1D8-865BD88B53F2}" sibTransId="{D4A11761-78CA-4438-810C-C2E1FA0145B6}"/>
    <dgm:cxn modelId="{D05491EE-E6BE-46C3-BEC8-3E12FA99A20F}" type="presOf" srcId="{1DF6D19A-111C-4F30-AB1C-1B951918D1C8}" destId="{63C3F48C-5ADE-4E67-96DF-297A3A1C0545}" srcOrd="0" destOrd="0" presId="urn:microsoft.com/office/officeart/2005/8/layout/cycle2"/>
    <dgm:cxn modelId="{7BA53C3D-8EBE-4F45-8D9D-6DB1BD4428DA}" type="presOf" srcId="{D4A11761-78CA-4438-810C-C2E1FA0145B6}" destId="{B7034804-19F3-4AEB-B0CB-FBD4C73745DF}" srcOrd="1" destOrd="0" presId="urn:microsoft.com/office/officeart/2005/8/layout/cycle2"/>
    <dgm:cxn modelId="{E9B740CC-DC7C-4AD2-AE35-0515D045E148}" type="presOf" srcId="{7239EEFD-EBC9-43F1-BFF8-E02F5270BC9A}" destId="{DA3A8AF0-07A7-45AA-BC22-D73F085CAE14}" srcOrd="1" destOrd="0" presId="urn:microsoft.com/office/officeart/2005/8/layout/cycle2"/>
    <dgm:cxn modelId="{7440B885-5BB0-40BE-9ECB-5B3333B0E4EB}" type="presOf" srcId="{44889A90-9ED0-402A-B946-6AC089C3616A}" destId="{382EB830-5986-4617-A0FD-D67F4AB1A0F4}" srcOrd="0" destOrd="0" presId="urn:microsoft.com/office/officeart/2005/8/layout/cycle2"/>
    <dgm:cxn modelId="{97206A3F-0EC4-43C4-9951-C23C77DCBE78}" type="presOf" srcId="{7239EEFD-EBC9-43F1-BFF8-E02F5270BC9A}" destId="{5BD9F50D-88DE-453B-9B3E-CA43FEE800EA}" srcOrd="0" destOrd="0" presId="urn:microsoft.com/office/officeart/2005/8/layout/cycle2"/>
    <dgm:cxn modelId="{D7C8E0D9-422A-4E61-B3DA-D934DB555CA5}" type="presOf" srcId="{7EDBC0E9-50BA-423A-BA87-80C57A081923}" destId="{DD3AD1EF-68E0-4772-9999-3DE8768CBDB4}" srcOrd="0" destOrd="0" presId="urn:microsoft.com/office/officeart/2005/8/layout/cycle2"/>
    <dgm:cxn modelId="{C3749370-F7B0-49F1-A6F5-2AF6F813197B}" srcId="{3BC8267B-276A-471F-8D33-FF4C605E5A69}" destId="{77E65763-1EF1-420F-BB2C-655474175481}" srcOrd="0" destOrd="0" parTransId="{BDD10C81-18EE-4505-9965-4B5912768B90}" sibTransId="{7239EEFD-EBC9-43F1-BFF8-E02F5270BC9A}"/>
    <dgm:cxn modelId="{D7A65E58-385F-4DB8-8A55-147F52CCD825}" type="presOf" srcId="{067A8043-52EA-4AAC-8499-620E30112361}" destId="{17CB1A11-57FD-4830-9F22-CD475D1D58DC}" srcOrd="0" destOrd="0" presId="urn:microsoft.com/office/officeart/2005/8/layout/cycle2"/>
    <dgm:cxn modelId="{E6813AA9-5C46-4364-B925-222E440953FF}" srcId="{3BC8267B-276A-471F-8D33-FF4C605E5A69}" destId="{7EDBC0E9-50BA-423A-BA87-80C57A081923}" srcOrd="4" destOrd="0" parTransId="{39155809-E812-49E7-84EB-1CE10192A782}" sibTransId="{067A8043-52EA-4AAC-8499-620E30112361}"/>
    <dgm:cxn modelId="{8C905ACE-F8B4-4465-8DB6-7001D9CE3C6D}" srcId="{3BC8267B-276A-471F-8D33-FF4C605E5A69}" destId="{3E90965E-085B-40CB-85ED-015BCB3ABB95}" srcOrd="2" destOrd="0" parTransId="{DBA251EF-E83B-4B04-99BA-8BB8E1459D90}" sibTransId="{E4BBB6C5-5E1B-4F7C-852C-4BA991E9278C}"/>
    <dgm:cxn modelId="{F596721C-3C61-45C1-A5E9-37E98FAB375F}" type="presOf" srcId="{3E90965E-085B-40CB-85ED-015BCB3ABB95}" destId="{6107E14C-9361-473C-8325-CA06A7EBD59B}" srcOrd="0" destOrd="0" presId="urn:microsoft.com/office/officeart/2005/8/layout/cycle2"/>
    <dgm:cxn modelId="{AD3D2958-7FA1-45A0-831B-EA245D6C40B6}" type="presOf" srcId="{77E65763-1EF1-420F-BB2C-655474175481}" destId="{3F08300B-E9C7-43C1-A2E9-D0545ABCC4C6}" srcOrd="0" destOrd="0" presId="urn:microsoft.com/office/officeart/2005/8/layout/cycle2"/>
    <dgm:cxn modelId="{FE63274F-5A74-4EC9-BE10-4DC1D69C0E9E}" type="presParOf" srcId="{6C307D67-D159-4BCF-9824-3EC0FE8AC4C2}" destId="{3F08300B-E9C7-43C1-A2E9-D0545ABCC4C6}" srcOrd="0" destOrd="0" presId="urn:microsoft.com/office/officeart/2005/8/layout/cycle2"/>
    <dgm:cxn modelId="{7DDEFFB2-0B84-41C9-942A-0374D973CD71}" type="presParOf" srcId="{6C307D67-D159-4BCF-9824-3EC0FE8AC4C2}" destId="{5BD9F50D-88DE-453B-9B3E-CA43FEE800EA}" srcOrd="1" destOrd="0" presId="urn:microsoft.com/office/officeart/2005/8/layout/cycle2"/>
    <dgm:cxn modelId="{40B56EDC-5E50-481B-AB4E-8E58EE9D1C57}" type="presParOf" srcId="{5BD9F50D-88DE-453B-9B3E-CA43FEE800EA}" destId="{DA3A8AF0-07A7-45AA-BC22-D73F085CAE14}" srcOrd="0" destOrd="0" presId="urn:microsoft.com/office/officeart/2005/8/layout/cycle2"/>
    <dgm:cxn modelId="{C5F17E94-FCDA-4841-AFC0-E3A5AFBA9DB4}" type="presParOf" srcId="{6C307D67-D159-4BCF-9824-3EC0FE8AC4C2}" destId="{508E246D-20FE-45B8-BD26-0E74849064B1}" srcOrd="2" destOrd="0" presId="urn:microsoft.com/office/officeart/2005/8/layout/cycle2"/>
    <dgm:cxn modelId="{3C214503-2A41-4368-87B0-457B12555B13}" type="presParOf" srcId="{6C307D67-D159-4BCF-9824-3EC0FE8AC4C2}" destId="{E4790B35-DCDB-44FE-B568-5D99EB019E1C}" srcOrd="3" destOrd="0" presId="urn:microsoft.com/office/officeart/2005/8/layout/cycle2"/>
    <dgm:cxn modelId="{6AF4317B-95D9-4545-87D7-47AF32D28868}" type="presParOf" srcId="{E4790B35-DCDB-44FE-B568-5D99EB019E1C}" destId="{7A8406A8-C8B7-4A3A-88DD-EB336DBA8F74}" srcOrd="0" destOrd="0" presId="urn:microsoft.com/office/officeart/2005/8/layout/cycle2"/>
    <dgm:cxn modelId="{EFE7C205-9254-4145-B3FC-D4B687790283}" type="presParOf" srcId="{6C307D67-D159-4BCF-9824-3EC0FE8AC4C2}" destId="{6107E14C-9361-473C-8325-CA06A7EBD59B}" srcOrd="4" destOrd="0" presId="urn:microsoft.com/office/officeart/2005/8/layout/cycle2"/>
    <dgm:cxn modelId="{7462780B-1489-4100-828C-CC7E0DC02074}" type="presParOf" srcId="{6C307D67-D159-4BCF-9824-3EC0FE8AC4C2}" destId="{F2233963-27F1-45AA-9914-1E9C18DBC621}" srcOrd="5" destOrd="0" presId="urn:microsoft.com/office/officeart/2005/8/layout/cycle2"/>
    <dgm:cxn modelId="{3E178BDA-4F5B-48C1-8154-E2E8E8BE72F9}" type="presParOf" srcId="{F2233963-27F1-45AA-9914-1E9C18DBC621}" destId="{75CF77BB-2185-409A-87A5-F86192356903}" srcOrd="0" destOrd="0" presId="urn:microsoft.com/office/officeart/2005/8/layout/cycle2"/>
    <dgm:cxn modelId="{63EAC8DF-48A2-441B-B19B-AE0DF8A0C7EB}" type="presParOf" srcId="{6C307D67-D159-4BCF-9824-3EC0FE8AC4C2}" destId="{0B300E21-9D99-4566-8794-95DD4DEBAA6E}" srcOrd="6" destOrd="0" presId="urn:microsoft.com/office/officeart/2005/8/layout/cycle2"/>
    <dgm:cxn modelId="{1331AE43-2F1C-4042-84AC-F75DEE3C41A8}" type="presParOf" srcId="{6C307D67-D159-4BCF-9824-3EC0FE8AC4C2}" destId="{63C3F48C-5ADE-4E67-96DF-297A3A1C0545}" srcOrd="7" destOrd="0" presId="urn:microsoft.com/office/officeart/2005/8/layout/cycle2"/>
    <dgm:cxn modelId="{B1CBB937-F282-4C25-BA55-8C2C8799D3E5}" type="presParOf" srcId="{63C3F48C-5ADE-4E67-96DF-297A3A1C0545}" destId="{A4114CAD-D19F-4B36-A550-B9140626FCB3}" srcOrd="0" destOrd="0" presId="urn:microsoft.com/office/officeart/2005/8/layout/cycle2"/>
    <dgm:cxn modelId="{1AF36519-0256-4900-875B-27A6437939CC}" type="presParOf" srcId="{6C307D67-D159-4BCF-9824-3EC0FE8AC4C2}" destId="{DD3AD1EF-68E0-4772-9999-3DE8768CBDB4}" srcOrd="8" destOrd="0" presId="urn:microsoft.com/office/officeart/2005/8/layout/cycle2"/>
    <dgm:cxn modelId="{10505BCC-3F68-49E8-A688-FC715011C4B2}" type="presParOf" srcId="{6C307D67-D159-4BCF-9824-3EC0FE8AC4C2}" destId="{17CB1A11-57FD-4830-9F22-CD475D1D58DC}" srcOrd="9" destOrd="0" presId="urn:microsoft.com/office/officeart/2005/8/layout/cycle2"/>
    <dgm:cxn modelId="{A78305D7-D0C2-450D-8046-05FCD3D957D6}" type="presParOf" srcId="{17CB1A11-57FD-4830-9F22-CD475D1D58DC}" destId="{81A023BD-1972-444C-BC59-2A1A6D84E26C}" srcOrd="0" destOrd="0" presId="urn:microsoft.com/office/officeart/2005/8/layout/cycle2"/>
    <dgm:cxn modelId="{72709ECD-E6FD-4684-A11D-24BDDFBE9E74}" type="presParOf" srcId="{6C307D67-D159-4BCF-9824-3EC0FE8AC4C2}" destId="{382EB830-5986-4617-A0FD-D67F4AB1A0F4}" srcOrd="10" destOrd="0" presId="urn:microsoft.com/office/officeart/2005/8/layout/cycle2"/>
    <dgm:cxn modelId="{DE88E1D6-2E20-47DA-AA9B-19937505203F}" type="presParOf" srcId="{6C307D67-D159-4BCF-9824-3EC0FE8AC4C2}" destId="{5148A9E0-EDEB-4DDB-87C4-11B6BDBF1AF6}" srcOrd="11" destOrd="0" presId="urn:microsoft.com/office/officeart/2005/8/layout/cycle2"/>
    <dgm:cxn modelId="{C9816A77-5C8D-4517-8E7D-F63B4A3F1D8E}" type="presParOf" srcId="{5148A9E0-EDEB-4DDB-87C4-11B6BDBF1AF6}" destId="{B7034804-19F3-4AEB-B0CB-FBD4C73745DF}" srcOrd="0" destOrd="0" presId="urn:microsoft.com/office/officeart/2005/8/layout/cycle2"/>
    <dgm:cxn modelId="{19EF6BA9-5C44-431B-80BF-3B80489CCD07}" type="presParOf" srcId="{6C307D67-D159-4BCF-9824-3EC0FE8AC4C2}" destId="{6191145C-E472-4933-B43E-763491CBF6E2}" srcOrd="12" destOrd="0" presId="urn:microsoft.com/office/officeart/2005/8/layout/cycle2"/>
    <dgm:cxn modelId="{5D63411E-12F2-4B2E-81C0-D61303477FB0}" type="presParOf" srcId="{6C307D67-D159-4BCF-9824-3EC0FE8AC4C2}" destId="{6782B982-D164-44AA-84D8-0ECEA072E442}" srcOrd="13" destOrd="0" presId="urn:microsoft.com/office/officeart/2005/8/layout/cycle2"/>
    <dgm:cxn modelId="{F5E1B4B8-C1F9-4378-92F9-B8D8A26C055C}" type="presParOf" srcId="{6782B982-D164-44AA-84D8-0ECEA072E442}" destId="{CBF8716D-16EF-4612-8A7B-009BAD9BCAA9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E61B92-6D73-428A-928B-BEA52323FE7C}">
      <dsp:nvSpPr>
        <dsp:cNvPr id="0" name=""/>
        <dsp:cNvSpPr/>
      </dsp:nvSpPr>
      <dsp:spPr>
        <a:xfrm>
          <a:off x="40" y="66467"/>
          <a:ext cx="3845569" cy="1538227"/>
        </a:xfrm>
        <a:prstGeom prst="rect">
          <a:avLst/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3200" b="1" kern="1200" dirty="0" smtClean="0"/>
            <a:t>USA</a:t>
          </a:r>
          <a:r>
            <a:rPr lang="ca-ES" sz="2800" b="1" kern="1200" dirty="0" smtClean="0"/>
            <a:t> </a:t>
          </a:r>
          <a:endParaRPr lang="ca-ES" sz="2800" b="1" kern="1200" dirty="0"/>
        </a:p>
      </dsp:txBody>
      <dsp:txXfrm>
        <a:off x="40" y="66467"/>
        <a:ext cx="3845569" cy="1538227"/>
      </dsp:txXfrm>
    </dsp:sp>
    <dsp:sp modelId="{F2ECB997-01EE-439E-AFC6-6A462F8EE62B}">
      <dsp:nvSpPr>
        <dsp:cNvPr id="0" name=""/>
        <dsp:cNvSpPr/>
      </dsp:nvSpPr>
      <dsp:spPr>
        <a:xfrm>
          <a:off x="40" y="1604695"/>
          <a:ext cx="3845569" cy="2854800"/>
        </a:xfrm>
        <a:prstGeom prst="rect">
          <a:avLst/>
        </a:prstGeom>
        <a:solidFill>
          <a:schemeClr val="accent2">
            <a:lumMod val="60000"/>
            <a:lumOff val="4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b="1" kern="1200" dirty="0" smtClean="0">
              <a:solidFill>
                <a:schemeClr val="bg1"/>
              </a:solidFill>
            </a:rPr>
            <a:t>National Service-Learning Clearinghouse (NSLC) (EUA </a:t>
          </a:r>
          <a:r>
            <a:rPr lang="ca-ES" sz="2000" kern="1200" dirty="0" smtClean="0">
              <a:solidFill>
                <a:schemeClr val="tx1"/>
              </a:solidFill>
              <a:hlinkClick xmlns:r="http://schemas.openxmlformats.org/officeDocument/2006/relationships" r:id="rId1"/>
            </a:rPr>
            <a:t>http://www.servicelearning.org</a:t>
          </a:r>
          <a:endParaRPr lang="ca-ES" sz="20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400" b="1" i="0" kern="1200" dirty="0" smtClean="0">
              <a:solidFill>
                <a:schemeClr val="bg1"/>
              </a:solidFill>
            </a:rPr>
            <a:t>Campus Compact (EUA)  </a:t>
          </a:r>
          <a:r>
            <a:rPr lang="fr-FR" sz="2000" kern="1200" dirty="0" smtClean="0">
              <a:solidFill>
                <a:srgbClr val="FFFF00"/>
              </a:solidFill>
              <a:hlinkClick xmlns:r="http://schemas.openxmlformats.org/officeDocument/2006/relationships" r:id="rId2"/>
            </a:rPr>
            <a:t>http://www.compact.org</a:t>
          </a:r>
          <a:endParaRPr lang="ca-ES" sz="2000" kern="1200" dirty="0">
            <a:solidFill>
              <a:srgbClr val="FFFF00"/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a-ES" sz="2000" kern="1200" dirty="0">
            <a:solidFill>
              <a:srgbClr val="FFFF00"/>
            </a:solidFill>
          </a:endParaRPr>
        </a:p>
      </dsp:txBody>
      <dsp:txXfrm>
        <a:off x="40" y="1604695"/>
        <a:ext cx="3845569" cy="2854800"/>
      </dsp:txXfrm>
    </dsp:sp>
    <dsp:sp modelId="{AEC2FA4A-051B-41E1-8118-7877419304CA}">
      <dsp:nvSpPr>
        <dsp:cNvPr id="0" name=""/>
        <dsp:cNvSpPr/>
      </dsp:nvSpPr>
      <dsp:spPr>
        <a:xfrm>
          <a:off x="4383989" y="66467"/>
          <a:ext cx="3845569" cy="1538227"/>
        </a:xfrm>
        <a:prstGeom prst="rect">
          <a:avLst/>
        </a:prstGeom>
        <a:solidFill>
          <a:srgbClr val="006600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3200" b="1" kern="1200" dirty="0" smtClean="0"/>
            <a:t>CANADA</a:t>
          </a:r>
          <a:endParaRPr lang="ca-ES" sz="3200" b="1" kern="1200" dirty="0"/>
        </a:p>
      </dsp:txBody>
      <dsp:txXfrm>
        <a:off x="4383989" y="66467"/>
        <a:ext cx="3845569" cy="1538227"/>
      </dsp:txXfrm>
    </dsp:sp>
    <dsp:sp modelId="{165FEE73-783B-4DF3-93B3-6B7E8D76378D}">
      <dsp:nvSpPr>
        <dsp:cNvPr id="0" name=""/>
        <dsp:cNvSpPr/>
      </dsp:nvSpPr>
      <dsp:spPr>
        <a:xfrm>
          <a:off x="4384030" y="1572550"/>
          <a:ext cx="3845569" cy="2854800"/>
        </a:xfrm>
        <a:prstGeom prst="rect">
          <a:avLst/>
        </a:prstGeom>
        <a:solidFill>
          <a:srgbClr val="339933">
            <a:alpha val="90000"/>
          </a:srgb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b="1" kern="1200" dirty="0" err="1" smtClean="0">
              <a:solidFill>
                <a:schemeClr val="bg1"/>
              </a:solidFill>
            </a:rPr>
            <a:t>Canadien</a:t>
          </a:r>
          <a:r>
            <a:rPr lang="en-US" sz="2400" b="1" kern="1200" dirty="0" smtClean="0">
              <a:solidFill>
                <a:schemeClr val="bg1"/>
              </a:solidFill>
            </a:rPr>
            <a:t>  Alliance for community Service-Learning  </a:t>
          </a:r>
          <a:r>
            <a:rPr lang="en-US" sz="1400" kern="1200" dirty="0" smtClean="0">
              <a:hlinkClick xmlns:r="http://schemas.openxmlformats.org/officeDocument/2006/relationships" r:id="rId3"/>
            </a:rPr>
            <a:t>http://www.communityservicelearning.ca</a:t>
          </a:r>
          <a:endParaRPr lang="ca-E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a-ES" sz="14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a-ES" sz="1600" kern="1200" dirty="0"/>
        </a:p>
      </dsp:txBody>
      <dsp:txXfrm>
        <a:off x="4384030" y="1572550"/>
        <a:ext cx="3845569" cy="28548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36FA82-4875-4DAF-8A49-CC6BDD6A6992}">
      <dsp:nvSpPr>
        <dsp:cNvPr id="0" name=""/>
        <dsp:cNvSpPr/>
      </dsp:nvSpPr>
      <dsp:spPr>
        <a:xfrm>
          <a:off x="4127" y="270723"/>
          <a:ext cx="1582267" cy="309556"/>
        </a:xfrm>
        <a:prstGeom prst="rect">
          <a:avLst/>
        </a:prstGeom>
        <a:solidFill>
          <a:srgbClr val="006600"/>
        </a:solidFill>
        <a:ln w="25400" cap="flat" cmpd="sng" algn="ctr">
          <a:solidFill>
            <a:srgbClr val="33993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1" kern="1200" dirty="0" smtClean="0"/>
            <a:t>2007</a:t>
          </a:r>
          <a:endParaRPr lang="ca-ES" sz="1400" b="1" kern="1200" dirty="0"/>
        </a:p>
      </dsp:txBody>
      <dsp:txXfrm>
        <a:off x="4127" y="270723"/>
        <a:ext cx="1582267" cy="309556"/>
      </dsp:txXfrm>
    </dsp:sp>
    <dsp:sp modelId="{2C4DADD5-CA7D-4759-BEDF-F4143EDB8C50}">
      <dsp:nvSpPr>
        <dsp:cNvPr id="0" name=""/>
        <dsp:cNvSpPr/>
      </dsp:nvSpPr>
      <dsp:spPr>
        <a:xfrm>
          <a:off x="4127" y="580280"/>
          <a:ext cx="1582267" cy="4189556"/>
        </a:xfrm>
        <a:prstGeom prst="rect">
          <a:avLst/>
        </a:prstGeom>
        <a:solidFill>
          <a:srgbClr val="006600">
            <a:alpha val="90000"/>
          </a:srgbClr>
        </a:solidFill>
        <a:ln w="25400" cap="flat" cmpd="sng" algn="ctr">
          <a:solidFill>
            <a:srgbClr val="339933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b="1" kern="1200" dirty="0" smtClean="0">
              <a:solidFill>
                <a:schemeClr val="bg1"/>
              </a:solidFill>
            </a:rPr>
            <a:t>DISEÑO DE LAS TITULACIONES POR COMPETENCIAS GENÉRICAS, ESPECÍFICAS Y TRANSVERSALES. </a:t>
          </a:r>
          <a:endParaRPr lang="ca-ES" sz="1400" b="1" kern="1200" dirty="0">
            <a:solidFill>
              <a:schemeClr val="bg1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a-ES" sz="1400" b="1" kern="1200" dirty="0">
            <a:solidFill>
              <a:schemeClr val="bg1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b="1" kern="1200" dirty="0" smtClean="0">
              <a:solidFill>
                <a:schemeClr val="bg1"/>
              </a:solidFill>
            </a:rPr>
            <a:t>RD 1397/2007, de 29 de octubre, de estudios universitarios. (Reconocimiento de créditos actividades solidarias) </a:t>
          </a:r>
          <a:endParaRPr lang="ca-ES" sz="1400" b="1" kern="1200" dirty="0">
            <a:solidFill>
              <a:schemeClr val="bg1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a-ES" sz="1400" b="1" kern="1200" dirty="0">
            <a:solidFill>
              <a:schemeClr val="bg1"/>
            </a:solidFill>
          </a:endParaRPr>
        </a:p>
      </dsp:txBody>
      <dsp:txXfrm>
        <a:off x="4127" y="580280"/>
        <a:ext cx="1582267" cy="4189556"/>
      </dsp:txXfrm>
    </dsp:sp>
    <dsp:sp modelId="{FE58983F-4762-4240-9256-50E73FA77785}">
      <dsp:nvSpPr>
        <dsp:cNvPr id="0" name=""/>
        <dsp:cNvSpPr/>
      </dsp:nvSpPr>
      <dsp:spPr>
        <a:xfrm>
          <a:off x="1807912" y="270723"/>
          <a:ext cx="1582267" cy="309556"/>
        </a:xfrm>
        <a:prstGeom prst="rect">
          <a:avLst/>
        </a:prstGeom>
        <a:solidFill>
          <a:srgbClr val="006600"/>
        </a:solidFill>
        <a:ln w="25400" cap="flat" cmpd="sng" algn="ctr">
          <a:solidFill>
            <a:srgbClr val="0066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2009</a:t>
          </a:r>
          <a:endParaRPr lang="ca-ES" sz="1400" kern="1200" dirty="0"/>
        </a:p>
      </dsp:txBody>
      <dsp:txXfrm>
        <a:off x="1807912" y="270723"/>
        <a:ext cx="1582267" cy="309556"/>
      </dsp:txXfrm>
    </dsp:sp>
    <dsp:sp modelId="{53031148-0BE9-4424-9FA3-18B40891296C}">
      <dsp:nvSpPr>
        <dsp:cNvPr id="0" name=""/>
        <dsp:cNvSpPr/>
      </dsp:nvSpPr>
      <dsp:spPr>
        <a:xfrm>
          <a:off x="1807912" y="580280"/>
          <a:ext cx="1582267" cy="4189556"/>
        </a:xfrm>
        <a:prstGeom prst="rect">
          <a:avLst/>
        </a:prstGeom>
        <a:solidFill>
          <a:srgbClr val="006600">
            <a:alpha val="90000"/>
          </a:srgbClr>
        </a:solidFill>
        <a:ln w="25400" cap="flat" cmpd="sng" algn="ctr">
          <a:solidFill>
            <a:srgbClr val="339933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b="1" kern="1200" dirty="0" smtClean="0">
              <a:solidFill>
                <a:schemeClr val="bg1"/>
              </a:solidFill>
            </a:rPr>
            <a:t>AA:VV: Aprendizaje servicio (</a:t>
          </a:r>
          <a:r>
            <a:rPr lang="es-ES" sz="1400" b="1" kern="1200" dirty="0" err="1" smtClean="0">
              <a:solidFill>
                <a:schemeClr val="bg1"/>
              </a:solidFill>
            </a:rPr>
            <a:t>ApS</a:t>
          </a:r>
          <a:r>
            <a:rPr lang="es-ES" sz="1400" b="1" kern="1200" dirty="0" smtClean="0">
              <a:solidFill>
                <a:schemeClr val="bg1"/>
              </a:solidFill>
            </a:rPr>
            <a:t>): educación y compromiso cívico. Barcelona, Ed. </a:t>
          </a:r>
          <a:r>
            <a:rPr lang="es-ES" sz="1400" b="1" kern="1200" dirty="0" err="1" smtClean="0">
              <a:solidFill>
                <a:schemeClr val="bg1"/>
              </a:solidFill>
            </a:rPr>
            <a:t>Graó</a:t>
          </a:r>
          <a:r>
            <a:rPr lang="es-ES" sz="1400" b="1" kern="1200" dirty="0" smtClean="0">
              <a:solidFill>
                <a:schemeClr val="bg1"/>
              </a:solidFill>
            </a:rPr>
            <a:t>.</a:t>
          </a:r>
          <a:endParaRPr lang="ca-ES" sz="1400" b="1" kern="1200" dirty="0">
            <a:solidFill>
              <a:schemeClr val="bg1"/>
            </a:solidFill>
          </a:endParaRP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a-ES" sz="1100" b="1" kern="1200" dirty="0">
            <a:solidFill>
              <a:schemeClr val="bg1"/>
            </a:solidFill>
          </a:endParaRPr>
        </a:p>
      </dsp:txBody>
      <dsp:txXfrm>
        <a:off x="1807912" y="580280"/>
        <a:ext cx="1582267" cy="4189556"/>
      </dsp:txXfrm>
    </dsp:sp>
    <dsp:sp modelId="{5CF7AB88-1728-46FA-B4DF-065520BA0ACC}">
      <dsp:nvSpPr>
        <dsp:cNvPr id="0" name=""/>
        <dsp:cNvSpPr/>
      </dsp:nvSpPr>
      <dsp:spPr>
        <a:xfrm>
          <a:off x="3611698" y="270723"/>
          <a:ext cx="1582267" cy="309556"/>
        </a:xfrm>
        <a:prstGeom prst="rect">
          <a:avLst/>
        </a:prstGeom>
        <a:solidFill>
          <a:srgbClr val="006600"/>
        </a:solidFill>
        <a:ln w="25400" cap="flat" cmpd="sng" algn="ctr">
          <a:solidFill>
            <a:srgbClr val="33993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1" kern="1200" dirty="0" smtClean="0"/>
            <a:t>2010</a:t>
          </a:r>
          <a:endParaRPr lang="ca-ES" sz="1400" b="1" kern="1200" dirty="0"/>
        </a:p>
      </dsp:txBody>
      <dsp:txXfrm>
        <a:off x="3611698" y="270723"/>
        <a:ext cx="1582267" cy="309556"/>
      </dsp:txXfrm>
    </dsp:sp>
    <dsp:sp modelId="{CCDD4223-FB20-4876-A5FF-FD1CAA44E068}">
      <dsp:nvSpPr>
        <dsp:cNvPr id="0" name=""/>
        <dsp:cNvSpPr/>
      </dsp:nvSpPr>
      <dsp:spPr>
        <a:xfrm>
          <a:off x="3611698" y="580280"/>
          <a:ext cx="1582267" cy="4189556"/>
        </a:xfrm>
        <a:prstGeom prst="rect">
          <a:avLst/>
        </a:prstGeom>
        <a:solidFill>
          <a:srgbClr val="006600">
            <a:alpha val="90000"/>
          </a:srgbClr>
        </a:solidFill>
        <a:ln w="25400" cap="flat" cmpd="sng" algn="ctr">
          <a:solidFill>
            <a:srgbClr val="339933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b="1" kern="1200" dirty="0" smtClean="0">
              <a:solidFill>
                <a:schemeClr val="bg1"/>
              </a:solidFill>
            </a:rPr>
            <a:t>ESTATUTO DEL ESTUDIANTE. (Actividades solidarias)</a:t>
          </a:r>
          <a:endParaRPr lang="ca-ES" sz="1400" b="1" kern="1200" dirty="0">
            <a:solidFill>
              <a:schemeClr val="bg1"/>
            </a:solidFill>
          </a:endParaRP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a-ES" sz="1100" b="1" kern="1200" dirty="0">
            <a:solidFill>
              <a:schemeClr val="bg1"/>
            </a:solidFill>
          </a:endParaRPr>
        </a:p>
      </dsp:txBody>
      <dsp:txXfrm>
        <a:off x="3611698" y="580280"/>
        <a:ext cx="1582267" cy="4189556"/>
      </dsp:txXfrm>
    </dsp:sp>
    <dsp:sp modelId="{93CBDCAE-678C-40F7-BF23-D720D102449E}">
      <dsp:nvSpPr>
        <dsp:cNvPr id="0" name=""/>
        <dsp:cNvSpPr/>
      </dsp:nvSpPr>
      <dsp:spPr>
        <a:xfrm>
          <a:off x="5415483" y="270723"/>
          <a:ext cx="1582267" cy="309556"/>
        </a:xfrm>
        <a:prstGeom prst="rect">
          <a:avLst/>
        </a:prstGeom>
        <a:solidFill>
          <a:srgbClr val="006600"/>
        </a:solidFill>
        <a:ln w="25400" cap="flat" cmpd="sng" algn="ctr">
          <a:solidFill>
            <a:srgbClr val="33993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1" kern="1200" dirty="0" smtClean="0">
              <a:solidFill>
                <a:schemeClr val="bg1"/>
              </a:solidFill>
            </a:rPr>
            <a:t>2011</a:t>
          </a:r>
          <a:endParaRPr lang="ca-ES" sz="1400" b="1" kern="1200" dirty="0">
            <a:solidFill>
              <a:schemeClr val="bg1"/>
            </a:solidFill>
          </a:endParaRPr>
        </a:p>
      </dsp:txBody>
      <dsp:txXfrm>
        <a:off x="5415483" y="270723"/>
        <a:ext cx="1582267" cy="309556"/>
      </dsp:txXfrm>
    </dsp:sp>
    <dsp:sp modelId="{DAFE3832-ADE3-46E4-AA24-85B71176B405}">
      <dsp:nvSpPr>
        <dsp:cNvPr id="0" name=""/>
        <dsp:cNvSpPr/>
      </dsp:nvSpPr>
      <dsp:spPr>
        <a:xfrm>
          <a:off x="5415483" y="580280"/>
          <a:ext cx="1582267" cy="4189556"/>
        </a:xfrm>
        <a:prstGeom prst="rect">
          <a:avLst/>
        </a:prstGeom>
        <a:solidFill>
          <a:srgbClr val="006600">
            <a:alpha val="90000"/>
          </a:srgb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71120" bIns="8001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000" b="1" kern="1200" dirty="0" smtClean="0">
              <a:solidFill>
                <a:schemeClr val="bg1"/>
              </a:solidFill>
            </a:rPr>
            <a:t>MECD. Define la responsabilidad social universitaria en el marco de la Estrategia Universidad 2015</a:t>
          </a:r>
          <a:endParaRPr lang="ca-ES" sz="1000" b="1" kern="1200" dirty="0">
            <a:solidFill>
              <a:schemeClr val="bg1"/>
            </a:solidFill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a-ES" sz="1000" b="1" kern="1200" dirty="0">
            <a:solidFill>
              <a:schemeClr val="bg1"/>
            </a:solidFill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000" b="1" kern="1200" dirty="0" smtClean="0">
              <a:solidFill>
                <a:schemeClr val="bg1"/>
              </a:solidFill>
            </a:rPr>
            <a:t>RD 1027/2011 DE 15 de Julio: Marco español de cualificaciones de la educación superior (MECES): </a:t>
          </a:r>
          <a:endParaRPr lang="ca-ES" sz="1000" b="1" kern="1200" dirty="0">
            <a:solidFill>
              <a:schemeClr val="bg1"/>
            </a:solidFill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a-ES" sz="1000" b="1" kern="1200">
            <a:solidFill>
              <a:schemeClr val="bg1"/>
            </a:solidFill>
          </a:endParaRPr>
        </a:p>
        <a:p>
          <a:pPr marL="114300" lvl="2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000" b="1" kern="1200" dirty="0" smtClean="0">
              <a:solidFill>
                <a:schemeClr val="bg1"/>
              </a:solidFill>
            </a:rPr>
            <a:t>Grado: Capacidad para la reflexión sobre asuntos de índole social, científica o ética en el ámbito de su campo de estudio. </a:t>
          </a:r>
          <a:endParaRPr lang="ca-ES" sz="1000" b="1" kern="1200" dirty="0">
            <a:solidFill>
              <a:schemeClr val="bg1"/>
            </a:solidFill>
          </a:endParaRPr>
        </a:p>
        <a:p>
          <a:pPr marL="114300" lvl="2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000" b="1" kern="1200" dirty="0" smtClean="0">
              <a:solidFill>
                <a:schemeClr val="bg1"/>
              </a:solidFill>
            </a:rPr>
            <a:t>Master: Reflexión sobre la responsabilidad social o ética vinculada a la solución que se proponga en cada caso. </a:t>
          </a:r>
          <a:endParaRPr lang="ca-ES" sz="1000" b="1" kern="1200" dirty="0">
            <a:solidFill>
              <a:schemeClr val="bg1"/>
            </a:solidFill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a-ES" sz="1000" b="1" kern="1200" dirty="0">
            <a:solidFill>
              <a:schemeClr val="bg1"/>
            </a:solidFill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000" b="1" kern="1200" cap="all" baseline="0" noProof="0" dirty="0" smtClean="0">
              <a:solidFill>
                <a:schemeClr val="bg1"/>
              </a:solidFill>
            </a:rPr>
            <a:t>Declaración de Barcelona </a:t>
          </a:r>
          <a:endParaRPr lang="es-ES" sz="1000" b="1" kern="1200" cap="all" baseline="0" noProof="0" dirty="0">
            <a:solidFill>
              <a:schemeClr val="bg1"/>
            </a:solidFill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a-ES" sz="1000" b="1" kern="1200" dirty="0">
            <a:solidFill>
              <a:schemeClr val="bg1"/>
            </a:solidFill>
          </a:endParaRPr>
        </a:p>
      </dsp:txBody>
      <dsp:txXfrm>
        <a:off x="5415483" y="580280"/>
        <a:ext cx="1582267" cy="4189556"/>
      </dsp:txXfrm>
    </dsp:sp>
    <dsp:sp modelId="{C7E3EA75-6A41-4DAA-A4C9-A55B780CE8E6}">
      <dsp:nvSpPr>
        <dsp:cNvPr id="0" name=""/>
        <dsp:cNvSpPr/>
      </dsp:nvSpPr>
      <dsp:spPr>
        <a:xfrm>
          <a:off x="7219268" y="270723"/>
          <a:ext cx="1582267" cy="309556"/>
        </a:xfrm>
        <a:prstGeom prst="rect">
          <a:avLst/>
        </a:prstGeom>
        <a:solidFill>
          <a:srgbClr val="006600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1400" b="1" kern="1200" dirty="0" smtClean="0"/>
            <a:t>2012 </a:t>
          </a:r>
          <a:endParaRPr lang="ca-ES" sz="1400" b="1" kern="1200" dirty="0"/>
        </a:p>
      </dsp:txBody>
      <dsp:txXfrm>
        <a:off x="7219268" y="270723"/>
        <a:ext cx="1582267" cy="309556"/>
      </dsp:txXfrm>
    </dsp:sp>
    <dsp:sp modelId="{A65E156B-1EBC-4284-971C-4F3BA0D7CF03}">
      <dsp:nvSpPr>
        <dsp:cNvPr id="0" name=""/>
        <dsp:cNvSpPr/>
      </dsp:nvSpPr>
      <dsp:spPr>
        <a:xfrm>
          <a:off x="7223396" y="576048"/>
          <a:ext cx="1582267" cy="4189556"/>
        </a:xfrm>
        <a:prstGeom prst="rect">
          <a:avLst/>
        </a:prstGeom>
        <a:solidFill>
          <a:srgbClr val="006600">
            <a:alpha val="90000"/>
          </a:srgbClr>
        </a:solidFill>
        <a:ln w="25400" cap="flat" cmpd="sng" algn="ctr">
          <a:solidFill>
            <a:srgbClr val="339933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b="1" kern="1200" noProof="0" dirty="0" smtClean="0">
              <a:solidFill>
                <a:schemeClr val="bg1"/>
              </a:solidFill>
            </a:rPr>
            <a:t>Creación de la RED APS CIDUI </a:t>
          </a:r>
          <a:endParaRPr lang="es-ES" sz="1400" b="1" kern="1200" noProof="0" dirty="0">
            <a:solidFill>
              <a:schemeClr val="bg1"/>
            </a:solidFill>
          </a:endParaRPr>
        </a:p>
      </dsp:txBody>
      <dsp:txXfrm>
        <a:off x="7223396" y="576048"/>
        <a:ext cx="1582267" cy="418955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2854C6-B0C7-4D03-9CAC-072FBE832F2D}">
      <dsp:nvSpPr>
        <dsp:cNvPr id="0" name=""/>
        <dsp:cNvSpPr/>
      </dsp:nvSpPr>
      <dsp:spPr>
        <a:xfrm>
          <a:off x="-5120666" y="-783865"/>
          <a:ext cx="6093694" cy="6093694"/>
        </a:xfrm>
        <a:prstGeom prst="blockArc">
          <a:avLst>
            <a:gd name="adj1" fmla="val 18900000"/>
            <a:gd name="adj2" fmla="val 2700000"/>
            <a:gd name="adj3" fmla="val 354"/>
          </a:avLst>
        </a:prstGeom>
        <a:noFill/>
        <a:ln w="25400" cap="flat" cmpd="sng" algn="ctr">
          <a:solidFill>
            <a:srgbClr val="0066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06B4F8-5EB2-4DAC-9567-F2D7D397A72C}">
      <dsp:nvSpPr>
        <dsp:cNvPr id="0" name=""/>
        <dsp:cNvSpPr/>
      </dsp:nvSpPr>
      <dsp:spPr>
        <a:xfrm>
          <a:off x="559193" y="144013"/>
          <a:ext cx="7670406" cy="1056087"/>
        </a:xfrm>
        <a:prstGeom prst="rect">
          <a:avLst/>
        </a:prstGeom>
        <a:solidFill>
          <a:srgbClr val="0066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2668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b="1" kern="1200" noProof="0" dirty="0" smtClean="0">
              <a:solidFill>
                <a:schemeClr val="bg1"/>
              </a:solidFill>
            </a:rPr>
            <a:t>Vinculado </a:t>
          </a:r>
          <a:r>
            <a:rPr lang="es-ES" sz="2100" b="1" kern="1200" noProof="0" dirty="0" smtClean="0">
              <a:solidFill>
                <a:schemeClr val="bg1"/>
              </a:solidFill>
            </a:rPr>
            <a:t>a asignaturas concretas de </a:t>
          </a:r>
          <a:r>
            <a:rPr lang="es-ES" sz="2100" b="1" kern="1200" noProof="0" dirty="0" smtClean="0">
              <a:solidFill>
                <a:schemeClr val="bg1"/>
              </a:solidFill>
            </a:rPr>
            <a:t>determinados estudios</a:t>
          </a:r>
          <a:endParaRPr lang="ca-ES" sz="2100" b="1" kern="1200" dirty="0">
            <a:solidFill>
              <a:schemeClr val="bg1"/>
            </a:solidFill>
          </a:endParaRPr>
        </a:p>
      </dsp:txBody>
      <dsp:txXfrm>
        <a:off x="559193" y="144013"/>
        <a:ext cx="7670406" cy="1056087"/>
      </dsp:txXfrm>
    </dsp:sp>
    <dsp:sp modelId="{00A9AADB-E4AD-459E-8014-92259A1EA379}">
      <dsp:nvSpPr>
        <dsp:cNvPr id="0" name=""/>
        <dsp:cNvSpPr/>
      </dsp:nvSpPr>
      <dsp:spPr>
        <a:xfrm>
          <a:off x="72563" y="260921"/>
          <a:ext cx="870342" cy="870342"/>
        </a:xfrm>
        <a:prstGeom prst="ellipse">
          <a:avLst/>
        </a:prstGeom>
        <a:solidFill>
          <a:srgbClr val="FFFFCC"/>
        </a:solidFill>
        <a:ln w="25400" cap="flat" cmpd="sng" algn="ctr">
          <a:solidFill>
            <a:srgbClr val="0066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D9AF05-4AB8-45FD-928B-84E1EDFE05C7}">
      <dsp:nvSpPr>
        <dsp:cNvPr id="0" name=""/>
        <dsp:cNvSpPr/>
      </dsp:nvSpPr>
      <dsp:spPr>
        <a:xfrm>
          <a:off x="906924" y="1392548"/>
          <a:ext cx="7256517" cy="696274"/>
        </a:xfrm>
        <a:prstGeom prst="rect">
          <a:avLst/>
        </a:prstGeom>
        <a:solidFill>
          <a:srgbClr val="0066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2668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b="1" kern="1200" noProof="0" dirty="0" smtClean="0">
              <a:solidFill>
                <a:schemeClr val="bg1"/>
              </a:solidFill>
            </a:rPr>
            <a:t>Vinculado a las prácticas curriculares y a los </a:t>
          </a:r>
          <a:r>
            <a:rPr lang="es-ES" sz="2100" b="1" kern="1200" noProof="0" dirty="0" err="1" smtClean="0">
              <a:solidFill>
                <a:schemeClr val="bg1"/>
              </a:solidFill>
            </a:rPr>
            <a:t>practicums</a:t>
          </a:r>
          <a:r>
            <a:rPr lang="es-ES" sz="2100" b="1" kern="1200" noProof="0" dirty="0" smtClean="0">
              <a:solidFill>
                <a:schemeClr val="bg1"/>
              </a:solidFill>
            </a:rPr>
            <a:t> </a:t>
          </a:r>
          <a:endParaRPr lang="es-ES" sz="2100" b="1" kern="1200" noProof="0" dirty="0">
            <a:solidFill>
              <a:schemeClr val="bg1"/>
            </a:solidFill>
          </a:endParaRPr>
        </a:p>
      </dsp:txBody>
      <dsp:txXfrm>
        <a:off x="906924" y="1392548"/>
        <a:ext cx="7256517" cy="696274"/>
      </dsp:txXfrm>
    </dsp:sp>
    <dsp:sp modelId="{9A62E31F-BAD6-4775-963C-448957F05314}">
      <dsp:nvSpPr>
        <dsp:cNvPr id="0" name=""/>
        <dsp:cNvSpPr/>
      </dsp:nvSpPr>
      <dsp:spPr>
        <a:xfrm>
          <a:off x="471753" y="1305514"/>
          <a:ext cx="870342" cy="870342"/>
        </a:xfrm>
        <a:prstGeom prst="ellipse">
          <a:avLst/>
        </a:prstGeom>
        <a:solidFill>
          <a:srgbClr val="FFFFCC"/>
        </a:solidFill>
        <a:ln w="25400" cap="flat" cmpd="sng" algn="ctr">
          <a:solidFill>
            <a:srgbClr val="0066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848800F-7BCA-40F7-BC7D-3757729F3065}">
      <dsp:nvSpPr>
        <dsp:cNvPr id="0" name=""/>
        <dsp:cNvSpPr/>
      </dsp:nvSpPr>
      <dsp:spPr>
        <a:xfrm>
          <a:off x="906924" y="2437140"/>
          <a:ext cx="7256517" cy="696274"/>
        </a:xfrm>
        <a:prstGeom prst="rect">
          <a:avLst/>
        </a:prstGeom>
        <a:solidFill>
          <a:srgbClr val="0066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2668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b="1" kern="1200" noProof="0" dirty="0" smtClean="0">
              <a:solidFill>
                <a:schemeClr val="bg1"/>
              </a:solidFill>
            </a:rPr>
            <a:t>Vinculado</a:t>
          </a:r>
          <a:r>
            <a:rPr lang="es-ES" sz="2100" b="1" kern="1200" baseline="0" noProof="0" dirty="0" smtClean="0">
              <a:solidFill>
                <a:schemeClr val="bg1"/>
              </a:solidFill>
            </a:rPr>
            <a:t> a trabajos de fin de carrera  o máster</a:t>
          </a:r>
          <a:endParaRPr lang="es-ES" sz="2100" b="1" kern="1200" noProof="0" dirty="0">
            <a:solidFill>
              <a:schemeClr val="bg1"/>
            </a:solidFill>
          </a:endParaRPr>
        </a:p>
      </dsp:txBody>
      <dsp:txXfrm>
        <a:off x="906924" y="2437140"/>
        <a:ext cx="7256517" cy="696274"/>
      </dsp:txXfrm>
    </dsp:sp>
    <dsp:sp modelId="{77637913-0ED2-4688-BA7A-3A2C548C62B1}">
      <dsp:nvSpPr>
        <dsp:cNvPr id="0" name=""/>
        <dsp:cNvSpPr/>
      </dsp:nvSpPr>
      <dsp:spPr>
        <a:xfrm>
          <a:off x="471753" y="2350106"/>
          <a:ext cx="870342" cy="870342"/>
        </a:xfrm>
        <a:prstGeom prst="ellipse">
          <a:avLst/>
        </a:prstGeom>
        <a:solidFill>
          <a:srgbClr val="FFFFCC"/>
        </a:solidFill>
        <a:ln w="25400" cap="flat" cmpd="sng" algn="ctr">
          <a:solidFill>
            <a:srgbClr val="0066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F01923A-59C8-4449-A5B0-F6F438354962}">
      <dsp:nvSpPr>
        <dsp:cNvPr id="0" name=""/>
        <dsp:cNvSpPr/>
      </dsp:nvSpPr>
      <dsp:spPr>
        <a:xfrm>
          <a:off x="507734" y="3481732"/>
          <a:ext cx="7655707" cy="696274"/>
        </a:xfrm>
        <a:prstGeom prst="rect">
          <a:avLst/>
        </a:prstGeom>
        <a:solidFill>
          <a:srgbClr val="006600"/>
        </a:solidFill>
        <a:ln w="25400" cap="flat" cmpd="sng" algn="ctr">
          <a:solidFill>
            <a:srgbClr val="0066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2668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b="1" kern="1200" dirty="0" smtClean="0">
              <a:solidFill>
                <a:schemeClr val="bg1"/>
              </a:solidFill>
            </a:rPr>
            <a:t>Vinculado a  programas de reconocimiento de créditos a nivel transversal </a:t>
          </a:r>
          <a:endParaRPr lang="ca-ES" sz="2100" b="1" kern="1200" dirty="0">
            <a:solidFill>
              <a:srgbClr val="FFFF00"/>
            </a:solidFill>
          </a:endParaRPr>
        </a:p>
      </dsp:txBody>
      <dsp:txXfrm>
        <a:off x="507734" y="3481732"/>
        <a:ext cx="7655707" cy="696274"/>
      </dsp:txXfrm>
    </dsp:sp>
    <dsp:sp modelId="{C8A42F9F-ED5F-4F76-8716-2E6868A2FDCC}">
      <dsp:nvSpPr>
        <dsp:cNvPr id="0" name=""/>
        <dsp:cNvSpPr/>
      </dsp:nvSpPr>
      <dsp:spPr>
        <a:xfrm>
          <a:off x="72563" y="3394698"/>
          <a:ext cx="870342" cy="870342"/>
        </a:xfrm>
        <a:prstGeom prst="ellipse">
          <a:avLst/>
        </a:prstGeom>
        <a:solidFill>
          <a:srgbClr val="FFFFCC"/>
        </a:solidFill>
        <a:ln w="25400" cap="flat" cmpd="sng" algn="ctr">
          <a:solidFill>
            <a:srgbClr val="0066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2854C6-B0C7-4D03-9CAC-072FBE832F2D}">
      <dsp:nvSpPr>
        <dsp:cNvPr id="0" name=""/>
        <dsp:cNvSpPr/>
      </dsp:nvSpPr>
      <dsp:spPr>
        <a:xfrm>
          <a:off x="-5116992" y="-783865"/>
          <a:ext cx="6093694" cy="6093694"/>
        </a:xfrm>
        <a:prstGeom prst="blockArc">
          <a:avLst>
            <a:gd name="adj1" fmla="val 18900000"/>
            <a:gd name="adj2" fmla="val 2700000"/>
            <a:gd name="adj3" fmla="val 354"/>
          </a:avLst>
        </a:prstGeom>
        <a:noFill/>
        <a:ln w="25400" cap="flat" cmpd="sng" algn="ctr">
          <a:solidFill>
            <a:srgbClr val="0066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283474-3E81-40D0-8509-7C0EBB056500}">
      <dsp:nvSpPr>
        <dsp:cNvPr id="0" name=""/>
        <dsp:cNvSpPr/>
      </dsp:nvSpPr>
      <dsp:spPr>
        <a:xfrm>
          <a:off x="511409" y="216022"/>
          <a:ext cx="7655707" cy="960141"/>
        </a:xfrm>
        <a:prstGeom prst="rect">
          <a:avLst/>
        </a:prstGeom>
        <a:solidFill>
          <a:srgbClr val="0066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2668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kern="1200" dirty="0">
              <a:solidFill>
                <a:schemeClr val="bg1"/>
              </a:solidFill>
            </a:rPr>
            <a:t>Reconocimiento al </a:t>
          </a:r>
          <a:r>
            <a:rPr lang="es-ES" sz="2000" b="1" kern="1200" dirty="0">
              <a:solidFill>
                <a:srgbClr val="FFFF00"/>
              </a:solidFill>
            </a:rPr>
            <a:t>alumnado </a:t>
          </a:r>
          <a:r>
            <a:rPr lang="es-ES" sz="2000" b="1" kern="1200" dirty="0">
              <a:solidFill>
                <a:schemeClr val="bg1"/>
              </a:solidFill>
            </a:rPr>
            <a:t>mediante los créditos vinculados a las asignaturas, trabajo de final de carrera, final de máster, o créditos específicos de reconocimiento académico</a:t>
          </a:r>
          <a:endParaRPr lang="ca-ES" sz="2000" b="1" kern="1200" dirty="0">
            <a:solidFill>
              <a:schemeClr val="bg1"/>
            </a:solidFill>
          </a:endParaRPr>
        </a:p>
      </dsp:txBody>
      <dsp:txXfrm>
        <a:off x="511409" y="216022"/>
        <a:ext cx="7655707" cy="960141"/>
      </dsp:txXfrm>
    </dsp:sp>
    <dsp:sp modelId="{29C7B689-3C71-42FF-ACF4-556436F91FCB}">
      <dsp:nvSpPr>
        <dsp:cNvPr id="0" name=""/>
        <dsp:cNvSpPr/>
      </dsp:nvSpPr>
      <dsp:spPr>
        <a:xfrm>
          <a:off x="76237" y="260921"/>
          <a:ext cx="870342" cy="87034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66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CB83C95-A515-4596-A736-5CC38D322E89}">
      <dsp:nvSpPr>
        <dsp:cNvPr id="0" name=""/>
        <dsp:cNvSpPr/>
      </dsp:nvSpPr>
      <dsp:spPr>
        <a:xfrm>
          <a:off x="910599" y="1296145"/>
          <a:ext cx="7256517" cy="889079"/>
        </a:xfrm>
        <a:prstGeom prst="rect">
          <a:avLst/>
        </a:prstGeom>
        <a:solidFill>
          <a:srgbClr val="006600"/>
        </a:solidFill>
        <a:ln w="25400" cap="flat" cmpd="sng" algn="ctr">
          <a:solidFill>
            <a:srgbClr val="0066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2668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kern="1200" noProof="0" dirty="0">
              <a:solidFill>
                <a:schemeClr val="bg1"/>
              </a:solidFill>
            </a:rPr>
            <a:t>Reconocimiento  al </a:t>
          </a:r>
          <a:r>
            <a:rPr lang="es-ES" sz="2000" b="1" kern="1200" noProof="0" dirty="0">
              <a:solidFill>
                <a:srgbClr val="FFFF00"/>
              </a:solidFill>
            </a:rPr>
            <a:t>profesorado</a:t>
          </a:r>
          <a:r>
            <a:rPr lang="es-ES" sz="2000" b="1" kern="1200" noProof="0" dirty="0">
              <a:solidFill>
                <a:schemeClr val="bg1"/>
              </a:solidFill>
            </a:rPr>
            <a:t> mediante  créditos en su plan docente, programas de innovación docente, formación específica. </a:t>
          </a:r>
          <a:endParaRPr lang="ca-ES" sz="2000" b="1" kern="1200" noProof="0" dirty="0">
            <a:solidFill>
              <a:schemeClr val="bg1"/>
            </a:solidFill>
          </a:endParaRPr>
        </a:p>
      </dsp:txBody>
      <dsp:txXfrm>
        <a:off x="910599" y="1296145"/>
        <a:ext cx="7256517" cy="889079"/>
      </dsp:txXfrm>
    </dsp:sp>
    <dsp:sp modelId="{3C2D5D7B-EA26-4EC5-9484-1EC4D4824E7E}">
      <dsp:nvSpPr>
        <dsp:cNvPr id="0" name=""/>
        <dsp:cNvSpPr/>
      </dsp:nvSpPr>
      <dsp:spPr>
        <a:xfrm>
          <a:off x="475427" y="1305514"/>
          <a:ext cx="870342" cy="87034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66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8A15AB2-E5B1-4E5E-B780-37D57F619303}">
      <dsp:nvSpPr>
        <dsp:cNvPr id="0" name=""/>
        <dsp:cNvSpPr/>
      </dsp:nvSpPr>
      <dsp:spPr>
        <a:xfrm>
          <a:off x="910599" y="2437140"/>
          <a:ext cx="7256517" cy="696274"/>
        </a:xfrm>
        <a:prstGeom prst="rect">
          <a:avLst/>
        </a:prstGeom>
        <a:solidFill>
          <a:srgbClr val="006600"/>
        </a:solidFill>
        <a:ln w="25400" cap="flat" cmpd="sng" algn="ctr">
          <a:solidFill>
            <a:srgbClr val="0066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2668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kern="1200" noProof="0" dirty="0">
              <a:solidFill>
                <a:schemeClr val="bg1"/>
              </a:solidFill>
            </a:rPr>
            <a:t>Reconocimiento a las </a:t>
          </a:r>
          <a:r>
            <a:rPr lang="es-ES" sz="2000" b="1" kern="1200" noProof="0" dirty="0">
              <a:solidFill>
                <a:srgbClr val="FFFF00"/>
              </a:solidFill>
            </a:rPr>
            <a:t>instituciones</a:t>
          </a:r>
          <a:r>
            <a:rPr lang="es-ES" sz="2000" b="1" kern="1200" noProof="0" dirty="0">
              <a:solidFill>
                <a:schemeClr val="bg1"/>
              </a:solidFill>
            </a:rPr>
            <a:t> participantes mediante reconocimientos públicos, certificados</a:t>
          </a:r>
          <a:endParaRPr lang="ca-ES" sz="2000" b="1" kern="1200" noProof="0" dirty="0">
            <a:solidFill>
              <a:schemeClr val="bg1"/>
            </a:solidFill>
          </a:endParaRPr>
        </a:p>
      </dsp:txBody>
      <dsp:txXfrm>
        <a:off x="910599" y="2437140"/>
        <a:ext cx="7256517" cy="696274"/>
      </dsp:txXfrm>
    </dsp:sp>
    <dsp:sp modelId="{4149D525-35FA-4C07-AEEC-66F0222AEB7F}">
      <dsp:nvSpPr>
        <dsp:cNvPr id="0" name=""/>
        <dsp:cNvSpPr/>
      </dsp:nvSpPr>
      <dsp:spPr>
        <a:xfrm>
          <a:off x="475427" y="2350106"/>
          <a:ext cx="870342" cy="87034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66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3E172AC-3AAA-4FC4-BFCB-BF26ADD3B2D1}">
      <dsp:nvSpPr>
        <dsp:cNvPr id="0" name=""/>
        <dsp:cNvSpPr/>
      </dsp:nvSpPr>
      <dsp:spPr>
        <a:xfrm>
          <a:off x="511409" y="3481732"/>
          <a:ext cx="7655707" cy="696274"/>
        </a:xfrm>
        <a:prstGeom prst="rect">
          <a:avLst/>
        </a:prstGeom>
        <a:solidFill>
          <a:srgbClr val="0066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2668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kern="1200" noProof="0" dirty="0" smtClean="0"/>
            <a:t>Existencia y creación  de </a:t>
          </a:r>
          <a:r>
            <a:rPr lang="es-ES" sz="2000" b="1" kern="1200" noProof="0" dirty="0" smtClean="0">
              <a:solidFill>
                <a:srgbClr val="FFFF00"/>
              </a:solidFill>
            </a:rPr>
            <a:t>unidades </a:t>
          </a:r>
          <a:r>
            <a:rPr lang="es-ES" sz="2000" b="1" kern="1200" noProof="0" dirty="0" smtClean="0">
              <a:solidFill>
                <a:schemeClr val="bg1"/>
              </a:solidFill>
            </a:rPr>
            <a:t>que la impulsen y sean identificadas  por las instituciones participantes </a:t>
          </a:r>
          <a:r>
            <a:rPr lang="ca-ES" sz="2000" b="1" kern="1200" dirty="0" smtClean="0">
              <a:solidFill>
                <a:schemeClr val="bg1"/>
              </a:solidFill>
            </a:rPr>
            <a:t>.  </a:t>
          </a:r>
          <a:endParaRPr lang="ca-ES" sz="2000" b="1" kern="1200" dirty="0">
            <a:solidFill>
              <a:schemeClr val="bg1"/>
            </a:solidFill>
          </a:endParaRPr>
        </a:p>
      </dsp:txBody>
      <dsp:txXfrm>
        <a:off x="511409" y="3481732"/>
        <a:ext cx="7655707" cy="696274"/>
      </dsp:txXfrm>
    </dsp:sp>
    <dsp:sp modelId="{F2BE23F2-A818-467A-8B3F-AE8238E53601}">
      <dsp:nvSpPr>
        <dsp:cNvPr id="0" name=""/>
        <dsp:cNvSpPr/>
      </dsp:nvSpPr>
      <dsp:spPr>
        <a:xfrm>
          <a:off x="76237" y="3394698"/>
          <a:ext cx="870342" cy="87034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66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08300B-E9C7-43C1-A2E9-D0545ABCC4C6}">
      <dsp:nvSpPr>
        <dsp:cNvPr id="0" name=""/>
        <dsp:cNvSpPr/>
      </dsp:nvSpPr>
      <dsp:spPr>
        <a:xfrm>
          <a:off x="3542482" y="31675"/>
          <a:ext cx="1533587" cy="1174253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1" kern="1200" noProof="0" dirty="0" smtClean="0">
              <a:solidFill>
                <a:schemeClr val="tx1"/>
              </a:solidFill>
            </a:rPr>
            <a:t>1.Aprendizaje integrado</a:t>
          </a:r>
          <a:endParaRPr lang="es-ES" sz="1600" b="1" kern="1200" noProof="0" dirty="0"/>
        </a:p>
      </dsp:txBody>
      <dsp:txXfrm>
        <a:off x="3767071" y="203640"/>
        <a:ext cx="1084409" cy="830323"/>
      </dsp:txXfrm>
    </dsp:sp>
    <dsp:sp modelId="{5BD9F50D-88DE-453B-9B3E-CA43FEE800EA}">
      <dsp:nvSpPr>
        <dsp:cNvPr id="0" name=""/>
        <dsp:cNvSpPr/>
      </dsp:nvSpPr>
      <dsp:spPr>
        <a:xfrm rot="1237602">
          <a:off x="4950824" y="800274"/>
          <a:ext cx="734011" cy="396310"/>
        </a:xfrm>
        <a:prstGeom prst="rightArrow">
          <a:avLst>
            <a:gd name="adj1" fmla="val 60000"/>
            <a:gd name="adj2" fmla="val 50000"/>
          </a:avLst>
        </a:prstGeom>
        <a:solidFill>
          <a:srgbClr val="0066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a-ES" sz="1700" kern="1200"/>
        </a:p>
      </dsp:txBody>
      <dsp:txXfrm>
        <a:off x="4954635" y="858594"/>
        <a:ext cx="615118" cy="237786"/>
      </dsp:txXfrm>
    </dsp:sp>
    <dsp:sp modelId="{508E246D-20FE-45B8-BD26-0E74849064B1}">
      <dsp:nvSpPr>
        <dsp:cNvPr id="0" name=""/>
        <dsp:cNvSpPr/>
      </dsp:nvSpPr>
      <dsp:spPr>
        <a:xfrm>
          <a:off x="5580114" y="792090"/>
          <a:ext cx="1541760" cy="1190458"/>
        </a:xfrm>
        <a:prstGeom prst="ellipse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1400" b="1" kern="1200" dirty="0" smtClean="0">
              <a:solidFill>
                <a:schemeClr val="tx1"/>
              </a:solidFill>
            </a:rPr>
            <a:t>2.Servicio de </a:t>
          </a:r>
          <a:r>
            <a:rPr lang="es-ES" sz="1400" b="1" kern="1200" noProof="0" dirty="0" smtClean="0">
              <a:solidFill>
                <a:schemeClr val="tx1"/>
              </a:solidFill>
            </a:rPr>
            <a:t>calidad</a:t>
          </a:r>
          <a:endParaRPr lang="es-ES" sz="1400" b="1" kern="1200" noProof="0" dirty="0">
            <a:solidFill>
              <a:schemeClr val="tx1"/>
            </a:solidFill>
          </a:endParaRPr>
        </a:p>
      </dsp:txBody>
      <dsp:txXfrm>
        <a:off x="5805900" y="966429"/>
        <a:ext cx="1090188" cy="841780"/>
      </dsp:txXfrm>
    </dsp:sp>
    <dsp:sp modelId="{E4790B35-DCDB-44FE-B568-5D99EB019E1C}">
      <dsp:nvSpPr>
        <dsp:cNvPr id="0" name=""/>
        <dsp:cNvSpPr/>
      </dsp:nvSpPr>
      <dsp:spPr>
        <a:xfrm rot="3520580">
          <a:off x="6600215" y="2034191"/>
          <a:ext cx="530083" cy="396310"/>
        </a:xfrm>
        <a:prstGeom prst="rightArrow">
          <a:avLst>
            <a:gd name="adj1" fmla="val 60000"/>
            <a:gd name="adj2" fmla="val 50000"/>
          </a:avLst>
        </a:prstGeom>
        <a:solidFill>
          <a:srgbClr val="0066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a-ES" sz="1700" kern="1200"/>
        </a:p>
      </dsp:txBody>
      <dsp:txXfrm>
        <a:off x="6628757" y="2062671"/>
        <a:ext cx="411190" cy="237786"/>
      </dsp:txXfrm>
    </dsp:sp>
    <dsp:sp modelId="{6107E14C-9361-473C-8325-CA06A7EBD59B}">
      <dsp:nvSpPr>
        <dsp:cNvPr id="0" name=""/>
        <dsp:cNvSpPr/>
      </dsp:nvSpPr>
      <dsp:spPr>
        <a:xfrm>
          <a:off x="6444206" y="2520274"/>
          <a:ext cx="1907176" cy="1174253"/>
        </a:xfrm>
        <a:prstGeom prst="ellipse">
          <a:avLst/>
        </a:prstGeom>
        <a:solidFill>
          <a:srgbClr val="0762E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1" kern="1200" noProof="0" dirty="0" smtClean="0">
              <a:solidFill>
                <a:schemeClr val="tx1"/>
              </a:solidFill>
            </a:rPr>
            <a:t>3.Colaboración de todos los implicados </a:t>
          </a:r>
          <a:endParaRPr lang="es-ES" sz="1400" b="1" kern="1200" noProof="0" dirty="0">
            <a:solidFill>
              <a:schemeClr val="tx1"/>
            </a:solidFill>
          </a:endParaRPr>
        </a:p>
      </dsp:txBody>
      <dsp:txXfrm>
        <a:off x="6723505" y="2692239"/>
        <a:ext cx="1348578" cy="830323"/>
      </dsp:txXfrm>
    </dsp:sp>
    <dsp:sp modelId="{F2233963-27F1-45AA-9914-1E9C18DBC621}">
      <dsp:nvSpPr>
        <dsp:cNvPr id="0" name=""/>
        <dsp:cNvSpPr/>
      </dsp:nvSpPr>
      <dsp:spPr>
        <a:xfrm rot="8562659">
          <a:off x="6195801" y="3565485"/>
          <a:ext cx="680424" cy="396310"/>
        </a:xfrm>
        <a:prstGeom prst="rightArrow">
          <a:avLst>
            <a:gd name="adj1" fmla="val 60000"/>
            <a:gd name="adj2" fmla="val 50000"/>
          </a:avLst>
        </a:prstGeom>
        <a:solidFill>
          <a:srgbClr val="0066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a-ES" sz="1700" kern="1200"/>
        </a:p>
      </dsp:txBody>
      <dsp:txXfrm rot="10800000">
        <a:off x="6302543" y="3608732"/>
        <a:ext cx="561531" cy="237786"/>
      </dsp:txXfrm>
    </dsp:sp>
    <dsp:sp modelId="{0B300E21-9D99-4566-8794-95DD4DEBAA6E}">
      <dsp:nvSpPr>
        <dsp:cNvPr id="0" name=""/>
        <dsp:cNvSpPr/>
      </dsp:nvSpPr>
      <dsp:spPr>
        <a:xfrm>
          <a:off x="4875164" y="3816413"/>
          <a:ext cx="1641055" cy="1174253"/>
        </a:xfrm>
        <a:prstGeom prst="ellipse">
          <a:avLst/>
        </a:prstGeom>
        <a:solidFill>
          <a:schemeClr val="accent4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1" kern="1200" noProof="0" dirty="0" smtClean="0">
              <a:solidFill>
                <a:schemeClr val="tx1"/>
              </a:solidFill>
            </a:rPr>
            <a:t>4.Participación de los estudiantes</a:t>
          </a:r>
          <a:endParaRPr lang="es-ES" sz="1400" b="1" kern="1200" noProof="0" dirty="0">
            <a:solidFill>
              <a:schemeClr val="tx1"/>
            </a:solidFill>
          </a:endParaRPr>
        </a:p>
      </dsp:txBody>
      <dsp:txXfrm>
        <a:off x="5115491" y="3988378"/>
        <a:ext cx="1160401" cy="830323"/>
      </dsp:txXfrm>
    </dsp:sp>
    <dsp:sp modelId="{63C3F48C-5ADE-4E67-96DF-297A3A1C0545}">
      <dsp:nvSpPr>
        <dsp:cNvPr id="0" name=""/>
        <dsp:cNvSpPr/>
      </dsp:nvSpPr>
      <dsp:spPr>
        <a:xfrm rot="10846913">
          <a:off x="4139264" y="4115314"/>
          <a:ext cx="688733" cy="543369"/>
        </a:xfrm>
        <a:prstGeom prst="rightArrow">
          <a:avLst>
            <a:gd name="adj1" fmla="val 60000"/>
            <a:gd name="adj2" fmla="val 50000"/>
          </a:avLst>
        </a:prstGeom>
        <a:solidFill>
          <a:srgbClr val="0066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a-ES" sz="2300" kern="1200"/>
        </a:p>
      </dsp:txBody>
      <dsp:txXfrm rot="10800000">
        <a:off x="4302267" y="4225100"/>
        <a:ext cx="525722" cy="326021"/>
      </dsp:txXfrm>
    </dsp:sp>
    <dsp:sp modelId="{DD3AD1EF-68E0-4772-9999-3DE8768CBDB4}">
      <dsp:nvSpPr>
        <dsp:cNvPr id="0" name=""/>
        <dsp:cNvSpPr/>
      </dsp:nvSpPr>
      <dsp:spPr>
        <a:xfrm>
          <a:off x="2266015" y="3816421"/>
          <a:ext cx="1801927" cy="1105219"/>
        </a:xfrm>
        <a:prstGeom prst="ellipse">
          <a:avLst/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1" kern="1200" noProof="0" dirty="0" smtClean="0">
              <a:solidFill>
                <a:schemeClr val="tx1"/>
              </a:solidFill>
            </a:rPr>
            <a:t>5. Responsabilidad</a:t>
          </a:r>
          <a:r>
            <a:rPr lang="es-ES" sz="800" b="1" kern="1200" noProof="0" dirty="0" smtClean="0"/>
            <a:t> </a:t>
          </a:r>
          <a:r>
            <a:rPr lang="es-ES" sz="1400" b="1" kern="1200" noProof="0" dirty="0" smtClean="0">
              <a:solidFill>
                <a:schemeClr val="tx1"/>
              </a:solidFill>
            </a:rPr>
            <a:t>social </a:t>
          </a:r>
          <a:endParaRPr lang="es-ES" sz="1400" b="1" kern="1200" noProof="0" dirty="0">
            <a:solidFill>
              <a:schemeClr val="tx1"/>
            </a:solidFill>
          </a:endParaRPr>
        </a:p>
      </dsp:txBody>
      <dsp:txXfrm>
        <a:off x="2529901" y="3978277"/>
        <a:ext cx="1274155" cy="781507"/>
      </dsp:txXfrm>
    </dsp:sp>
    <dsp:sp modelId="{17CB1A11-57FD-4830-9F22-CD475D1D58DC}">
      <dsp:nvSpPr>
        <dsp:cNvPr id="0" name=""/>
        <dsp:cNvSpPr/>
      </dsp:nvSpPr>
      <dsp:spPr>
        <a:xfrm rot="13051554">
          <a:off x="1370469" y="3714591"/>
          <a:ext cx="659178" cy="411964"/>
        </a:xfrm>
        <a:prstGeom prst="rightArrow">
          <a:avLst>
            <a:gd name="adj1" fmla="val 60000"/>
            <a:gd name="adj2" fmla="val 50000"/>
          </a:avLst>
        </a:prstGeom>
        <a:solidFill>
          <a:srgbClr val="0066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a-ES" sz="1700" kern="1200"/>
        </a:p>
      </dsp:txBody>
      <dsp:txXfrm rot="10800000">
        <a:off x="1481271" y="3834624"/>
        <a:ext cx="535589" cy="247178"/>
      </dsp:txXfrm>
    </dsp:sp>
    <dsp:sp modelId="{382EB830-5986-4617-A0FD-D67F4AB1A0F4}">
      <dsp:nvSpPr>
        <dsp:cNvPr id="0" name=""/>
        <dsp:cNvSpPr/>
      </dsp:nvSpPr>
      <dsp:spPr>
        <a:xfrm>
          <a:off x="1619663" y="864092"/>
          <a:ext cx="1393909" cy="1174253"/>
        </a:xfrm>
        <a:prstGeom prst="ellipse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1400" b="1" kern="1200" dirty="0" smtClean="0">
              <a:solidFill>
                <a:schemeClr val="tx1"/>
              </a:solidFill>
            </a:rPr>
            <a:t>7. </a:t>
          </a:r>
          <a:r>
            <a:rPr lang="es-ES" sz="1400" b="1" kern="1200" noProof="0" dirty="0" smtClean="0">
              <a:solidFill>
                <a:schemeClr val="tx1"/>
              </a:solidFill>
            </a:rPr>
            <a:t>Evaluación</a:t>
          </a:r>
          <a:endParaRPr lang="es-ES" sz="1400" b="1" kern="1200" noProof="0" dirty="0">
            <a:solidFill>
              <a:schemeClr val="tx1"/>
            </a:solidFill>
          </a:endParaRPr>
        </a:p>
      </dsp:txBody>
      <dsp:txXfrm>
        <a:off x="1823796" y="1036057"/>
        <a:ext cx="985643" cy="830323"/>
      </dsp:txXfrm>
    </dsp:sp>
    <dsp:sp modelId="{5148A9E0-EDEB-4DDB-87C4-11B6BDBF1AF6}">
      <dsp:nvSpPr>
        <dsp:cNvPr id="0" name=""/>
        <dsp:cNvSpPr/>
      </dsp:nvSpPr>
      <dsp:spPr>
        <a:xfrm rot="18452183">
          <a:off x="1308839" y="1937974"/>
          <a:ext cx="746712" cy="396310"/>
        </a:xfrm>
        <a:prstGeom prst="rightArrow">
          <a:avLst>
            <a:gd name="adj1" fmla="val 60000"/>
            <a:gd name="adj2" fmla="val 50000"/>
          </a:avLst>
        </a:prstGeom>
        <a:solidFill>
          <a:srgbClr val="0066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a-ES" sz="1700" kern="1200"/>
        </a:p>
      </dsp:txBody>
      <dsp:txXfrm rot="10800000">
        <a:off x="1332067" y="2064375"/>
        <a:ext cx="627819" cy="237786"/>
      </dsp:txXfrm>
    </dsp:sp>
    <dsp:sp modelId="{6191145C-E472-4933-B43E-763491CBF6E2}">
      <dsp:nvSpPr>
        <dsp:cNvPr id="0" name=""/>
        <dsp:cNvSpPr/>
      </dsp:nvSpPr>
      <dsp:spPr>
        <a:xfrm>
          <a:off x="827580" y="2448277"/>
          <a:ext cx="1174253" cy="1174253"/>
        </a:xfrm>
        <a:prstGeom prst="ellipse">
          <a:avLst/>
        </a:prstGeom>
        <a:solidFill>
          <a:srgbClr val="00CC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1" kern="1200" noProof="0" dirty="0" smtClean="0">
              <a:solidFill>
                <a:schemeClr val="tx1"/>
              </a:solidFill>
            </a:rPr>
            <a:t>6. Reflexión</a:t>
          </a:r>
          <a:endParaRPr lang="es-ES" sz="1400" b="1" kern="1200" noProof="0" dirty="0">
            <a:solidFill>
              <a:schemeClr val="tx1"/>
            </a:solidFill>
          </a:endParaRPr>
        </a:p>
      </dsp:txBody>
      <dsp:txXfrm>
        <a:off x="999545" y="2620242"/>
        <a:ext cx="830323" cy="830323"/>
      </dsp:txXfrm>
    </dsp:sp>
    <dsp:sp modelId="{6782B982-D164-44AA-84D8-0ECEA072E442}">
      <dsp:nvSpPr>
        <dsp:cNvPr id="0" name=""/>
        <dsp:cNvSpPr/>
      </dsp:nvSpPr>
      <dsp:spPr>
        <a:xfrm rot="19984862">
          <a:off x="3027614" y="738060"/>
          <a:ext cx="627034" cy="322632"/>
        </a:xfrm>
        <a:prstGeom prst="rightArrow">
          <a:avLst>
            <a:gd name="adj1" fmla="val 60000"/>
            <a:gd name="adj2" fmla="val 50000"/>
          </a:avLst>
        </a:prstGeom>
        <a:solidFill>
          <a:srgbClr val="0066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a-ES" sz="1300" kern="1200"/>
        </a:p>
      </dsp:txBody>
      <dsp:txXfrm>
        <a:off x="3032858" y="824496"/>
        <a:ext cx="530244" cy="1935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capçaler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3" name="Contenidor de dat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64BE61-9C4D-4648-A05E-752C1AC149AC}" type="datetimeFigureOut">
              <a:rPr lang="ca-ES" smtClean="0"/>
              <a:t>22/01/2013</a:t>
            </a:fld>
            <a:endParaRPr lang="ca-ES"/>
          </a:p>
        </p:txBody>
      </p:sp>
      <p:sp>
        <p:nvSpPr>
          <p:cNvPr id="4" name="Contenidor de peu de pàgina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5" name="Conteni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F12C41-5D0E-4F24-A075-2099B87AF243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6667012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capçaler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3" name="Contenidor de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AF0D1A-924F-4B59-A223-8AFC12404332}" type="datetimeFigureOut">
              <a:rPr lang="ca-ES" smtClean="0"/>
              <a:t>22/01/2013</a:t>
            </a:fld>
            <a:endParaRPr lang="ca-ES"/>
          </a:p>
        </p:txBody>
      </p:sp>
      <p:sp>
        <p:nvSpPr>
          <p:cNvPr id="4" name="Contenidor d'imatge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a-ES"/>
          </a:p>
        </p:txBody>
      </p:sp>
      <p:sp>
        <p:nvSpPr>
          <p:cNvPr id="5" name="Contenidor de not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B5B82A-D4C2-488A-8B3A-0D3E1E710468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09479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'imatge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ontenidor de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a-ES" dirty="0"/>
          </a:p>
        </p:txBody>
      </p:sp>
      <p:sp>
        <p:nvSpPr>
          <p:cNvPr id="4" name="Conteni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5B82A-D4C2-488A-8B3A-0D3E1E710468}" type="slidenum">
              <a:rPr lang="ca-ES" smtClean="0"/>
              <a:t>6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4456003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'imatge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ontenidor de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a-ES" dirty="0"/>
          </a:p>
        </p:txBody>
      </p:sp>
      <p:sp>
        <p:nvSpPr>
          <p:cNvPr id="4" name="Conteni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5B82A-D4C2-488A-8B3A-0D3E1E710468}" type="slidenum">
              <a:rPr lang="ca-ES" smtClean="0"/>
              <a:t>7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4456003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Subtíto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a-ES" smtClean="0"/>
              <a:t>Feu clic aquí per editar l'estil de subtítols del patró.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FBC4B-9FF7-48A6-A358-289F372FE52F}" type="datetimeFigureOut">
              <a:rPr lang="ca-ES" smtClean="0"/>
              <a:t>22/01/2013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B0D07-9400-4F7D-82A2-B36BE9FD0E81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146120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ol i text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FBC4B-9FF7-48A6-A358-289F372FE52F}" type="datetimeFigureOut">
              <a:rPr lang="ca-ES" smtClean="0"/>
              <a:t>22/01/2013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B0D07-9400-4F7D-82A2-B36BE9FD0E81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640120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ol vertical 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FBC4B-9FF7-48A6-A358-289F372FE52F}" type="datetimeFigureOut">
              <a:rPr lang="ca-ES" smtClean="0"/>
              <a:t>22/01/2013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B0D07-9400-4F7D-82A2-B36BE9FD0E81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09107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ol i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FBC4B-9FF7-48A6-A358-289F372FE52F}" type="datetimeFigureOut">
              <a:rPr lang="ca-ES" smtClean="0"/>
              <a:t>22/01/2013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B0D07-9400-4F7D-82A2-B36BE9FD0E81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935555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pçalera de la sec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FBC4B-9FF7-48A6-A358-289F372FE52F}" type="datetimeFigureOut">
              <a:rPr lang="ca-ES" smtClean="0"/>
              <a:t>22/01/2013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B0D07-9400-4F7D-82A2-B36BE9FD0E81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808031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contingut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FBC4B-9FF7-48A6-A358-289F372FE52F}" type="datetimeFigureOut">
              <a:rPr lang="ca-ES" smtClean="0"/>
              <a:t>22/01/2013</a:t>
            </a:fld>
            <a:endParaRPr lang="ca-ES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B0D07-9400-4F7D-82A2-B36BE9FD0E81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051017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5" name="Contenidor de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6" name="Contenidor de contingut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7" name="Contenidor de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FBC4B-9FF7-48A6-A358-289F372FE52F}" type="datetimeFigureOut">
              <a:rPr lang="ca-ES" smtClean="0"/>
              <a:t>22/01/2013</a:t>
            </a:fld>
            <a:endParaRPr lang="ca-ES"/>
          </a:p>
        </p:txBody>
      </p:sp>
      <p:sp>
        <p:nvSpPr>
          <p:cNvPr id="8" name="Contenidor de peu de pà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9" name="Conteni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B0D07-9400-4F7D-82A2-B36BE9FD0E81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942457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omés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FBC4B-9FF7-48A6-A358-289F372FE52F}" type="datetimeFigureOut">
              <a:rPr lang="ca-ES" smtClean="0"/>
              <a:t>22/01/2013</a:t>
            </a:fld>
            <a:endParaRPr lang="ca-ES"/>
          </a:p>
        </p:txBody>
      </p:sp>
      <p:sp>
        <p:nvSpPr>
          <p:cNvPr id="4" name="Contenidor de peu de pà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5" name="Conteni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B0D07-9400-4F7D-82A2-B36BE9FD0E81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014440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FBC4B-9FF7-48A6-A358-289F372FE52F}" type="datetimeFigureOut">
              <a:rPr lang="ca-ES" smtClean="0"/>
              <a:t>22/01/2013</a:t>
            </a:fld>
            <a:endParaRPr lang="ca-ES"/>
          </a:p>
        </p:txBody>
      </p:sp>
      <p:sp>
        <p:nvSpPr>
          <p:cNvPr id="3" name="Contenidor de peu de pà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4" name="Conteni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B0D07-9400-4F7D-82A2-B36BE9FD0E81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810746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ingut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FBC4B-9FF7-48A6-A358-289F372FE52F}" type="datetimeFigureOut">
              <a:rPr lang="ca-ES" smtClean="0"/>
              <a:t>22/01/2013</a:t>
            </a:fld>
            <a:endParaRPr lang="ca-ES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B0D07-9400-4F7D-82A2-B36BE9FD0E81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888712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tge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'imatg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a-ES"/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FBC4B-9FF7-48A6-A358-289F372FE52F}" type="datetimeFigureOut">
              <a:rPr lang="ca-ES" smtClean="0"/>
              <a:t>22/01/2013</a:t>
            </a:fld>
            <a:endParaRPr lang="ca-ES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B0D07-9400-4F7D-82A2-B36BE9FD0E81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415966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títo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EFBC4B-9FF7-48A6-A358-289F372FE52F}" type="datetimeFigureOut">
              <a:rPr lang="ca-ES" smtClean="0"/>
              <a:t>22/01/2013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B0D07-9400-4F7D-82A2-B36BE9FD0E81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879294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Relationship Id="rId4" Type="http://schemas.openxmlformats.org/officeDocument/2006/relationships/image" Target="../media/image6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dg.edu/cooperacio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dg.edu/cooperacio" TargetMode="Externa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aserv.udg.edu/practiquescooperacio" TargetMode="External"/><Relationship Id="rId2" Type="http://schemas.openxmlformats.org/officeDocument/2006/relationships/hyperlink" Target="http://www.udg.edu/cooperacio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0" y="1052737"/>
            <a:ext cx="9144000" cy="1728191"/>
          </a:xfrm>
          <a:solidFill>
            <a:srgbClr val="006600"/>
          </a:solidFill>
        </p:spPr>
        <p:txBody>
          <a:bodyPr>
            <a:normAutofit/>
          </a:bodyPr>
          <a:lstStyle/>
          <a:p>
            <a:r>
              <a:rPr lang="es-ES" dirty="0" smtClean="0">
                <a:solidFill>
                  <a:schemeClr val="bg1"/>
                </a:solidFill>
              </a:rPr>
              <a:t>I JORNADA DE FORMACIÓN SOBRE APRENDIZAJE-SERVICIO EN LA UPNA </a:t>
            </a:r>
            <a:endParaRPr lang="ca-ES" dirty="0">
              <a:solidFill>
                <a:schemeClr val="bg1"/>
              </a:solidFill>
            </a:endParaRPr>
          </a:p>
        </p:txBody>
      </p:sp>
      <p:sp>
        <p:nvSpPr>
          <p:cNvPr id="6" name="Títol 1"/>
          <p:cNvSpPr txBox="1">
            <a:spLocks/>
          </p:cNvSpPr>
          <p:nvPr/>
        </p:nvSpPr>
        <p:spPr>
          <a:xfrm>
            <a:off x="455394" y="5373216"/>
            <a:ext cx="8496944" cy="1224135"/>
          </a:xfrm>
          <a:prstGeom prst="rect">
            <a:avLst/>
          </a:prstGeom>
        </p:spPr>
        <p:txBody>
          <a:bodyPr vert="horz" lIns="45720" rIns="45720" anchor="t">
            <a:normAutofit/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lang="en-US" sz="4600" b="1" kern="1200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ES_tradnl" sz="1800" dirty="0">
              <a:solidFill>
                <a:srgbClr val="0070C0"/>
              </a:solidFill>
            </a:endParaRPr>
          </a:p>
        </p:txBody>
      </p:sp>
      <p:sp>
        <p:nvSpPr>
          <p:cNvPr id="5" name="Subtítol 4"/>
          <p:cNvSpPr>
            <a:spLocks noGrp="1"/>
          </p:cNvSpPr>
          <p:nvPr>
            <p:ph type="subTitle" idx="1"/>
          </p:nvPr>
        </p:nvSpPr>
        <p:spPr>
          <a:xfrm>
            <a:off x="0" y="4221088"/>
            <a:ext cx="9144000" cy="1296144"/>
          </a:xfrm>
          <a:solidFill>
            <a:srgbClr val="006600"/>
          </a:solidFill>
        </p:spPr>
        <p:txBody>
          <a:bodyPr/>
          <a:lstStyle/>
          <a:p>
            <a:r>
              <a:rPr lang="ca-ES" dirty="0" smtClean="0">
                <a:solidFill>
                  <a:schemeClr val="bg1"/>
                </a:solidFill>
              </a:rPr>
              <a:t>2 2 DE ENERO DE 2013 </a:t>
            </a:r>
          </a:p>
          <a:p>
            <a:r>
              <a:rPr lang="ca-ES" dirty="0" smtClean="0">
                <a:solidFill>
                  <a:schemeClr val="bg1"/>
                </a:solidFill>
              </a:rPr>
              <a:t>PAMPLONA</a:t>
            </a:r>
            <a:endParaRPr lang="ca-E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6645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rgbClr val="006600"/>
          </a:solidFill>
        </p:spPr>
        <p:txBody>
          <a:bodyPr>
            <a:normAutofit fontScale="90000"/>
          </a:bodyPr>
          <a:lstStyle/>
          <a:p>
            <a:r>
              <a:rPr lang="ca-ES" dirty="0" smtClean="0">
                <a:solidFill>
                  <a:schemeClr val="bg1"/>
                </a:solidFill>
              </a:rPr>
              <a:t>EL APS EN LA UNIVERSIDAD DE GIRONA- 2 </a:t>
            </a:r>
            <a:endParaRPr lang="ca-ES" dirty="0">
              <a:solidFill>
                <a:schemeClr val="bg1"/>
              </a:solidFill>
            </a:endParaRPr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179512" y="1340768"/>
            <a:ext cx="8856984" cy="504056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s-ES" dirty="0" smtClean="0">
              <a:solidFill>
                <a:srgbClr val="006600"/>
              </a:solidFill>
            </a:endParaRPr>
          </a:p>
          <a:p>
            <a:r>
              <a:rPr lang="es-ES" dirty="0" smtClean="0">
                <a:solidFill>
                  <a:srgbClr val="006600"/>
                </a:solidFill>
              </a:rPr>
              <a:t>Antecedentes: </a:t>
            </a:r>
          </a:p>
          <a:p>
            <a:pPr lvl="1"/>
            <a:r>
              <a:rPr lang="es-ES" dirty="0">
                <a:solidFill>
                  <a:srgbClr val="006600"/>
                </a:solidFill>
              </a:rPr>
              <a:t> </a:t>
            </a:r>
            <a:r>
              <a:rPr lang="es-ES" dirty="0" smtClean="0">
                <a:solidFill>
                  <a:srgbClr val="006600"/>
                </a:solidFill>
              </a:rPr>
              <a:t>  Programas de </a:t>
            </a:r>
            <a:r>
              <a:rPr lang="es-ES" b="1" dirty="0" smtClean="0">
                <a:solidFill>
                  <a:srgbClr val="006600"/>
                </a:solidFill>
              </a:rPr>
              <a:t>formación de la OCD desde 2002</a:t>
            </a:r>
          </a:p>
          <a:p>
            <a:pPr lvl="1"/>
            <a:r>
              <a:rPr lang="es-ES" dirty="0">
                <a:solidFill>
                  <a:srgbClr val="006600"/>
                </a:solidFill>
              </a:rPr>
              <a:t> </a:t>
            </a:r>
            <a:r>
              <a:rPr lang="es-ES" dirty="0" smtClean="0">
                <a:solidFill>
                  <a:srgbClr val="006600"/>
                </a:solidFill>
              </a:rPr>
              <a:t>  Programas de mentaría «</a:t>
            </a:r>
            <a:r>
              <a:rPr lang="es-ES" b="1" dirty="0" smtClean="0">
                <a:solidFill>
                  <a:srgbClr val="006600"/>
                </a:solidFill>
              </a:rPr>
              <a:t>Proyecto Ruiseñor» (2006)</a:t>
            </a:r>
          </a:p>
          <a:p>
            <a:pPr lvl="1"/>
            <a:r>
              <a:rPr lang="es-ES" dirty="0">
                <a:solidFill>
                  <a:srgbClr val="006600"/>
                </a:solidFill>
              </a:rPr>
              <a:t> </a:t>
            </a:r>
            <a:r>
              <a:rPr lang="es-ES" dirty="0" smtClean="0">
                <a:solidFill>
                  <a:srgbClr val="006600"/>
                </a:solidFill>
              </a:rPr>
              <a:t>  Plan Estratégico </a:t>
            </a:r>
            <a:r>
              <a:rPr lang="es-ES" dirty="0">
                <a:solidFill>
                  <a:srgbClr val="006600"/>
                </a:solidFill>
              </a:rPr>
              <a:t>Universidad </a:t>
            </a:r>
            <a:r>
              <a:rPr lang="es-ES" b="1" dirty="0" smtClean="0">
                <a:solidFill>
                  <a:srgbClr val="006600"/>
                </a:solidFill>
              </a:rPr>
              <a:t>2008-2013,</a:t>
            </a:r>
            <a:r>
              <a:rPr lang="es-ES" dirty="0" smtClean="0">
                <a:solidFill>
                  <a:srgbClr val="006600"/>
                </a:solidFill>
              </a:rPr>
              <a:t> línea 18.2 </a:t>
            </a:r>
          </a:p>
          <a:p>
            <a:pPr marL="857250" lvl="2" indent="0">
              <a:buNone/>
            </a:pPr>
            <a:r>
              <a:rPr lang="es-ES" sz="1800" dirty="0">
                <a:solidFill>
                  <a:srgbClr val="006600"/>
                </a:solidFill>
              </a:rPr>
              <a:t>Propone como elementos distintivos de los estudios de la </a:t>
            </a:r>
            <a:r>
              <a:rPr lang="es-ES" sz="1800" dirty="0" err="1">
                <a:solidFill>
                  <a:srgbClr val="006600"/>
                </a:solidFill>
              </a:rPr>
              <a:t>UdG</a:t>
            </a:r>
            <a:r>
              <a:rPr lang="es-ES" sz="1800" dirty="0">
                <a:solidFill>
                  <a:srgbClr val="006600"/>
                </a:solidFill>
              </a:rPr>
              <a:t> el diseño de mecanismos para fomentar la adquisición de valores y competencias sociales que contribuyan a una mejor integración del estudiante en la sociedad y a la plena asunción de su rol de agente activo con responsabilidad </a:t>
            </a:r>
            <a:r>
              <a:rPr lang="es-ES" sz="1800" dirty="0" smtClean="0">
                <a:solidFill>
                  <a:srgbClr val="006600"/>
                </a:solidFill>
              </a:rPr>
              <a:t>social</a:t>
            </a:r>
          </a:p>
          <a:p>
            <a:pPr marL="857250" lvl="2" indent="0">
              <a:buNone/>
            </a:pPr>
            <a:endParaRPr lang="es-ES" sz="1800" dirty="0">
              <a:solidFill>
                <a:srgbClr val="006600"/>
              </a:solidFill>
            </a:endParaRPr>
          </a:p>
          <a:p>
            <a:pPr lvl="1"/>
            <a:r>
              <a:rPr lang="es-ES" dirty="0">
                <a:solidFill>
                  <a:srgbClr val="006600"/>
                </a:solidFill>
              </a:rPr>
              <a:t>El Consejo de Gobierno, en mayo </a:t>
            </a:r>
            <a:r>
              <a:rPr lang="es-ES" b="1" dirty="0">
                <a:solidFill>
                  <a:srgbClr val="006600"/>
                </a:solidFill>
              </a:rPr>
              <a:t>2009</a:t>
            </a:r>
            <a:r>
              <a:rPr lang="es-ES" dirty="0">
                <a:solidFill>
                  <a:srgbClr val="006600"/>
                </a:solidFill>
              </a:rPr>
              <a:t>, aprobó los </a:t>
            </a:r>
            <a:r>
              <a:rPr lang="es-ES" b="1" dirty="0">
                <a:solidFill>
                  <a:srgbClr val="006600"/>
                </a:solidFill>
              </a:rPr>
              <a:t>créditos que se iban a reconocer </a:t>
            </a:r>
            <a:r>
              <a:rPr lang="es-ES" dirty="0" smtClean="0">
                <a:solidFill>
                  <a:srgbClr val="006600"/>
                </a:solidFill>
              </a:rPr>
              <a:t>para </a:t>
            </a:r>
            <a:r>
              <a:rPr lang="es-ES" dirty="0">
                <a:solidFill>
                  <a:srgbClr val="006600"/>
                </a:solidFill>
              </a:rPr>
              <a:t>la realización de actividades solidarias y de cooperación, en el ámbito internacional, estatal y autonómico, así como en los programas de acogida.</a:t>
            </a:r>
          </a:p>
          <a:p>
            <a:pPr lvl="1"/>
            <a:endParaRPr lang="es-ES" dirty="0" smtClean="0">
              <a:solidFill>
                <a:srgbClr val="006600"/>
              </a:solidFill>
            </a:endParaRPr>
          </a:p>
          <a:p>
            <a:pPr marL="457200" lvl="1" indent="0">
              <a:buNone/>
            </a:pPr>
            <a:endParaRPr lang="es-ES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0718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68760"/>
          </a:xfrm>
          <a:solidFill>
            <a:srgbClr val="006600"/>
          </a:solidFill>
        </p:spPr>
        <p:txBody>
          <a:bodyPr/>
          <a:lstStyle/>
          <a:p>
            <a:r>
              <a:rPr lang="ca-ES" dirty="0" smtClean="0">
                <a:solidFill>
                  <a:schemeClr val="bg1"/>
                </a:solidFill>
              </a:rPr>
              <a:t>¿CÓMO SE PLANTEA ESTE PROGRAMA?</a:t>
            </a:r>
            <a:endParaRPr lang="ca-ES" dirty="0">
              <a:solidFill>
                <a:schemeClr val="bg1"/>
              </a:solidFill>
            </a:endParaRPr>
          </a:p>
        </p:txBody>
      </p:sp>
      <p:sp>
        <p:nvSpPr>
          <p:cNvPr id="4" name="Subtítol 2"/>
          <p:cNvSpPr>
            <a:spLocks noGrp="1"/>
          </p:cNvSpPr>
          <p:nvPr>
            <p:ph idx="1"/>
          </p:nvPr>
        </p:nvSpPr>
        <p:spPr>
          <a:xfrm>
            <a:off x="107504" y="1484784"/>
            <a:ext cx="8928992" cy="496855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s-ES_tradnl" dirty="0" smtClean="0">
                <a:solidFill>
                  <a:srgbClr val="006600"/>
                </a:solidFill>
              </a:rPr>
              <a:t>Las transformaciones que promueven la aplicación del EEES  conllevan: </a:t>
            </a:r>
          </a:p>
          <a:p>
            <a:pPr marL="0" indent="0">
              <a:buNone/>
            </a:pPr>
            <a:endParaRPr lang="es-ES_tradnl" dirty="0">
              <a:solidFill>
                <a:srgbClr val="006600"/>
              </a:solidFill>
            </a:endParaRPr>
          </a:p>
          <a:p>
            <a:pPr marL="342900" indent="-342900" algn="just">
              <a:buFontTx/>
              <a:buChar char="-"/>
            </a:pPr>
            <a:r>
              <a:rPr lang="es-ES_tradnl" b="1" dirty="0" smtClean="0">
                <a:solidFill>
                  <a:srgbClr val="006600"/>
                </a:solidFill>
              </a:rPr>
              <a:t>Transformar la formación básica de los cooperantes y el voluntariado </a:t>
            </a:r>
            <a:r>
              <a:rPr lang="es-ES_tradnl" dirty="0" smtClean="0">
                <a:solidFill>
                  <a:srgbClr val="006600"/>
                </a:solidFill>
              </a:rPr>
              <a:t>universitario en una formación teórico-práctica mediante </a:t>
            </a:r>
            <a:r>
              <a:rPr lang="es-ES_tradnl" b="1" dirty="0" smtClean="0">
                <a:solidFill>
                  <a:srgbClr val="006600"/>
                </a:solidFill>
              </a:rPr>
              <a:t>actividades solidarias </a:t>
            </a:r>
            <a:r>
              <a:rPr lang="es-ES_tradnl" dirty="0" smtClean="0">
                <a:solidFill>
                  <a:srgbClr val="006600"/>
                </a:solidFill>
              </a:rPr>
              <a:t>con capacidad para incidir en el desarrollo de </a:t>
            </a:r>
            <a:r>
              <a:rPr lang="es-ES_tradnl" b="1" dirty="0" smtClean="0">
                <a:solidFill>
                  <a:srgbClr val="006600"/>
                </a:solidFill>
              </a:rPr>
              <a:t>competencias transversales</a:t>
            </a:r>
            <a:r>
              <a:rPr lang="es-ES_tradnl" dirty="0" smtClean="0">
                <a:solidFill>
                  <a:srgbClr val="006600"/>
                </a:solidFill>
              </a:rPr>
              <a:t>.</a:t>
            </a:r>
          </a:p>
          <a:p>
            <a:pPr marL="342900" indent="-342900" algn="just">
              <a:buFontTx/>
              <a:buChar char="-"/>
            </a:pPr>
            <a:endParaRPr lang="es-ES_tradnl" dirty="0" smtClean="0">
              <a:solidFill>
                <a:srgbClr val="006600"/>
              </a:solidFill>
            </a:endParaRPr>
          </a:p>
          <a:p>
            <a:pPr marL="342900" indent="-342900" algn="just">
              <a:buFontTx/>
              <a:buChar char="-"/>
            </a:pPr>
            <a:r>
              <a:rPr lang="es-ES_tradnl" b="1" dirty="0" smtClean="0">
                <a:solidFill>
                  <a:srgbClr val="006600"/>
                </a:solidFill>
              </a:rPr>
              <a:t>Esta formación se plantea aplicarla mediante la metodología d</a:t>
            </a:r>
            <a:r>
              <a:rPr lang="es-ES_tradnl" dirty="0" smtClean="0">
                <a:solidFill>
                  <a:srgbClr val="006600"/>
                </a:solidFill>
              </a:rPr>
              <a:t>el </a:t>
            </a:r>
            <a:r>
              <a:rPr lang="es-ES_tradnl" b="1" dirty="0" smtClean="0">
                <a:solidFill>
                  <a:srgbClr val="006600"/>
                </a:solidFill>
              </a:rPr>
              <a:t>Aprendizaje servicio </a:t>
            </a:r>
            <a:r>
              <a:rPr lang="es-ES_tradnl" dirty="0" smtClean="0">
                <a:solidFill>
                  <a:srgbClr val="006600"/>
                </a:solidFill>
              </a:rPr>
              <a:t>(APS).</a:t>
            </a:r>
          </a:p>
          <a:p>
            <a:pPr marL="342900" indent="-342900" algn="just">
              <a:buFontTx/>
              <a:buChar char="-"/>
            </a:pPr>
            <a:endParaRPr lang="es-ES_tradnl" dirty="0" smtClean="0">
              <a:solidFill>
                <a:srgbClr val="006600"/>
              </a:solidFill>
            </a:endParaRPr>
          </a:p>
          <a:p>
            <a:pPr marL="342900" indent="-342900" algn="just">
              <a:buFontTx/>
              <a:buChar char="-"/>
            </a:pPr>
            <a:r>
              <a:rPr lang="es-ES_tradnl" dirty="0" smtClean="0">
                <a:solidFill>
                  <a:srgbClr val="006600"/>
                </a:solidFill>
              </a:rPr>
              <a:t>Potenciar la </a:t>
            </a:r>
            <a:r>
              <a:rPr lang="es-ES_tradnl" b="1" dirty="0" smtClean="0">
                <a:solidFill>
                  <a:srgbClr val="006600"/>
                </a:solidFill>
              </a:rPr>
              <a:t>incorporación del estudiantado en proyectos </a:t>
            </a:r>
            <a:r>
              <a:rPr lang="es-ES_tradnl" dirty="0" smtClean="0">
                <a:solidFill>
                  <a:srgbClr val="006600"/>
                </a:solidFill>
              </a:rPr>
              <a:t>de cooperación al desarrollo en el </a:t>
            </a:r>
            <a:r>
              <a:rPr lang="es-ES_tradnl" b="1" dirty="0" smtClean="0">
                <a:solidFill>
                  <a:srgbClr val="006600"/>
                </a:solidFill>
              </a:rPr>
              <a:t>ámbito internacional </a:t>
            </a:r>
            <a:r>
              <a:rPr lang="es-ES_tradnl" dirty="0" smtClean="0">
                <a:solidFill>
                  <a:srgbClr val="006600"/>
                </a:solidFill>
              </a:rPr>
              <a:t>y solidarios en el </a:t>
            </a:r>
            <a:r>
              <a:rPr lang="es-ES_tradnl" b="1" dirty="0" smtClean="0">
                <a:solidFill>
                  <a:srgbClr val="006600"/>
                </a:solidFill>
              </a:rPr>
              <a:t>ámbito nacional</a:t>
            </a:r>
            <a:r>
              <a:rPr lang="es-ES_tradnl" dirty="0" smtClean="0">
                <a:solidFill>
                  <a:srgbClr val="006600"/>
                </a:solidFill>
              </a:rPr>
              <a:t>. </a:t>
            </a:r>
          </a:p>
          <a:p>
            <a:pPr marL="342900" indent="-342900" algn="just">
              <a:buFontTx/>
              <a:buChar char="-"/>
            </a:pPr>
            <a:endParaRPr lang="es-ES_tradnl" dirty="0" smtClean="0">
              <a:solidFill>
                <a:srgbClr val="006600"/>
              </a:solidFill>
            </a:endParaRPr>
          </a:p>
          <a:p>
            <a:pPr marL="342900" indent="-342900" algn="just">
              <a:buFontTx/>
              <a:buChar char="-"/>
            </a:pPr>
            <a:r>
              <a:rPr lang="es-ES_tradnl" dirty="0" smtClean="0">
                <a:solidFill>
                  <a:srgbClr val="006600"/>
                </a:solidFill>
              </a:rPr>
              <a:t>Diseñar </a:t>
            </a:r>
            <a:r>
              <a:rPr lang="es-ES_tradnl" b="1" dirty="0" smtClean="0">
                <a:solidFill>
                  <a:srgbClr val="006600"/>
                </a:solidFill>
              </a:rPr>
              <a:t>instrumentos para implicar a los estudiantes, a las entidades y evaluar las competencias transversales</a:t>
            </a:r>
            <a:r>
              <a:rPr lang="es-ES_tradnl" dirty="0" smtClean="0">
                <a:solidFill>
                  <a:srgbClr val="006600"/>
                </a:solidFill>
              </a:rPr>
              <a:t> desarrolladas.</a:t>
            </a:r>
          </a:p>
          <a:p>
            <a:pPr algn="just"/>
            <a:endParaRPr lang="es-ES_tradnl" dirty="0" smtClean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3433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íto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92163"/>
          </a:xfrm>
          <a:solidFill>
            <a:srgbClr val="006600"/>
          </a:solidFill>
        </p:spPr>
        <p:txBody>
          <a:bodyPr>
            <a:normAutofit fontScale="90000"/>
          </a:bodyPr>
          <a:lstStyle/>
          <a:p>
            <a:r>
              <a:rPr lang="ca-ES" dirty="0" smtClean="0"/>
              <a:t/>
            </a:r>
            <a:br>
              <a:rPr lang="ca-ES" dirty="0" smtClean="0"/>
            </a:br>
            <a:r>
              <a:rPr lang="ca-ES" dirty="0" smtClean="0">
                <a:solidFill>
                  <a:schemeClr val="bg1"/>
                </a:solidFill>
              </a:rPr>
              <a:t>ACTIVIDADES SOLIDARIAS</a:t>
            </a:r>
            <a:r>
              <a:rPr lang="ca-ES" dirty="0" smtClean="0">
                <a:solidFill>
                  <a:srgbClr val="FFFF00"/>
                </a:solidFill>
              </a:rPr>
              <a:t/>
            </a:r>
            <a:br>
              <a:rPr lang="ca-ES" dirty="0" smtClean="0">
                <a:solidFill>
                  <a:srgbClr val="FFFF00"/>
                </a:solidFill>
              </a:rPr>
            </a:br>
            <a:endParaRPr lang="ca-ES" dirty="0" smtClean="0">
              <a:solidFill>
                <a:srgbClr val="FFFF00"/>
              </a:solidFill>
            </a:endParaRPr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142875" y="1089025"/>
            <a:ext cx="8858250" cy="5400675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s-ES" b="1" dirty="0" smtClean="0"/>
              <a:t>                            </a:t>
            </a:r>
            <a:r>
              <a:rPr lang="es-ES" b="1" dirty="0" smtClean="0">
                <a:solidFill>
                  <a:srgbClr val="006600"/>
                </a:solidFill>
              </a:rPr>
              <a:t>EEES I ECTS</a:t>
            </a:r>
          </a:p>
          <a:p>
            <a:pPr marL="0" indent="0">
              <a:buFontTx/>
              <a:buNone/>
              <a:defRPr/>
            </a:pPr>
            <a:endParaRPr lang="es-ES" b="1" dirty="0" smtClean="0">
              <a:solidFill>
                <a:srgbClr val="006600"/>
              </a:solidFill>
            </a:endParaRPr>
          </a:p>
          <a:p>
            <a:pPr marL="0" indent="0">
              <a:buFontTx/>
              <a:buNone/>
              <a:defRPr/>
            </a:pPr>
            <a:r>
              <a:rPr lang="es-ES" b="1" dirty="0" smtClean="0">
                <a:solidFill>
                  <a:srgbClr val="006600"/>
                </a:solidFill>
              </a:rPr>
              <a:t>Nueva estructura reconocimiento  créditos: </a:t>
            </a:r>
          </a:p>
          <a:p>
            <a:pPr marL="0" indent="0">
              <a:buFontTx/>
              <a:buNone/>
              <a:defRPr/>
            </a:pPr>
            <a:r>
              <a:rPr lang="es-ES" b="1" dirty="0" smtClean="0">
                <a:solidFill>
                  <a:srgbClr val="006600"/>
                </a:solidFill>
              </a:rPr>
              <a:t>    </a:t>
            </a:r>
          </a:p>
          <a:p>
            <a:pPr marL="0" indent="0">
              <a:buFontTx/>
              <a:buNone/>
              <a:defRPr/>
            </a:pPr>
            <a:endParaRPr lang="es-ES" b="1" dirty="0" smtClean="0">
              <a:solidFill>
                <a:srgbClr val="006600"/>
              </a:solidFill>
            </a:endParaRPr>
          </a:p>
          <a:p>
            <a:pPr marL="0" indent="0">
              <a:buFontTx/>
              <a:buNone/>
              <a:defRPr/>
            </a:pPr>
            <a:r>
              <a:rPr lang="es-ES" b="1" dirty="0">
                <a:solidFill>
                  <a:srgbClr val="006600"/>
                </a:solidFill>
              </a:rPr>
              <a:t> </a:t>
            </a:r>
            <a:r>
              <a:rPr lang="es-ES" b="1" dirty="0" smtClean="0">
                <a:solidFill>
                  <a:srgbClr val="006600"/>
                </a:solidFill>
              </a:rPr>
              <a:t>            formación   +   prácticas solidarias </a:t>
            </a:r>
          </a:p>
          <a:p>
            <a:pPr marL="0" indent="0">
              <a:buFontTx/>
              <a:buNone/>
              <a:defRPr/>
            </a:pPr>
            <a:endParaRPr lang="es-ES" b="1" dirty="0" smtClean="0">
              <a:solidFill>
                <a:srgbClr val="006600"/>
              </a:solidFill>
            </a:endParaRPr>
          </a:p>
          <a:p>
            <a:pPr>
              <a:defRPr/>
            </a:pPr>
            <a:endParaRPr lang="es-ES" dirty="0" smtClean="0">
              <a:solidFill>
                <a:srgbClr val="006600"/>
              </a:solidFill>
            </a:endParaRPr>
          </a:p>
          <a:p>
            <a:pPr marL="0" indent="0">
              <a:buFontTx/>
              <a:buNone/>
              <a:defRPr/>
            </a:pPr>
            <a:r>
              <a:rPr lang="es-ES" dirty="0" smtClean="0">
                <a:solidFill>
                  <a:srgbClr val="006600"/>
                </a:solidFill>
              </a:rPr>
              <a:t>                            </a:t>
            </a:r>
            <a:r>
              <a:rPr lang="es-ES" b="1" dirty="0" smtClean="0">
                <a:solidFill>
                  <a:srgbClr val="006600"/>
                </a:solidFill>
              </a:rPr>
              <a:t>APRENDIZAJE SERVICIO</a:t>
            </a:r>
            <a:endParaRPr lang="es-ES" b="1" dirty="0">
              <a:solidFill>
                <a:srgbClr val="006600"/>
              </a:solidFill>
            </a:endParaRPr>
          </a:p>
        </p:txBody>
      </p:sp>
      <p:sp>
        <p:nvSpPr>
          <p:cNvPr id="32772" name="Rectangle 3"/>
          <p:cNvSpPr>
            <a:spLocks noChangeArrowheads="1"/>
          </p:cNvSpPr>
          <p:nvPr/>
        </p:nvSpPr>
        <p:spPr bwMode="auto">
          <a:xfrm>
            <a:off x="2286000" y="-3127375"/>
            <a:ext cx="4572000" cy="895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ca-ES"/>
          </a:p>
          <a:p>
            <a:endParaRPr lang="ca-ES"/>
          </a:p>
          <a:p>
            <a:r>
              <a:rPr lang="ca-ES"/>
              <a:t>  </a:t>
            </a:r>
          </a:p>
          <a:p>
            <a:endParaRPr lang="ca-ES"/>
          </a:p>
          <a:p>
            <a:endParaRPr lang="ca-ES"/>
          </a:p>
          <a:p>
            <a:endParaRPr lang="ca-ES"/>
          </a:p>
          <a:p>
            <a:endParaRPr lang="ca-ES"/>
          </a:p>
          <a:p>
            <a:r>
              <a:rPr lang="ca-ES"/>
              <a:t> </a:t>
            </a:r>
          </a:p>
          <a:p>
            <a:endParaRPr lang="ca-ES"/>
          </a:p>
          <a:p>
            <a:endParaRPr lang="ca-ES"/>
          </a:p>
          <a:p>
            <a:endParaRPr lang="ca-ES"/>
          </a:p>
          <a:p>
            <a:endParaRPr lang="ca-ES"/>
          </a:p>
          <a:p>
            <a:endParaRPr lang="ca-ES"/>
          </a:p>
          <a:p>
            <a:endParaRPr lang="ca-ES"/>
          </a:p>
          <a:p>
            <a:endParaRPr lang="ca-ES"/>
          </a:p>
          <a:p>
            <a:r>
              <a:rPr lang="ca-ES"/>
              <a:t> </a:t>
            </a:r>
          </a:p>
          <a:p>
            <a:endParaRPr lang="ca-ES"/>
          </a:p>
          <a:p>
            <a:endParaRPr lang="ca-ES"/>
          </a:p>
          <a:p>
            <a:endParaRPr lang="ca-ES"/>
          </a:p>
          <a:p>
            <a:r>
              <a:rPr lang="ca-ES"/>
              <a:t> </a:t>
            </a:r>
          </a:p>
          <a:p>
            <a:endParaRPr lang="ca-ES"/>
          </a:p>
          <a:p>
            <a:endParaRPr lang="ca-ES"/>
          </a:p>
          <a:p>
            <a:endParaRPr lang="ca-ES"/>
          </a:p>
          <a:p>
            <a:r>
              <a:rPr lang="ca-ES"/>
              <a:t> </a:t>
            </a:r>
          </a:p>
          <a:p>
            <a:endParaRPr lang="ca-ES"/>
          </a:p>
          <a:p>
            <a:endParaRPr lang="ca-ES"/>
          </a:p>
          <a:p>
            <a:endParaRPr lang="ca-ES"/>
          </a:p>
          <a:p>
            <a:endParaRPr lang="ca-ES"/>
          </a:p>
          <a:p>
            <a:endParaRPr lang="ca-ES"/>
          </a:p>
          <a:p>
            <a:endParaRPr lang="ca-ES"/>
          </a:p>
          <a:p>
            <a:endParaRPr lang="ca-ES"/>
          </a:p>
          <a:p>
            <a:r>
              <a:rPr lang="ca-ES"/>
              <a:t> </a:t>
            </a:r>
          </a:p>
        </p:txBody>
      </p:sp>
      <p:sp>
        <p:nvSpPr>
          <p:cNvPr id="32773" name="Fletxa cap avall 1"/>
          <p:cNvSpPr>
            <a:spLocks noChangeArrowheads="1"/>
          </p:cNvSpPr>
          <p:nvPr/>
        </p:nvSpPr>
        <p:spPr bwMode="auto">
          <a:xfrm>
            <a:off x="4284663" y="2852738"/>
            <a:ext cx="574675" cy="936625"/>
          </a:xfrm>
          <a:prstGeom prst="downArrow">
            <a:avLst>
              <a:gd name="adj1" fmla="val 50000"/>
              <a:gd name="adj2" fmla="val 50148"/>
            </a:avLst>
          </a:prstGeom>
          <a:solidFill>
            <a:srgbClr val="0066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a-ES"/>
          </a:p>
        </p:txBody>
      </p:sp>
      <p:pic>
        <p:nvPicPr>
          <p:cNvPr id="3277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4652963"/>
            <a:ext cx="609600" cy="957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66789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-18692" y="0"/>
            <a:ext cx="9144000" cy="1196752"/>
          </a:xfrm>
          <a:solidFill>
            <a:srgbClr val="006600"/>
          </a:solidFill>
        </p:spPr>
        <p:txBody>
          <a:bodyPr>
            <a:normAutofit fontScale="90000"/>
          </a:bodyPr>
          <a:lstStyle/>
          <a:p>
            <a:r>
              <a:rPr lang="ca-ES" dirty="0" smtClean="0">
                <a:solidFill>
                  <a:schemeClr val="bg1"/>
                </a:solidFill>
              </a:rPr>
              <a:t>¿CÓMO SE PLANTEA EL APS?</a:t>
            </a:r>
            <a:br>
              <a:rPr lang="ca-ES" dirty="0" smtClean="0">
                <a:solidFill>
                  <a:schemeClr val="bg1"/>
                </a:solidFill>
              </a:rPr>
            </a:br>
            <a:r>
              <a:rPr lang="ca-ES" dirty="0" err="1" smtClean="0">
                <a:solidFill>
                  <a:schemeClr val="bg1"/>
                </a:solidFill>
              </a:rPr>
              <a:t>Requisito</a:t>
            </a:r>
            <a:r>
              <a:rPr lang="ca-ES" dirty="0" smtClean="0">
                <a:solidFill>
                  <a:schemeClr val="bg1"/>
                </a:solidFill>
              </a:rPr>
              <a:t> 1: </a:t>
            </a:r>
            <a:r>
              <a:rPr lang="ca-ES" dirty="0" err="1" smtClean="0">
                <a:solidFill>
                  <a:schemeClr val="bg1"/>
                </a:solidFill>
              </a:rPr>
              <a:t>Aprendizaje</a:t>
            </a:r>
            <a:r>
              <a:rPr lang="ca-ES" dirty="0" smtClean="0">
                <a:solidFill>
                  <a:schemeClr val="bg1"/>
                </a:solidFill>
              </a:rPr>
              <a:t> </a:t>
            </a:r>
            <a:r>
              <a:rPr lang="ca-ES" dirty="0" err="1" smtClean="0">
                <a:solidFill>
                  <a:schemeClr val="bg1"/>
                </a:solidFill>
              </a:rPr>
              <a:t>integrado</a:t>
            </a:r>
            <a:endParaRPr lang="ca-ES" dirty="0">
              <a:solidFill>
                <a:schemeClr val="bg1"/>
              </a:solidFill>
            </a:endParaRPr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179512" y="1340768"/>
            <a:ext cx="8856984" cy="5040560"/>
          </a:xfrm>
          <a:noFill/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es-ES" dirty="0"/>
          </a:p>
          <a:p>
            <a:r>
              <a:rPr lang="es-ES" dirty="0">
                <a:solidFill>
                  <a:srgbClr val="006600"/>
                </a:solidFill>
              </a:rPr>
              <a:t>Mediante </a:t>
            </a:r>
            <a:r>
              <a:rPr lang="es-ES" dirty="0" smtClean="0">
                <a:solidFill>
                  <a:srgbClr val="006600"/>
                </a:solidFill>
              </a:rPr>
              <a:t>la participación de </a:t>
            </a:r>
            <a:r>
              <a:rPr lang="es-ES" b="1" dirty="0" smtClean="0">
                <a:solidFill>
                  <a:srgbClr val="006600"/>
                </a:solidFill>
              </a:rPr>
              <a:t>actividades de servicio a la comunidad</a:t>
            </a:r>
            <a:r>
              <a:rPr lang="es-ES" dirty="0" smtClean="0">
                <a:solidFill>
                  <a:srgbClr val="006600"/>
                </a:solidFill>
              </a:rPr>
              <a:t>, nacional o internacional, se pretende impulsar la </a:t>
            </a:r>
            <a:r>
              <a:rPr lang="es-ES" b="1" dirty="0" smtClean="0">
                <a:solidFill>
                  <a:srgbClr val="006600"/>
                </a:solidFill>
              </a:rPr>
              <a:t>formación integral </a:t>
            </a:r>
            <a:r>
              <a:rPr lang="es-ES" dirty="0" smtClean="0">
                <a:solidFill>
                  <a:srgbClr val="006600"/>
                </a:solidFill>
              </a:rPr>
              <a:t>del alumnado, </a:t>
            </a:r>
            <a:r>
              <a:rPr lang="es-ES" b="1" dirty="0" smtClean="0">
                <a:solidFill>
                  <a:srgbClr val="006600"/>
                </a:solidFill>
              </a:rPr>
              <a:t>integrando teoría y práctica</a:t>
            </a:r>
            <a:r>
              <a:rPr lang="es-ES" dirty="0" smtClean="0">
                <a:solidFill>
                  <a:srgbClr val="006600"/>
                </a:solidFill>
              </a:rPr>
              <a:t>, mediante:</a:t>
            </a:r>
          </a:p>
          <a:p>
            <a:endParaRPr lang="es-ES" dirty="0">
              <a:solidFill>
                <a:srgbClr val="006600"/>
              </a:solidFill>
            </a:endParaRPr>
          </a:p>
          <a:p>
            <a:pPr lvl="1"/>
            <a:r>
              <a:rPr lang="es-ES" dirty="0">
                <a:solidFill>
                  <a:srgbClr val="006600"/>
                </a:solidFill>
              </a:rPr>
              <a:t>la integración de conocimientos, </a:t>
            </a:r>
          </a:p>
          <a:p>
            <a:pPr lvl="1"/>
            <a:r>
              <a:rPr lang="es-ES" dirty="0" smtClean="0">
                <a:solidFill>
                  <a:srgbClr val="006600"/>
                </a:solidFill>
              </a:rPr>
              <a:t>El desarrollo de competencias y habilidades </a:t>
            </a:r>
          </a:p>
          <a:p>
            <a:pPr lvl="1"/>
            <a:r>
              <a:rPr lang="es-ES" dirty="0" smtClean="0">
                <a:solidFill>
                  <a:srgbClr val="006600"/>
                </a:solidFill>
              </a:rPr>
              <a:t>El desarrollo de actitudes y valores </a:t>
            </a:r>
            <a:endParaRPr lang="es-ES" dirty="0">
              <a:solidFill>
                <a:srgbClr val="006600"/>
              </a:solidFill>
            </a:endParaRPr>
          </a:p>
          <a:p>
            <a:pPr marL="0" indent="0">
              <a:buNone/>
            </a:pPr>
            <a:endParaRPr lang="es-ES" dirty="0">
              <a:solidFill>
                <a:srgbClr val="006600"/>
              </a:solidFill>
            </a:endParaRPr>
          </a:p>
          <a:p>
            <a:r>
              <a:rPr lang="es-ES" dirty="0">
                <a:solidFill>
                  <a:srgbClr val="006600"/>
                </a:solidFill>
              </a:rPr>
              <a:t>El </a:t>
            </a:r>
            <a:r>
              <a:rPr lang="es-ES" dirty="0" smtClean="0">
                <a:solidFill>
                  <a:srgbClr val="006600"/>
                </a:solidFill>
              </a:rPr>
              <a:t>cambio que se genera es que la formación </a:t>
            </a:r>
            <a:r>
              <a:rPr lang="es-ES" b="1" dirty="0" smtClean="0">
                <a:solidFill>
                  <a:srgbClr val="006600"/>
                </a:solidFill>
              </a:rPr>
              <a:t>se centra en el aprendizaje y en el servicio </a:t>
            </a:r>
            <a:r>
              <a:rPr lang="es-ES" dirty="0" smtClean="0">
                <a:solidFill>
                  <a:srgbClr val="006600"/>
                </a:solidFill>
              </a:rPr>
              <a:t>que lo facilita. </a:t>
            </a:r>
          </a:p>
          <a:p>
            <a:endParaRPr lang="es-ES" dirty="0">
              <a:solidFill>
                <a:srgbClr val="006600"/>
              </a:solidFill>
            </a:endParaRPr>
          </a:p>
          <a:p>
            <a:r>
              <a:rPr lang="es-ES" dirty="0" smtClean="0">
                <a:solidFill>
                  <a:srgbClr val="006600"/>
                </a:solidFill>
              </a:rPr>
              <a:t>Las competencias en las que nos centramos básicamente son en las </a:t>
            </a:r>
            <a:r>
              <a:rPr lang="es-ES" b="1" dirty="0" smtClean="0">
                <a:solidFill>
                  <a:srgbClr val="006600"/>
                </a:solidFill>
              </a:rPr>
              <a:t>competencias transversales </a:t>
            </a:r>
            <a:r>
              <a:rPr lang="es-ES" dirty="0" smtClean="0">
                <a:solidFill>
                  <a:srgbClr val="006600"/>
                </a:solidFill>
              </a:rPr>
              <a:t>definidas por nuestras universidad y en </a:t>
            </a:r>
            <a:r>
              <a:rPr lang="es-ES" b="1" dirty="0" smtClean="0">
                <a:solidFill>
                  <a:srgbClr val="006600"/>
                </a:solidFill>
              </a:rPr>
              <a:t>aquellas que consideramos promueve el APS</a:t>
            </a:r>
            <a:r>
              <a:rPr lang="es-ES" dirty="0" smtClean="0">
                <a:solidFill>
                  <a:srgbClr val="006600"/>
                </a:solidFill>
              </a:rPr>
              <a:t>.  </a:t>
            </a:r>
            <a:endParaRPr lang="es-ES" dirty="0">
              <a:solidFill>
                <a:srgbClr val="006600"/>
              </a:solidFill>
            </a:endParaRPr>
          </a:p>
          <a:p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3660066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3" name="Subtíto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a-ES"/>
          </a:p>
        </p:txBody>
      </p:sp>
      <p:graphicFrame>
        <p:nvGraphicFramePr>
          <p:cNvPr id="4" name="Tau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2272255"/>
              </p:ext>
            </p:extLst>
          </p:nvPr>
        </p:nvGraphicFramePr>
        <p:xfrm>
          <a:off x="0" y="-34207"/>
          <a:ext cx="9144000" cy="718411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44126"/>
                <a:gridCol w="4999874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400" baseline="0" dirty="0">
                          <a:solidFill>
                            <a:schemeClr val="bg1"/>
                          </a:solidFill>
                          <a:effectLst/>
                        </a:rPr>
                        <a:t>COMPETENCIAS TRANSVERSALES DE LA UdG</a:t>
                      </a:r>
                      <a:endParaRPr lang="ca-ES" sz="1400" baseline="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400" dirty="0">
                          <a:solidFill>
                            <a:schemeClr val="bg1"/>
                          </a:solidFill>
                          <a:effectLst/>
                        </a:rPr>
                        <a:t>COMPETENCIAS QUE SE TRABAJAN </a:t>
                      </a:r>
                      <a:r>
                        <a:rPr lang="es-ES_tradnl" sz="1400" dirty="0" smtClean="0">
                          <a:solidFill>
                            <a:schemeClr val="bg1"/>
                          </a:solidFill>
                          <a:effectLst/>
                        </a:rPr>
                        <a:t>MEDIANTE</a:t>
                      </a:r>
                      <a:r>
                        <a:rPr lang="es-ES_tradnl" sz="1400" baseline="0" dirty="0" smtClean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s-ES_tradnl" sz="1400" dirty="0" smtClean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s-ES_tradnl" sz="1400" dirty="0">
                          <a:solidFill>
                            <a:schemeClr val="bg1"/>
                          </a:solidFill>
                          <a:effectLst/>
                        </a:rPr>
                        <a:t>APS</a:t>
                      </a:r>
                      <a:endParaRPr lang="ca-ES" sz="14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6600"/>
                    </a:solidFill>
                  </a:tcPr>
                </a:tc>
              </a:tr>
              <a:tr h="6407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_tradnl" sz="900" baseline="0" dirty="0" smtClean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400" baseline="0" dirty="0" smtClean="0">
                          <a:solidFill>
                            <a:schemeClr val="bg1"/>
                          </a:solidFill>
                          <a:effectLst/>
                        </a:rPr>
                        <a:t>Recoger </a:t>
                      </a:r>
                      <a:r>
                        <a:rPr lang="es-ES_tradnl" sz="1400" baseline="0" dirty="0">
                          <a:solidFill>
                            <a:schemeClr val="bg1"/>
                          </a:solidFill>
                          <a:effectLst/>
                        </a:rPr>
                        <a:t>y seleccionar información de manera </a:t>
                      </a:r>
                      <a:r>
                        <a:rPr lang="es-ES_tradnl" sz="1400" baseline="0" dirty="0" smtClean="0">
                          <a:solidFill>
                            <a:schemeClr val="bg1"/>
                          </a:solidFill>
                          <a:effectLst/>
                        </a:rPr>
                        <a:t>eficaz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a-ES" sz="1400" baseline="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400" dirty="0">
                          <a:solidFill>
                            <a:schemeClr val="bg1"/>
                          </a:solidFill>
                          <a:effectLst/>
                        </a:rPr>
                        <a:t>C</a:t>
                      </a:r>
                      <a:r>
                        <a:rPr lang="es-ES_tradnl" sz="1400" b="1" dirty="0">
                          <a:solidFill>
                            <a:schemeClr val="bg1"/>
                          </a:solidFill>
                          <a:effectLst/>
                        </a:rPr>
                        <a:t>ompetencia para el tratamiento de la información</a:t>
                      </a:r>
                      <a:endParaRPr lang="ca-ES" sz="14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6600"/>
                    </a:solidFill>
                  </a:tcPr>
                </a:tc>
              </a:tr>
              <a:tr h="4647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400" baseline="0" dirty="0">
                          <a:solidFill>
                            <a:schemeClr val="bg1"/>
                          </a:solidFill>
                          <a:effectLst/>
                        </a:rPr>
                        <a:t>Utilizar tecnologías de la información y la comunicación</a:t>
                      </a:r>
                      <a:endParaRPr lang="ca-ES" sz="1400" baseline="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900" b="1" dirty="0">
                          <a:solidFill>
                            <a:schemeClr val="bg1"/>
                          </a:solidFill>
                          <a:effectLst/>
                        </a:rPr>
                        <a:t>C</a:t>
                      </a:r>
                      <a:r>
                        <a:rPr lang="es-ES_tradnl" sz="1400" b="1" dirty="0">
                          <a:solidFill>
                            <a:schemeClr val="bg1"/>
                          </a:solidFill>
                          <a:effectLst/>
                        </a:rPr>
                        <a:t>ompetencia para el tratamiento de la información y la comunicación</a:t>
                      </a:r>
                      <a:endParaRPr lang="ca-ES" sz="1400" b="1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400" b="1" dirty="0">
                          <a:solidFill>
                            <a:schemeClr val="bg1"/>
                          </a:solidFill>
                          <a:effectLst/>
                        </a:rPr>
                        <a:t>Competencia comunicativa lingüística, oral o gestual</a:t>
                      </a:r>
                      <a:endParaRPr lang="ca-ES" sz="14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6600"/>
                    </a:solidFill>
                  </a:tcPr>
                </a:tc>
              </a:tr>
              <a:tr h="9451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400" baseline="0" dirty="0">
                          <a:solidFill>
                            <a:schemeClr val="bg1"/>
                          </a:solidFill>
                          <a:effectLst/>
                        </a:rPr>
                        <a:t>Trabajar en equipo</a:t>
                      </a:r>
                      <a:endParaRPr lang="ca-ES" sz="1400" baseline="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400" b="1" dirty="0">
                          <a:solidFill>
                            <a:schemeClr val="bg1"/>
                          </a:solidFill>
                          <a:effectLst/>
                        </a:rPr>
                        <a:t>Competencia para el trabajo cooperativo y en equipo</a:t>
                      </a:r>
                      <a:endParaRPr lang="ca-ES" sz="1400" b="1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400" b="1" dirty="0">
                          <a:solidFill>
                            <a:schemeClr val="bg1"/>
                          </a:solidFill>
                          <a:effectLst/>
                        </a:rPr>
                        <a:t>Competencia para la convivencia y las relaciones interpersonales</a:t>
                      </a:r>
                      <a:endParaRPr lang="ca-ES" sz="1400" b="1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400" b="1" dirty="0">
                          <a:solidFill>
                            <a:schemeClr val="bg1"/>
                          </a:solidFill>
                          <a:effectLst/>
                        </a:rPr>
                        <a:t>Competencia para las relaciones en la diversidad y la comunicación intercultural</a:t>
                      </a:r>
                      <a:endParaRPr lang="ca-ES" sz="14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6600"/>
                    </a:solidFill>
                  </a:tcPr>
                </a:tc>
              </a:tr>
              <a:tr h="6407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_tradnl" sz="900" baseline="0" dirty="0" smtClean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400" baseline="0" dirty="0" smtClean="0">
                          <a:solidFill>
                            <a:schemeClr val="bg1"/>
                          </a:solidFill>
                          <a:effectLst/>
                        </a:rPr>
                        <a:t>Comunicarse </a:t>
                      </a:r>
                      <a:r>
                        <a:rPr lang="es-ES_tradnl" sz="1400" baseline="0" dirty="0">
                          <a:solidFill>
                            <a:schemeClr val="bg1"/>
                          </a:solidFill>
                          <a:effectLst/>
                        </a:rPr>
                        <a:t>oralmente y por </a:t>
                      </a:r>
                      <a:r>
                        <a:rPr lang="es-ES_tradnl" sz="1400" baseline="0" dirty="0" smtClean="0">
                          <a:solidFill>
                            <a:schemeClr val="bg1"/>
                          </a:solidFill>
                          <a:effectLst/>
                        </a:rPr>
                        <a:t>escrito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a-ES" sz="1100" baseline="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400" dirty="0">
                          <a:solidFill>
                            <a:schemeClr val="bg1"/>
                          </a:solidFill>
                          <a:effectLst/>
                        </a:rPr>
                        <a:t>Competencia comunicativa lingüística, oral o gestual</a:t>
                      </a:r>
                      <a:endParaRPr lang="ca-ES" sz="14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6600"/>
                    </a:solidFill>
                  </a:tcPr>
                </a:tc>
              </a:tr>
              <a:tr h="10640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400" baseline="0" dirty="0">
                          <a:solidFill>
                            <a:schemeClr val="bg1"/>
                          </a:solidFill>
                          <a:effectLst/>
                        </a:rPr>
                        <a:t>Evaluar la sostenibilidad de las propias propuestas y actuaciones</a:t>
                      </a:r>
                      <a:endParaRPr lang="ca-ES" sz="1400" baseline="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400" b="1" dirty="0">
                          <a:solidFill>
                            <a:schemeClr val="bg1"/>
                          </a:solidFill>
                          <a:effectLst/>
                        </a:rPr>
                        <a:t>Competencia social y ciudadana y compromiso ético</a:t>
                      </a:r>
                      <a:endParaRPr lang="ca-ES" sz="1400" b="1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400" b="1" dirty="0">
                          <a:solidFill>
                            <a:schemeClr val="bg1"/>
                          </a:solidFill>
                          <a:effectLst/>
                        </a:rPr>
                        <a:t>Competencia para el conocimiento y la interacción con el medio</a:t>
                      </a:r>
                      <a:endParaRPr lang="ca-ES" sz="1400" b="1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400" b="1" dirty="0">
                          <a:solidFill>
                            <a:schemeClr val="bg1"/>
                          </a:solidFill>
                          <a:effectLst/>
                        </a:rPr>
                        <a:t>Competencia para utilizar los conocimientos en la resolución de situaciones y problemas</a:t>
                      </a:r>
                      <a:endParaRPr lang="ca-ES" sz="14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6600"/>
                    </a:solidFill>
                  </a:tcPr>
                </a:tc>
              </a:tr>
              <a:tr h="15769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400" baseline="0" dirty="0">
                          <a:solidFill>
                            <a:schemeClr val="bg1"/>
                          </a:solidFill>
                          <a:effectLst/>
                        </a:rPr>
                        <a:t>Analizar las implicaciones éticas de las actuaciones profesionales</a:t>
                      </a:r>
                      <a:endParaRPr lang="ca-ES" sz="1400" baseline="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200" b="1" dirty="0">
                          <a:solidFill>
                            <a:schemeClr val="bg1"/>
                          </a:solidFill>
                          <a:effectLst/>
                        </a:rPr>
                        <a:t>Competencia para la autonomía, la iniciativa personal y el pensamiento crítico</a:t>
                      </a:r>
                      <a:endParaRPr lang="ca-ES" sz="1200" b="1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200" b="1" dirty="0">
                          <a:solidFill>
                            <a:schemeClr val="bg1"/>
                          </a:solidFill>
                          <a:effectLst/>
                        </a:rPr>
                        <a:t>Competencia para la convivencia y las relaciones interpersonales</a:t>
                      </a:r>
                      <a:endParaRPr lang="ca-ES" sz="1200" b="1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200" b="1" dirty="0">
                          <a:solidFill>
                            <a:schemeClr val="bg1"/>
                          </a:solidFill>
                          <a:effectLst/>
                        </a:rPr>
                        <a:t>Competencia para las relaciones en la diversidad y la comunicación intercultural</a:t>
                      </a:r>
                      <a:endParaRPr lang="ca-ES" sz="1200" b="1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200" b="1" dirty="0">
                          <a:solidFill>
                            <a:schemeClr val="bg1"/>
                          </a:solidFill>
                          <a:effectLst/>
                        </a:rPr>
                        <a:t>Competencia social y ciudadana y compromiso ético</a:t>
                      </a:r>
                      <a:endParaRPr lang="ca-ES" sz="1200" b="1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200" b="1" dirty="0">
                          <a:solidFill>
                            <a:schemeClr val="bg1"/>
                          </a:solidFill>
                          <a:effectLst/>
                        </a:rPr>
                        <a:t>Competencia para el mundo laboral y la actividad profesional</a:t>
                      </a:r>
                      <a:endParaRPr lang="ca-ES" sz="1200" b="1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200" b="1" dirty="0">
                          <a:solidFill>
                            <a:schemeClr val="bg1"/>
                          </a:solidFill>
                          <a:effectLst/>
                        </a:rPr>
                        <a:t>Competencia para la responsabilidad y el compromiso social</a:t>
                      </a:r>
                      <a:endParaRPr lang="ca-ES" sz="12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6600"/>
                    </a:solidFill>
                  </a:tcPr>
                </a:tc>
              </a:tr>
              <a:tr h="11854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400" baseline="0" dirty="0">
                          <a:solidFill>
                            <a:schemeClr val="bg1"/>
                          </a:solidFill>
                          <a:effectLst/>
                        </a:rPr>
                        <a:t>Diseñar propuestas creativas</a:t>
                      </a:r>
                      <a:endParaRPr lang="ca-ES" sz="1400" baseline="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200" b="1" dirty="0">
                          <a:solidFill>
                            <a:schemeClr val="bg1"/>
                          </a:solidFill>
                          <a:effectLst/>
                        </a:rPr>
                        <a:t>Competencia para la autonomía, iniciativa personal creativa y emprendedora y para el pensamiento crítico</a:t>
                      </a:r>
                      <a:endParaRPr lang="ca-ES" sz="1200" b="1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200" b="1" dirty="0">
                          <a:solidFill>
                            <a:schemeClr val="bg1"/>
                          </a:solidFill>
                          <a:effectLst/>
                        </a:rPr>
                        <a:t>Competencia para utilizar los conocimientos, en la resolución de situaciones y problemas</a:t>
                      </a:r>
                      <a:endParaRPr lang="ca-ES" sz="1200" b="1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200" b="1" dirty="0">
                          <a:solidFill>
                            <a:schemeClr val="bg1"/>
                          </a:solidFill>
                          <a:effectLst/>
                        </a:rPr>
                        <a:t>Competencia para aprender a aprender</a:t>
                      </a:r>
                      <a:endParaRPr lang="ca-ES" sz="12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66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0393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0" y="0"/>
            <a:ext cx="9164398" cy="1529408"/>
          </a:xfrm>
          <a:solidFill>
            <a:srgbClr val="006600"/>
          </a:solidFill>
        </p:spPr>
        <p:txBody>
          <a:bodyPr>
            <a:noAutofit/>
          </a:bodyPr>
          <a:lstStyle/>
          <a:p>
            <a:r>
              <a:rPr lang="ca-ES" sz="2800" dirty="0" smtClean="0">
                <a:solidFill>
                  <a:schemeClr val="bg1"/>
                </a:solidFill>
              </a:rPr>
              <a:t>ORGANIZACIÓN DEL PROGRAMA DE ACTIVIDADES SOLIDARIAS DE APS</a:t>
            </a:r>
            <a:br>
              <a:rPr lang="ca-ES" sz="2800" dirty="0" smtClean="0">
                <a:solidFill>
                  <a:schemeClr val="bg1"/>
                </a:solidFill>
              </a:rPr>
            </a:br>
            <a:r>
              <a:rPr lang="es-ES" sz="2800" dirty="0" smtClean="0">
                <a:solidFill>
                  <a:schemeClr val="bg1"/>
                </a:solidFill>
              </a:rPr>
              <a:t>Requisitos 2 y 3 : Servicio de calidad /colaboración implicados </a:t>
            </a:r>
            <a:endParaRPr lang="es-ES" sz="2800" dirty="0">
              <a:solidFill>
                <a:schemeClr val="bg1"/>
              </a:solidFill>
            </a:endParaRPr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251520" y="1844824"/>
            <a:ext cx="8435280" cy="4896544"/>
          </a:xfrm>
          <a:noFill/>
        </p:spPr>
        <p:txBody>
          <a:bodyPr>
            <a:normAutofit fontScale="70000" lnSpcReduction="20000"/>
          </a:bodyPr>
          <a:lstStyle/>
          <a:p>
            <a:r>
              <a:rPr lang="es-ES" dirty="0">
                <a:solidFill>
                  <a:srgbClr val="006600"/>
                </a:solidFill>
              </a:rPr>
              <a:t>El diseño cuenta con la colaboración que se establece, mediante un </a:t>
            </a:r>
            <a:r>
              <a:rPr lang="es-ES" b="1" dirty="0">
                <a:solidFill>
                  <a:srgbClr val="006600"/>
                </a:solidFill>
              </a:rPr>
              <a:t>convenio de colaboración para actividades solidarias, con las entidades sociales, instituciones públicas y agentes sociales </a:t>
            </a:r>
            <a:r>
              <a:rPr lang="es-ES" dirty="0">
                <a:solidFill>
                  <a:srgbClr val="006600"/>
                </a:solidFill>
              </a:rPr>
              <a:t>de la provincia de </a:t>
            </a:r>
            <a:r>
              <a:rPr lang="es-ES" dirty="0" smtClean="0">
                <a:solidFill>
                  <a:srgbClr val="006600"/>
                </a:solidFill>
              </a:rPr>
              <a:t>Girona y a nivel de Cataluña. </a:t>
            </a:r>
            <a:endParaRPr lang="es-ES" dirty="0">
              <a:solidFill>
                <a:srgbClr val="006600"/>
              </a:solidFill>
            </a:endParaRPr>
          </a:p>
          <a:p>
            <a:endParaRPr lang="es-ES" dirty="0">
              <a:solidFill>
                <a:srgbClr val="006600"/>
              </a:solidFill>
            </a:endParaRPr>
          </a:p>
          <a:p>
            <a:r>
              <a:rPr lang="es-ES" dirty="0">
                <a:solidFill>
                  <a:srgbClr val="006600"/>
                </a:solidFill>
              </a:rPr>
              <a:t>Las </a:t>
            </a:r>
            <a:r>
              <a:rPr lang="es-ES" b="1" dirty="0">
                <a:solidFill>
                  <a:srgbClr val="006600"/>
                </a:solidFill>
              </a:rPr>
              <a:t>actividades solidarias </a:t>
            </a:r>
            <a:r>
              <a:rPr lang="es-ES" dirty="0">
                <a:solidFill>
                  <a:srgbClr val="006600"/>
                </a:solidFill>
              </a:rPr>
              <a:t>que se ofrecen son </a:t>
            </a:r>
            <a:r>
              <a:rPr lang="es-ES" b="1" dirty="0" smtClean="0">
                <a:solidFill>
                  <a:srgbClr val="006600"/>
                </a:solidFill>
              </a:rPr>
              <a:t>el </a:t>
            </a:r>
            <a:r>
              <a:rPr lang="es-ES" b="1" dirty="0">
                <a:solidFill>
                  <a:srgbClr val="006600"/>
                </a:solidFill>
              </a:rPr>
              <a:t>instrumento </a:t>
            </a:r>
            <a:r>
              <a:rPr lang="es-ES" dirty="0">
                <a:solidFill>
                  <a:srgbClr val="006600"/>
                </a:solidFill>
              </a:rPr>
              <a:t>que permitirá a los estudiantes participantes la </a:t>
            </a:r>
            <a:r>
              <a:rPr lang="es-ES" b="1" dirty="0">
                <a:solidFill>
                  <a:srgbClr val="006600"/>
                </a:solidFill>
              </a:rPr>
              <a:t>adquisición de competencias para ser agentes activos, colaborativos y críticos</a:t>
            </a:r>
            <a:r>
              <a:rPr lang="es-ES" dirty="0">
                <a:solidFill>
                  <a:srgbClr val="006600"/>
                </a:solidFill>
              </a:rPr>
              <a:t> en los diferentes ámbitos de la sociedad.</a:t>
            </a:r>
          </a:p>
          <a:p>
            <a:endParaRPr lang="es-ES" dirty="0">
              <a:solidFill>
                <a:srgbClr val="006600"/>
              </a:solidFill>
            </a:endParaRPr>
          </a:p>
          <a:p>
            <a:r>
              <a:rPr lang="es-ES" dirty="0">
                <a:solidFill>
                  <a:srgbClr val="006600"/>
                </a:solidFill>
              </a:rPr>
              <a:t>El </a:t>
            </a:r>
            <a:r>
              <a:rPr lang="es-ES" b="1" dirty="0">
                <a:solidFill>
                  <a:srgbClr val="006600"/>
                </a:solidFill>
              </a:rPr>
              <a:t>aprendizaje</a:t>
            </a:r>
            <a:r>
              <a:rPr lang="es-ES" dirty="0">
                <a:solidFill>
                  <a:srgbClr val="006600"/>
                </a:solidFill>
              </a:rPr>
              <a:t> se ha vinculado a </a:t>
            </a:r>
            <a:r>
              <a:rPr lang="es-ES" sz="3100" b="1" dirty="0">
                <a:solidFill>
                  <a:srgbClr val="006600"/>
                </a:solidFill>
              </a:rPr>
              <a:t>contextos</a:t>
            </a:r>
            <a:r>
              <a:rPr lang="es-ES" dirty="0">
                <a:solidFill>
                  <a:srgbClr val="006600"/>
                </a:solidFill>
              </a:rPr>
              <a:t> </a:t>
            </a:r>
            <a:r>
              <a:rPr lang="es-ES" b="1" dirty="0">
                <a:solidFill>
                  <a:srgbClr val="006600"/>
                </a:solidFill>
              </a:rPr>
              <a:t>y situaciones reales </a:t>
            </a:r>
            <a:r>
              <a:rPr lang="es-ES" dirty="0">
                <a:solidFill>
                  <a:srgbClr val="006600"/>
                </a:solidFill>
              </a:rPr>
              <a:t>con una orientación de utilidad social.</a:t>
            </a:r>
          </a:p>
          <a:p>
            <a:endParaRPr lang="es-ES" dirty="0">
              <a:solidFill>
                <a:srgbClr val="006600"/>
              </a:solidFill>
            </a:endParaRPr>
          </a:p>
          <a:p>
            <a:r>
              <a:rPr lang="es-ES" dirty="0">
                <a:solidFill>
                  <a:srgbClr val="006600"/>
                </a:solidFill>
              </a:rPr>
              <a:t>En el curso académico </a:t>
            </a:r>
            <a:r>
              <a:rPr lang="es-ES" b="1" dirty="0">
                <a:solidFill>
                  <a:srgbClr val="006600"/>
                </a:solidFill>
              </a:rPr>
              <a:t>2011/12</a:t>
            </a:r>
            <a:r>
              <a:rPr lang="es-ES" dirty="0">
                <a:solidFill>
                  <a:srgbClr val="006600"/>
                </a:solidFill>
              </a:rPr>
              <a:t> estaban a disposición de los estudiantes </a:t>
            </a:r>
            <a:r>
              <a:rPr lang="es-ES" b="1" dirty="0">
                <a:solidFill>
                  <a:srgbClr val="006600"/>
                </a:solidFill>
              </a:rPr>
              <a:t>143 actividades solidarias, vía online desde nuestro </a:t>
            </a:r>
            <a:r>
              <a:rPr lang="es-ES" b="1" dirty="0" err="1">
                <a:solidFill>
                  <a:srgbClr val="006600"/>
                </a:solidFill>
              </a:rPr>
              <a:t>website</a:t>
            </a:r>
            <a:r>
              <a:rPr lang="es-ES" b="1" dirty="0" smtClean="0">
                <a:solidFill>
                  <a:srgbClr val="006600"/>
                </a:solidFill>
              </a:rPr>
              <a:t>. </a:t>
            </a:r>
            <a:r>
              <a:rPr lang="es-ES" dirty="0">
                <a:solidFill>
                  <a:srgbClr val="006600"/>
                </a:solidFill>
              </a:rPr>
              <a:t> </a:t>
            </a:r>
            <a:r>
              <a:rPr lang="es-ES" dirty="0" smtClean="0">
                <a:solidFill>
                  <a:srgbClr val="006600"/>
                </a:solidFill>
              </a:rPr>
              <a:t>Participaron en estas actividades </a:t>
            </a:r>
            <a:r>
              <a:rPr lang="es-ES" b="1" dirty="0" smtClean="0">
                <a:solidFill>
                  <a:srgbClr val="006600"/>
                </a:solidFill>
              </a:rPr>
              <a:t>más de 800 estudiantes</a:t>
            </a:r>
            <a:endParaRPr lang="es-ES" b="1" dirty="0">
              <a:solidFill>
                <a:srgbClr val="006600"/>
              </a:solidFill>
            </a:endParaRPr>
          </a:p>
          <a:p>
            <a:endParaRPr lang="ca-ES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8340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0" y="0"/>
            <a:ext cx="9164398" cy="1529408"/>
          </a:xfrm>
          <a:solidFill>
            <a:srgbClr val="006600"/>
          </a:solidFill>
        </p:spPr>
        <p:txBody>
          <a:bodyPr>
            <a:noAutofit/>
          </a:bodyPr>
          <a:lstStyle/>
          <a:p>
            <a:r>
              <a:rPr lang="ca-ES" sz="2800" dirty="0" smtClean="0">
                <a:solidFill>
                  <a:schemeClr val="bg1"/>
                </a:solidFill>
              </a:rPr>
              <a:t>ORGANIZACIÓN DEL PROGRAMA DE ACTIVIDADES SOLIDARIAS DE APS-2</a:t>
            </a:r>
            <a:br>
              <a:rPr lang="ca-ES" sz="2800" dirty="0" smtClean="0">
                <a:solidFill>
                  <a:schemeClr val="bg1"/>
                </a:solidFill>
              </a:rPr>
            </a:br>
            <a:r>
              <a:rPr lang="ca-ES" sz="2800" dirty="0" err="1" smtClean="0">
                <a:solidFill>
                  <a:schemeClr val="bg1"/>
                </a:solidFill>
              </a:rPr>
              <a:t>Requisitos</a:t>
            </a:r>
            <a:r>
              <a:rPr lang="ca-ES" sz="2800" dirty="0" smtClean="0">
                <a:solidFill>
                  <a:schemeClr val="bg1"/>
                </a:solidFill>
              </a:rPr>
              <a:t> 2 y 3 : Servicio de </a:t>
            </a:r>
            <a:r>
              <a:rPr lang="ca-ES" sz="2800" dirty="0" err="1" smtClean="0">
                <a:solidFill>
                  <a:schemeClr val="bg1"/>
                </a:solidFill>
              </a:rPr>
              <a:t>calidad</a:t>
            </a:r>
            <a:r>
              <a:rPr lang="ca-ES" sz="2800" dirty="0" smtClean="0">
                <a:solidFill>
                  <a:schemeClr val="bg1"/>
                </a:solidFill>
              </a:rPr>
              <a:t> /</a:t>
            </a:r>
            <a:r>
              <a:rPr lang="ca-ES" sz="2800" dirty="0" err="1" smtClean="0">
                <a:solidFill>
                  <a:schemeClr val="bg1"/>
                </a:solidFill>
              </a:rPr>
              <a:t>colaboración</a:t>
            </a:r>
            <a:r>
              <a:rPr lang="ca-ES" sz="2800" dirty="0" smtClean="0">
                <a:solidFill>
                  <a:schemeClr val="bg1"/>
                </a:solidFill>
              </a:rPr>
              <a:t> </a:t>
            </a:r>
            <a:r>
              <a:rPr lang="ca-ES" sz="2800" dirty="0" err="1" smtClean="0">
                <a:solidFill>
                  <a:schemeClr val="bg1"/>
                </a:solidFill>
              </a:rPr>
              <a:t>implicados</a:t>
            </a:r>
            <a:r>
              <a:rPr lang="ca-ES" sz="2800" dirty="0" smtClean="0">
                <a:solidFill>
                  <a:schemeClr val="bg1"/>
                </a:solidFill>
              </a:rPr>
              <a:t> </a:t>
            </a:r>
            <a:endParaRPr lang="ca-ES" sz="2800" dirty="0">
              <a:solidFill>
                <a:schemeClr val="bg1"/>
              </a:solidFill>
            </a:endParaRPr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251520" y="1844824"/>
            <a:ext cx="8435280" cy="4896544"/>
          </a:xfrm>
          <a:noFill/>
        </p:spPr>
        <p:txBody>
          <a:bodyPr>
            <a:normAutofit fontScale="92500" lnSpcReduction="10000"/>
          </a:bodyPr>
          <a:lstStyle/>
          <a:p>
            <a:r>
              <a:rPr lang="es-ES" dirty="0" smtClean="0">
                <a:solidFill>
                  <a:srgbClr val="006600"/>
                </a:solidFill>
              </a:rPr>
              <a:t>Las actividades solidarias que se ofrecen las clasificamos en </a:t>
            </a:r>
            <a:r>
              <a:rPr lang="es-ES" b="1" dirty="0" smtClean="0">
                <a:solidFill>
                  <a:srgbClr val="006600"/>
                </a:solidFill>
              </a:rPr>
              <a:t>7 temáticas </a:t>
            </a:r>
            <a:r>
              <a:rPr lang="es-ES" dirty="0" smtClean="0">
                <a:solidFill>
                  <a:srgbClr val="006600"/>
                </a:solidFill>
              </a:rPr>
              <a:t>que agrupan diferentes tipos de actividades</a:t>
            </a:r>
            <a:r>
              <a:rPr lang="es-ES" dirty="0">
                <a:solidFill>
                  <a:srgbClr val="006600"/>
                </a:solidFill>
              </a:rPr>
              <a:t>:</a:t>
            </a:r>
            <a:r>
              <a:rPr lang="es-ES" dirty="0" smtClean="0">
                <a:solidFill>
                  <a:srgbClr val="006600"/>
                </a:solidFill>
              </a:rPr>
              <a:t> </a:t>
            </a:r>
            <a:r>
              <a:rPr lang="es-ES" b="1" dirty="0" smtClean="0">
                <a:solidFill>
                  <a:srgbClr val="006600"/>
                </a:solidFill>
              </a:rPr>
              <a:t>culturales, comunicación, discapacidad, educación, salud, social y sostenibilidad. </a:t>
            </a:r>
          </a:p>
          <a:p>
            <a:r>
              <a:rPr lang="es-ES" dirty="0" smtClean="0">
                <a:solidFill>
                  <a:srgbClr val="006600"/>
                </a:solidFill>
              </a:rPr>
              <a:t>Los </a:t>
            </a:r>
            <a:r>
              <a:rPr lang="es-ES" dirty="0">
                <a:solidFill>
                  <a:srgbClr val="006600"/>
                </a:solidFill>
              </a:rPr>
              <a:t>colectivos destinatarios, son, entre otros, los que están en riesgo de exclusión social y los más desfavorecidos de nuestro entorno: infancia, juventud, discapacitados, ancianos, personas sin hogar, inmigrantes, internos penitenciarios, hospitalizados…</a:t>
            </a:r>
          </a:p>
          <a:p>
            <a:endParaRPr lang="ca-ES" dirty="0">
              <a:solidFill>
                <a:srgbClr val="0066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27984" y="34290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22861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ítol 1"/>
          <p:cNvSpPr>
            <a:spLocks noGrp="1"/>
          </p:cNvSpPr>
          <p:nvPr>
            <p:ph type="title"/>
          </p:nvPr>
        </p:nvSpPr>
        <p:spPr>
          <a:xfrm>
            <a:off x="0" y="0"/>
            <a:ext cx="9036050" cy="1268413"/>
          </a:xfrm>
          <a:solidFill>
            <a:srgbClr val="006600"/>
          </a:solidFill>
        </p:spPr>
        <p:txBody>
          <a:bodyPr>
            <a:normAutofit/>
          </a:bodyPr>
          <a:lstStyle/>
          <a:p>
            <a:r>
              <a:rPr lang="ca-ES" sz="3200" b="1" dirty="0" smtClean="0">
                <a:solidFill>
                  <a:schemeClr val="bg1"/>
                </a:solidFill>
              </a:rPr>
              <a:t>MODALIDADES ACTIVIDADES SOLIDARIAS </a:t>
            </a:r>
            <a:r>
              <a:rPr lang="ca-ES" sz="3200" dirty="0" smtClean="0">
                <a:solidFill>
                  <a:srgbClr val="FFFF00"/>
                </a:solidFill>
              </a:rPr>
              <a:t/>
            </a:r>
            <a:br>
              <a:rPr lang="ca-ES" sz="3200" dirty="0" smtClean="0">
                <a:solidFill>
                  <a:srgbClr val="FFFF00"/>
                </a:solidFill>
              </a:rPr>
            </a:br>
            <a:r>
              <a:rPr lang="ca-ES" sz="3200" dirty="0" err="1" smtClean="0">
                <a:solidFill>
                  <a:schemeClr val="bg1"/>
                </a:solidFill>
              </a:rPr>
              <a:t>Requisito</a:t>
            </a:r>
            <a:r>
              <a:rPr lang="ca-ES" sz="3200" dirty="0" smtClean="0">
                <a:solidFill>
                  <a:schemeClr val="bg1"/>
                </a:solidFill>
              </a:rPr>
              <a:t> 5: </a:t>
            </a:r>
            <a:r>
              <a:rPr lang="ca-ES" sz="3200" dirty="0" err="1" smtClean="0">
                <a:solidFill>
                  <a:schemeClr val="bg1"/>
                </a:solidFill>
              </a:rPr>
              <a:t>Responsabilidad</a:t>
            </a:r>
            <a:r>
              <a:rPr lang="ca-ES" sz="3200" dirty="0" smtClean="0">
                <a:solidFill>
                  <a:schemeClr val="bg1"/>
                </a:solidFill>
              </a:rPr>
              <a:t> social </a:t>
            </a:r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107950" y="1268413"/>
            <a:ext cx="8856663" cy="5473700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s-ES" dirty="0" smtClean="0">
                <a:solidFill>
                  <a:srgbClr val="006600"/>
                </a:solidFill>
              </a:rPr>
              <a:t>1. Cooperación internacional</a:t>
            </a:r>
          </a:p>
          <a:p>
            <a:pPr marL="0" indent="0">
              <a:buNone/>
              <a:defRPr/>
            </a:pPr>
            <a:endParaRPr lang="es-ES" dirty="0" smtClean="0">
              <a:solidFill>
                <a:srgbClr val="006600"/>
              </a:solidFill>
            </a:endParaRPr>
          </a:p>
          <a:p>
            <a:pPr marL="0" indent="0">
              <a:buNone/>
              <a:defRPr/>
            </a:pPr>
            <a:endParaRPr lang="es-ES" dirty="0" smtClean="0">
              <a:solidFill>
                <a:srgbClr val="006600"/>
              </a:solidFill>
            </a:endParaRPr>
          </a:p>
          <a:p>
            <a:pPr marL="0" indent="0">
              <a:buNone/>
              <a:defRPr/>
            </a:pPr>
            <a:r>
              <a:rPr lang="es-ES" dirty="0" smtClean="0">
                <a:solidFill>
                  <a:srgbClr val="006600"/>
                </a:solidFill>
              </a:rPr>
              <a:t>2. Actividades Solidarias (en alguna entidad)</a:t>
            </a:r>
          </a:p>
          <a:p>
            <a:pPr marL="0" indent="0">
              <a:buFontTx/>
              <a:buNone/>
              <a:defRPr/>
            </a:pPr>
            <a:r>
              <a:rPr lang="es-ES" dirty="0">
                <a:solidFill>
                  <a:srgbClr val="006600"/>
                </a:solidFill>
              </a:rPr>
              <a:t> </a:t>
            </a:r>
            <a:r>
              <a:rPr lang="es-ES" dirty="0" smtClean="0">
                <a:solidFill>
                  <a:srgbClr val="006600"/>
                </a:solidFill>
              </a:rPr>
              <a:t>       . en bloques de 25 horas </a:t>
            </a:r>
          </a:p>
          <a:p>
            <a:pPr marL="0" indent="0">
              <a:buFontTx/>
              <a:buNone/>
              <a:defRPr/>
            </a:pPr>
            <a:endParaRPr lang="es-ES" dirty="0" smtClean="0"/>
          </a:p>
          <a:p>
            <a:pPr marL="0" indent="0">
              <a:buFontTx/>
              <a:buNone/>
              <a:defRPr/>
            </a:pPr>
            <a:endParaRPr lang="es-ES" dirty="0" smtClean="0"/>
          </a:p>
          <a:p>
            <a:pPr marL="0" indent="0">
              <a:buNone/>
              <a:defRPr/>
            </a:pPr>
            <a:r>
              <a:rPr lang="es-ES" dirty="0" smtClean="0">
                <a:solidFill>
                  <a:srgbClr val="006600"/>
                </a:solidFill>
              </a:rPr>
              <a:t>3. Actividades solidarias puntuales </a:t>
            </a:r>
            <a:endParaRPr lang="es-ES" dirty="0">
              <a:solidFill>
                <a:srgbClr val="006600"/>
              </a:solidFill>
            </a:endParaRPr>
          </a:p>
          <a:p>
            <a:pPr marL="0" indent="0">
              <a:buFontTx/>
              <a:buNone/>
              <a:defRPr/>
            </a:pPr>
            <a:endParaRPr lang="es-ES" dirty="0" smtClean="0"/>
          </a:p>
          <a:p>
            <a:pPr marL="0" indent="0">
              <a:buFontTx/>
              <a:buNone/>
              <a:defRPr/>
            </a:pPr>
            <a:endParaRPr lang="es-ES" dirty="0" smtClean="0"/>
          </a:p>
          <a:p>
            <a:pPr>
              <a:defRPr/>
            </a:pPr>
            <a:endParaRPr lang="ca-ES" dirty="0"/>
          </a:p>
        </p:txBody>
      </p:sp>
      <p:pic>
        <p:nvPicPr>
          <p:cNvPr id="33796" name="Imat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6049718"/>
            <a:ext cx="4857750" cy="61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7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751688"/>
            <a:ext cx="6667500" cy="666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79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4761" y="4464050"/>
            <a:ext cx="6667500" cy="666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02088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52736"/>
          </a:xfrm>
          <a:solidFill>
            <a:srgbClr val="006600"/>
          </a:solidFill>
        </p:spPr>
        <p:txBody>
          <a:bodyPr>
            <a:normAutofit fontScale="90000"/>
          </a:bodyPr>
          <a:lstStyle/>
          <a:p>
            <a:r>
              <a:rPr lang="es-ES" cap="all" dirty="0" smtClean="0"/>
              <a:t/>
            </a:r>
            <a:br>
              <a:rPr lang="es-ES" cap="all" dirty="0" smtClean="0"/>
            </a:br>
            <a:r>
              <a:rPr lang="es-ES" cap="all" dirty="0" smtClean="0">
                <a:solidFill>
                  <a:schemeClr val="bg1"/>
                </a:solidFill>
              </a:rPr>
              <a:t>¿</a:t>
            </a:r>
            <a:r>
              <a:rPr lang="es-ES" cap="all" dirty="0">
                <a:solidFill>
                  <a:schemeClr val="bg1"/>
                </a:solidFill>
              </a:rPr>
              <a:t>Cómo obtener los 6 créditos ECTS?</a:t>
            </a:r>
            <a:br>
              <a:rPr lang="es-ES" cap="all" dirty="0">
                <a:solidFill>
                  <a:schemeClr val="bg1"/>
                </a:solidFill>
              </a:rPr>
            </a:br>
            <a:endParaRPr lang="ca-ES" cap="all" dirty="0">
              <a:solidFill>
                <a:schemeClr val="bg1"/>
              </a:solidFill>
            </a:endParaRPr>
          </a:p>
        </p:txBody>
      </p:sp>
      <p:sp>
        <p:nvSpPr>
          <p:cNvPr id="4" name="Subtítol 2"/>
          <p:cNvSpPr>
            <a:spLocks noGrp="1"/>
          </p:cNvSpPr>
          <p:nvPr>
            <p:ph idx="1"/>
          </p:nvPr>
        </p:nvSpPr>
        <p:spPr>
          <a:xfrm>
            <a:off x="179512" y="1012080"/>
            <a:ext cx="8507288" cy="5328592"/>
          </a:xfrm>
        </p:spPr>
        <p:txBody>
          <a:bodyPr>
            <a:normAutofit/>
          </a:bodyPr>
          <a:lstStyle/>
          <a:p>
            <a:pPr algn="just"/>
            <a:r>
              <a:rPr lang="es-ES_tradnl" sz="2800" b="1" dirty="0" smtClean="0">
                <a:solidFill>
                  <a:srgbClr val="006600"/>
                </a:solidFill>
              </a:rPr>
              <a:t>Cooperación en el ámbito internacional (Con formación previa, evaluación estudiante y entidad)</a:t>
            </a:r>
          </a:p>
          <a:p>
            <a:pPr algn="just"/>
            <a:endParaRPr lang="es-ES_tradnl" sz="2800" dirty="0" smtClean="0"/>
          </a:p>
          <a:p>
            <a:pPr marL="0" indent="0" algn="just">
              <a:buNone/>
            </a:pPr>
            <a:endParaRPr lang="es-ES_tradnl" sz="2800" dirty="0"/>
          </a:p>
          <a:p>
            <a:pPr algn="just"/>
            <a:endParaRPr lang="es-ES_tradnl" sz="2800" b="1" dirty="0" smtClean="0"/>
          </a:p>
          <a:p>
            <a:pPr algn="just"/>
            <a:r>
              <a:rPr lang="es-ES_tradnl" sz="2800" b="1" dirty="0" smtClean="0">
                <a:solidFill>
                  <a:srgbClr val="006600"/>
                </a:solidFill>
              </a:rPr>
              <a:t>Cooperación en el ámbito estatal, autonómico, y participación en programas de acogida. (</a:t>
            </a:r>
            <a:r>
              <a:rPr lang="es-ES_tradnl" sz="2400" b="1" dirty="0" smtClean="0">
                <a:solidFill>
                  <a:srgbClr val="006600"/>
                </a:solidFill>
              </a:rPr>
              <a:t>Todas incluyen formación, evaluación estudiante y entidad)</a:t>
            </a:r>
            <a:endParaRPr lang="es-ES_tradnl" sz="2400" b="1" dirty="0">
              <a:solidFill>
                <a:srgbClr val="006600"/>
              </a:solidFill>
            </a:endParaRPr>
          </a:p>
          <a:p>
            <a:pPr algn="just"/>
            <a:endParaRPr lang="es-ES_tradnl" dirty="0" smtClean="0"/>
          </a:p>
          <a:p>
            <a:pPr marL="457200" indent="-457200" algn="just">
              <a:buAutoNum type="alphaLcParenR"/>
            </a:pPr>
            <a:endParaRPr lang="es-ES_tradnl" dirty="0"/>
          </a:p>
          <a:p>
            <a:pPr marL="457200" indent="-457200" algn="just">
              <a:buAutoNum type="alphaLcParenR"/>
            </a:pPr>
            <a:endParaRPr lang="es-ES_tradnl" dirty="0" smtClean="0"/>
          </a:p>
          <a:p>
            <a:pPr marL="457200" indent="-457200" algn="just">
              <a:buAutoNum type="alphaLcParenR"/>
            </a:pPr>
            <a:endParaRPr lang="es-ES_tradnl" dirty="0"/>
          </a:p>
          <a:p>
            <a:pPr marL="457200" indent="-457200" algn="just">
              <a:buAutoNum type="alphaLcParenR"/>
            </a:pPr>
            <a:endParaRPr lang="es-ES_tradnl" dirty="0" smtClean="0"/>
          </a:p>
          <a:p>
            <a:pPr algn="just"/>
            <a:endParaRPr lang="es-ES_tradnl" dirty="0" smtClean="0"/>
          </a:p>
          <a:p>
            <a:pPr algn="just"/>
            <a:endParaRPr lang="es-ES_tradnl" dirty="0" smtClean="0"/>
          </a:p>
          <a:p>
            <a:pPr algn="just"/>
            <a:endParaRPr lang="es-ES_tradnl" dirty="0" smtClean="0"/>
          </a:p>
          <a:p>
            <a:pPr marL="457200" indent="-457200" algn="just">
              <a:buFont typeface="Arial" pitchFamily="34" charset="0"/>
              <a:buChar char="•"/>
            </a:pPr>
            <a:endParaRPr lang="es-ES_tradnl" sz="3600" b="1" dirty="0"/>
          </a:p>
          <a:p>
            <a:pPr marL="457200" indent="-457200" algn="just">
              <a:buFont typeface="Arial" pitchFamily="34" charset="0"/>
              <a:buChar char="•"/>
            </a:pPr>
            <a:endParaRPr lang="es-ES_tradnl" sz="3600" b="1" dirty="0" smtClean="0"/>
          </a:p>
          <a:p>
            <a:pPr algn="just"/>
            <a:endParaRPr lang="es-ES_tradnl" sz="2500" dirty="0" smtClean="0"/>
          </a:p>
          <a:p>
            <a:pPr algn="just"/>
            <a:endParaRPr lang="es-ES_tradnl" sz="2500" dirty="0" smtClean="0"/>
          </a:p>
          <a:p>
            <a:pPr marL="457200" indent="-457200" algn="just">
              <a:buFont typeface="Arial" pitchFamily="34" charset="0"/>
              <a:buChar char="•"/>
            </a:pPr>
            <a:endParaRPr lang="es-ES_tradnl" sz="2500" dirty="0" smtClean="0"/>
          </a:p>
        </p:txBody>
      </p:sp>
      <p:pic>
        <p:nvPicPr>
          <p:cNvPr id="5" name="Picture 4" descr="Z:\ocd\comu\COOPERACIO\CONGRESSOS I JORNADES\I JORNADAS SOBRE UNIVERSIDAD Y EDUCACION PARA EL DESARROLLO\cuadro_horas_coop.jpg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  <a14:imgEffect>
                      <a14:brightnessContrast contrast="-3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2692" y="1988840"/>
            <a:ext cx="6451912" cy="1543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Z:\ocd\comu\COOPERACIO\CONGRESSOS I JORNADES\I JORNADAS SOBRE UNIVERSIDAD Y EDUCACION PARA EL DESARROLLO\cuadro_horas_Act_Sol.jpg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  <a14:imgEffect>
                      <a14:brightnessContrast contrast="1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6144" y="4725144"/>
            <a:ext cx="6685008" cy="18423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0605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íto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975"/>
          </a:xfrm>
          <a:solidFill>
            <a:srgbClr val="006600"/>
          </a:solidFill>
        </p:spPr>
        <p:txBody>
          <a:bodyPr/>
          <a:lstStyle/>
          <a:p>
            <a:r>
              <a:rPr lang="ca-ES" sz="2800" dirty="0" smtClean="0">
                <a:solidFill>
                  <a:srgbClr val="FFFF00"/>
                </a:solidFill>
              </a:rPr>
              <a:t>RECURSOS PARA EL ALUMNADO</a:t>
            </a:r>
            <a:br>
              <a:rPr lang="ca-ES" sz="2800" dirty="0" smtClean="0">
                <a:solidFill>
                  <a:srgbClr val="FFFF00"/>
                </a:solidFill>
              </a:rPr>
            </a:br>
            <a:r>
              <a:rPr lang="es-ES" sz="2800" dirty="0" smtClean="0">
                <a:solidFill>
                  <a:srgbClr val="FFFF00"/>
                </a:solidFill>
              </a:rPr>
              <a:t>Requisito 4: La participación de los estudiantes </a:t>
            </a:r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s-ES" dirty="0" smtClean="0">
                <a:solidFill>
                  <a:srgbClr val="006600"/>
                </a:solidFill>
              </a:rPr>
              <a:t>Vídeos promocionales sobre experiencias realizadas </a:t>
            </a:r>
          </a:p>
          <a:p>
            <a:pPr marL="0" indent="0">
              <a:buFontTx/>
              <a:buNone/>
              <a:defRPr/>
            </a:pPr>
            <a:r>
              <a:rPr lang="ca-ES" dirty="0" smtClean="0">
                <a:solidFill>
                  <a:srgbClr val="006600"/>
                </a:solidFill>
              </a:rPr>
              <a:t>      </a:t>
            </a:r>
            <a:endParaRPr lang="ca-ES" dirty="0">
              <a:solidFill>
                <a:srgbClr val="006600"/>
              </a:solidFill>
            </a:endParaRPr>
          </a:p>
          <a:p>
            <a:pPr>
              <a:defRPr/>
            </a:pPr>
            <a:r>
              <a:rPr lang="es-ES" dirty="0" smtClean="0">
                <a:solidFill>
                  <a:srgbClr val="006600"/>
                </a:solidFill>
              </a:rPr>
              <a:t>Secuencias guiadas para poder elegir las prácticas solidarias en las que desean participar</a:t>
            </a:r>
            <a:r>
              <a:rPr lang="es-ES" dirty="0">
                <a:solidFill>
                  <a:srgbClr val="006600"/>
                </a:solidFill>
              </a:rPr>
              <a:t>.</a:t>
            </a:r>
          </a:p>
          <a:p>
            <a:pPr marL="0" indent="0">
              <a:buFontTx/>
              <a:buNone/>
              <a:defRPr/>
            </a:pPr>
            <a:r>
              <a:rPr lang="es-ES" dirty="0" smtClean="0">
                <a:solidFill>
                  <a:srgbClr val="006600"/>
                </a:solidFill>
              </a:rPr>
              <a:t>          </a:t>
            </a:r>
          </a:p>
          <a:p>
            <a:pPr marL="0" indent="0">
              <a:buFontTx/>
              <a:buNone/>
              <a:defRPr/>
            </a:pPr>
            <a:r>
              <a:rPr lang="es-ES" dirty="0"/>
              <a:t> </a:t>
            </a:r>
            <a:r>
              <a:rPr lang="es-ES" dirty="0" smtClean="0"/>
              <a:t>               </a:t>
            </a:r>
            <a:r>
              <a:rPr lang="es-ES" dirty="0" smtClean="0">
                <a:hlinkClick r:id="rId2"/>
              </a:rPr>
              <a:t>www.udg.edu/cooperacio</a:t>
            </a:r>
            <a:endParaRPr lang="es-ES" dirty="0" smtClean="0"/>
          </a:p>
          <a:p>
            <a:pPr marL="0" indent="0">
              <a:buFontTx/>
              <a:buNone/>
              <a:defRPr/>
            </a:pPr>
            <a:endParaRPr lang="es-ES" dirty="0" smtClean="0"/>
          </a:p>
          <a:p>
            <a:pPr>
              <a:defRPr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51344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0" y="1052737"/>
            <a:ext cx="9144000" cy="1728191"/>
          </a:xfrm>
          <a:solidFill>
            <a:srgbClr val="006600"/>
          </a:solidFill>
        </p:spPr>
        <p:txBody>
          <a:bodyPr>
            <a:normAutofit fontScale="90000"/>
          </a:bodyPr>
          <a:lstStyle/>
          <a:p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>
                <a:solidFill>
                  <a:schemeClr val="bg1"/>
                </a:solidFill>
              </a:rPr>
              <a:t>INSTITTUCIONALIZACIÓN </a:t>
            </a:r>
            <a:r>
              <a:rPr lang="es-ES" dirty="0">
                <a:solidFill>
                  <a:schemeClr val="bg1"/>
                </a:solidFill>
              </a:rPr>
              <a:t>DEL </a:t>
            </a:r>
            <a:r>
              <a:rPr lang="es-ES" dirty="0" smtClean="0">
                <a:solidFill>
                  <a:schemeClr val="bg1"/>
                </a:solidFill>
              </a:rPr>
              <a:t>APS </a:t>
            </a:r>
            <a:r>
              <a:rPr lang="es-ES" dirty="0">
                <a:solidFill>
                  <a:schemeClr val="bg1"/>
                </a:solidFill>
              </a:rPr>
              <a:t>EN LAS </a:t>
            </a:r>
            <a:r>
              <a:rPr lang="es-ES" dirty="0" smtClean="0">
                <a:solidFill>
                  <a:schemeClr val="bg1"/>
                </a:solidFill>
              </a:rPr>
              <a:t>UNIVERSIDADES</a:t>
            </a:r>
            <a:br>
              <a:rPr lang="es-ES" dirty="0" smtClean="0">
                <a:solidFill>
                  <a:schemeClr val="bg1"/>
                </a:solidFill>
              </a:rPr>
            </a:br>
            <a:r>
              <a:rPr lang="es-ES" dirty="0" smtClean="0">
                <a:solidFill>
                  <a:schemeClr val="bg1"/>
                </a:solidFill>
              </a:rPr>
              <a:t>(La experiencia de la </a:t>
            </a:r>
            <a:r>
              <a:rPr lang="es-ES" dirty="0" err="1" smtClean="0">
                <a:solidFill>
                  <a:schemeClr val="bg1"/>
                </a:solidFill>
              </a:rPr>
              <a:t>UdG</a:t>
            </a:r>
            <a:r>
              <a:rPr lang="es-ES" dirty="0" smtClean="0">
                <a:solidFill>
                  <a:schemeClr val="bg1"/>
                </a:solidFill>
              </a:rPr>
              <a:t>)</a:t>
            </a:r>
            <a:br>
              <a:rPr lang="es-ES" dirty="0" smtClean="0">
                <a:solidFill>
                  <a:schemeClr val="bg1"/>
                </a:solidFill>
              </a:rPr>
            </a:br>
            <a:r>
              <a:rPr lang="es-ES" dirty="0">
                <a:solidFill>
                  <a:schemeClr val="bg1"/>
                </a:solidFill>
              </a:rPr>
              <a:t/>
            </a:r>
            <a:br>
              <a:rPr lang="es-ES" dirty="0">
                <a:solidFill>
                  <a:schemeClr val="bg1"/>
                </a:solidFill>
              </a:rPr>
            </a:br>
            <a:endParaRPr lang="ca-ES" dirty="0">
              <a:solidFill>
                <a:schemeClr val="bg1"/>
              </a:solidFill>
            </a:endParaRPr>
          </a:p>
        </p:txBody>
      </p:sp>
      <p:sp>
        <p:nvSpPr>
          <p:cNvPr id="6" name="Títol 1"/>
          <p:cNvSpPr txBox="1">
            <a:spLocks/>
          </p:cNvSpPr>
          <p:nvPr/>
        </p:nvSpPr>
        <p:spPr>
          <a:xfrm>
            <a:off x="455394" y="5373216"/>
            <a:ext cx="8496944" cy="1224135"/>
          </a:xfrm>
          <a:prstGeom prst="rect">
            <a:avLst/>
          </a:prstGeom>
        </p:spPr>
        <p:txBody>
          <a:bodyPr vert="horz" lIns="45720" rIns="45720" anchor="t">
            <a:normAutofit/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lang="en-US" sz="4600" b="1" kern="1200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ES_tradnl" sz="1800" dirty="0">
              <a:solidFill>
                <a:srgbClr val="0070C0"/>
              </a:solidFill>
            </a:endParaRPr>
          </a:p>
        </p:txBody>
      </p:sp>
      <p:sp>
        <p:nvSpPr>
          <p:cNvPr id="5" name="Subtítol 4"/>
          <p:cNvSpPr>
            <a:spLocks noGrp="1"/>
          </p:cNvSpPr>
          <p:nvPr>
            <p:ph type="subTitle" idx="1"/>
          </p:nvPr>
        </p:nvSpPr>
        <p:spPr>
          <a:xfrm>
            <a:off x="0" y="4221088"/>
            <a:ext cx="9144000" cy="1296144"/>
          </a:xfrm>
          <a:solidFill>
            <a:srgbClr val="006600"/>
          </a:solidFill>
        </p:spPr>
        <p:txBody>
          <a:bodyPr/>
          <a:lstStyle/>
          <a:p>
            <a:r>
              <a:rPr lang="ca-ES" dirty="0" smtClean="0">
                <a:solidFill>
                  <a:schemeClr val="bg1"/>
                </a:solidFill>
              </a:rPr>
              <a:t>M. Rosa Terradellas </a:t>
            </a:r>
            <a:r>
              <a:rPr lang="ca-ES" dirty="0" err="1" smtClean="0">
                <a:solidFill>
                  <a:schemeClr val="bg1"/>
                </a:solidFill>
              </a:rPr>
              <a:t>Piferrer</a:t>
            </a:r>
            <a:endParaRPr lang="ca-ES" dirty="0" smtClean="0">
              <a:solidFill>
                <a:schemeClr val="bg1"/>
              </a:solidFill>
            </a:endParaRPr>
          </a:p>
          <a:p>
            <a:r>
              <a:rPr lang="ca-ES" dirty="0" smtClean="0">
                <a:solidFill>
                  <a:schemeClr val="bg1"/>
                </a:solidFill>
              </a:rPr>
              <a:t>Universitat de Girona (UdG)</a:t>
            </a:r>
            <a:endParaRPr lang="ca-E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2353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íto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975"/>
          </a:xfrm>
          <a:solidFill>
            <a:srgbClr val="006600"/>
          </a:solidFill>
        </p:spPr>
        <p:txBody>
          <a:bodyPr>
            <a:normAutofit fontScale="90000"/>
          </a:bodyPr>
          <a:lstStyle/>
          <a:p>
            <a:r>
              <a:rPr lang="es-ES" sz="2800" b="1" dirty="0" smtClean="0">
                <a:solidFill>
                  <a:schemeClr val="bg1"/>
                </a:solidFill>
              </a:rPr>
              <a:t>INSTRUMENTOS DE PLANIFICACIÓN </a:t>
            </a:r>
            <a:r>
              <a:rPr lang="es-ES" sz="2800" b="1" dirty="0">
                <a:solidFill>
                  <a:schemeClr val="bg1"/>
                </a:solidFill>
              </a:rPr>
              <a:t>Y EVALUACIÓN </a:t>
            </a:r>
            <a:br>
              <a:rPr lang="es-ES" sz="2800" b="1" dirty="0">
                <a:solidFill>
                  <a:schemeClr val="bg1"/>
                </a:solidFill>
              </a:rPr>
            </a:br>
            <a:r>
              <a:rPr lang="es-ES" sz="2800" b="1" dirty="0" smtClean="0">
                <a:solidFill>
                  <a:schemeClr val="bg1"/>
                </a:solidFill>
              </a:rPr>
              <a:t>Requisito 2: Servicio de calidad</a:t>
            </a:r>
            <a:r>
              <a:rPr lang="ca-ES" sz="2800" b="1" dirty="0" smtClean="0">
                <a:solidFill>
                  <a:schemeClr val="bg1"/>
                </a:solidFill>
              </a:rPr>
              <a:t/>
            </a:r>
            <a:br>
              <a:rPr lang="ca-ES" sz="2800" b="1" dirty="0" smtClean="0">
                <a:solidFill>
                  <a:schemeClr val="bg1"/>
                </a:solidFill>
              </a:rPr>
            </a:br>
            <a:r>
              <a:rPr lang="es-ES" sz="2800" b="1" dirty="0" smtClean="0">
                <a:solidFill>
                  <a:schemeClr val="bg1"/>
                </a:solidFill>
              </a:rPr>
              <a:t>Requisito 4: La participación de los estudiantes </a:t>
            </a:r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5357192"/>
          </a:xfrm>
        </p:spPr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es-ES" dirty="0" smtClean="0">
                <a:solidFill>
                  <a:srgbClr val="006600"/>
                </a:solidFill>
              </a:rPr>
              <a:t>Se ha diseñado una </a:t>
            </a:r>
            <a:r>
              <a:rPr lang="es-ES" b="1" dirty="0" smtClean="0">
                <a:solidFill>
                  <a:srgbClr val="006600"/>
                </a:solidFill>
              </a:rPr>
              <a:t>herramienta</a:t>
            </a:r>
            <a:r>
              <a:rPr lang="es-ES" dirty="0" smtClean="0">
                <a:solidFill>
                  <a:srgbClr val="006600"/>
                </a:solidFill>
              </a:rPr>
              <a:t> que permite </a:t>
            </a:r>
            <a:r>
              <a:rPr lang="es-ES" b="1" dirty="0" smtClean="0">
                <a:solidFill>
                  <a:srgbClr val="006600"/>
                </a:solidFill>
              </a:rPr>
              <a:t>conocer y analizar las instituciones</a:t>
            </a:r>
            <a:r>
              <a:rPr lang="es-ES" dirty="0" smtClean="0">
                <a:solidFill>
                  <a:srgbClr val="006600"/>
                </a:solidFill>
              </a:rPr>
              <a:t> en las que pueden participar  y </a:t>
            </a:r>
            <a:r>
              <a:rPr lang="es-ES" b="1" dirty="0" smtClean="0">
                <a:solidFill>
                  <a:srgbClr val="006600"/>
                </a:solidFill>
              </a:rPr>
              <a:t>los proyectos que llevan a cabo</a:t>
            </a:r>
            <a:r>
              <a:rPr lang="es-ES" dirty="0" smtClean="0">
                <a:solidFill>
                  <a:srgbClr val="006600"/>
                </a:solidFill>
              </a:rPr>
              <a:t>. </a:t>
            </a:r>
            <a:endParaRPr lang="es-ES" dirty="0" smtClean="0">
              <a:solidFill>
                <a:srgbClr val="006600"/>
              </a:solidFill>
            </a:endParaRPr>
          </a:p>
          <a:p>
            <a:pPr>
              <a:defRPr/>
            </a:pPr>
            <a:endParaRPr lang="es-ES" dirty="0">
              <a:solidFill>
                <a:srgbClr val="006600"/>
              </a:solidFill>
            </a:endParaRPr>
          </a:p>
          <a:p>
            <a:pPr>
              <a:defRPr/>
            </a:pPr>
            <a:r>
              <a:rPr lang="es-ES" dirty="0" smtClean="0">
                <a:solidFill>
                  <a:srgbClr val="006600"/>
                </a:solidFill>
              </a:rPr>
              <a:t>Se ha </a:t>
            </a:r>
            <a:r>
              <a:rPr lang="es-ES" b="1" dirty="0" smtClean="0">
                <a:solidFill>
                  <a:srgbClr val="006600"/>
                </a:solidFill>
              </a:rPr>
              <a:t>elaborado una </a:t>
            </a:r>
            <a:r>
              <a:rPr lang="es-ES" b="1" dirty="0">
                <a:solidFill>
                  <a:srgbClr val="006600"/>
                </a:solidFill>
              </a:rPr>
              <a:t>guía </a:t>
            </a:r>
            <a:r>
              <a:rPr lang="es-ES" dirty="0">
                <a:solidFill>
                  <a:srgbClr val="006600"/>
                </a:solidFill>
              </a:rPr>
              <a:t>para que el estudiante lleve a cabo el </a:t>
            </a:r>
            <a:r>
              <a:rPr lang="es-ES" b="1" dirty="0">
                <a:solidFill>
                  <a:srgbClr val="006600"/>
                </a:solidFill>
              </a:rPr>
              <a:t>análisis de las características de la institución o entidad </a:t>
            </a:r>
            <a:r>
              <a:rPr lang="es-ES" dirty="0">
                <a:solidFill>
                  <a:srgbClr val="006600"/>
                </a:solidFill>
              </a:rPr>
              <a:t>de cooperación o voluntariado </a:t>
            </a:r>
            <a:r>
              <a:rPr lang="es-ES" b="1" dirty="0">
                <a:solidFill>
                  <a:srgbClr val="006600"/>
                </a:solidFill>
              </a:rPr>
              <a:t>así como del proyecto </a:t>
            </a:r>
            <a:r>
              <a:rPr lang="es-ES" dirty="0">
                <a:solidFill>
                  <a:srgbClr val="006600"/>
                </a:solidFill>
              </a:rPr>
              <a:t>en </a:t>
            </a:r>
            <a:r>
              <a:rPr lang="es-ES" dirty="0" smtClean="0">
                <a:solidFill>
                  <a:srgbClr val="006600"/>
                </a:solidFill>
              </a:rPr>
              <a:t>el que </a:t>
            </a:r>
            <a:r>
              <a:rPr lang="es-ES" dirty="0">
                <a:solidFill>
                  <a:srgbClr val="006600"/>
                </a:solidFill>
              </a:rPr>
              <a:t>ha </a:t>
            </a:r>
            <a:r>
              <a:rPr lang="es-ES" dirty="0" smtClean="0">
                <a:solidFill>
                  <a:srgbClr val="006600"/>
                </a:solidFill>
              </a:rPr>
              <a:t>participado</a:t>
            </a:r>
          </a:p>
          <a:p>
            <a:pPr>
              <a:defRPr/>
            </a:pPr>
            <a:endParaRPr lang="es-ES" dirty="0" smtClean="0">
              <a:solidFill>
                <a:srgbClr val="006600"/>
              </a:solidFill>
            </a:endParaRPr>
          </a:p>
          <a:p>
            <a:pPr>
              <a:defRPr/>
            </a:pPr>
            <a:r>
              <a:rPr lang="es-ES" dirty="0" smtClean="0">
                <a:solidFill>
                  <a:srgbClr val="006600"/>
                </a:solidFill>
              </a:rPr>
              <a:t>Se han elaborado distintas </a:t>
            </a:r>
            <a:r>
              <a:rPr lang="es-ES" b="1" dirty="0" smtClean="0">
                <a:solidFill>
                  <a:srgbClr val="006600"/>
                </a:solidFill>
              </a:rPr>
              <a:t>herramientas para evaluar los proyectos de  la institución, </a:t>
            </a:r>
            <a:r>
              <a:rPr lang="es-ES" b="1" dirty="0" smtClean="0">
                <a:solidFill>
                  <a:srgbClr val="006600"/>
                </a:solidFill>
              </a:rPr>
              <a:t>las </a:t>
            </a:r>
            <a:r>
              <a:rPr lang="es-ES" b="1" dirty="0" smtClean="0">
                <a:solidFill>
                  <a:srgbClr val="006600"/>
                </a:solidFill>
              </a:rPr>
              <a:t>competencias desarrolladas</a:t>
            </a:r>
            <a:r>
              <a:rPr lang="es-ES" dirty="0" smtClean="0">
                <a:solidFill>
                  <a:srgbClr val="006600"/>
                </a:solidFill>
              </a:rPr>
              <a:t> por los estudiantes. </a:t>
            </a:r>
            <a:endParaRPr lang="es-ES" dirty="0" smtClean="0">
              <a:solidFill>
                <a:srgbClr val="006600"/>
              </a:solidFill>
            </a:endParaRPr>
          </a:p>
          <a:p>
            <a:pPr>
              <a:defRPr/>
            </a:pPr>
            <a:endParaRPr lang="es-ES" dirty="0" smtClean="0">
              <a:solidFill>
                <a:srgbClr val="006600"/>
              </a:solidFill>
            </a:endParaRPr>
          </a:p>
          <a:p>
            <a:pPr>
              <a:defRPr/>
            </a:pPr>
            <a:r>
              <a:rPr lang="es-ES" dirty="0" smtClean="0">
                <a:solidFill>
                  <a:srgbClr val="006600"/>
                </a:solidFill>
              </a:rPr>
              <a:t>Se ha </a:t>
            </a:r>
            <a:r>
              <a:rPr lang="es-ES" b="1" dirty="0" smtClean="0">
                <a:solidFill>
                  <a:srgbClr val="006600"/>
                </a:solidFill>
              </a:rPr>
              <a:t>diseñado un aplicativo informático que permite almacenar todos estos datos y analizarlos</a:t>
            </a:r>
            <a:r>
              <a:rPr lang="es-ES" dirty="0" smtClean="0">
                <a:solidFill>
                  <a:srgbClr val="006600"/>
                </a:solidFill>
              </a:rPr>
              <a:t>. </a:t>
            </a:r>
            <a:endParaRPr lang="es-ES" dirty="0">
              <a:solidFill>
                <a:srgbClr val="006600"/>
              </a:solidFill>
            </a:endParaRPr>
          </a:p>
          <a:p>
            <a:pPr marL="0" indent="0">
              <a:buFontTx/>
              <a:buNone/>
              <a:defRPr/>
            </a:pPr>
            <a:endParaRPr lang="es-ES" dirty="0" smtClean="0"/>
          </a:p>
          <a:p>
            <a:pPr>
              <a:defRPr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90103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40768"/>
          </a:xfrm>
          <a:solidFill>
            <a:srgbClr val="006600"/>
          </a:solidFill>
        </p:spPr>
        <p:txBody>
          <a:bodyPr>
            <a:normAutofit/>
          </a:bodyPr>
          <a:lstStyle/>
          <a:p>
            <a:r>
              <a:rPr lang="es-ES" sz="3200" b="1" dirty="0">
                <a:solidFill>
                  <a:schemeClr val="bg1"/>
                </a:solidFill>
              </a:rPr>
              <a:t>EVALUACIÓN </a:t>
            </a:r>
            <a:r>
              <a:rPr lang="es-ES" sz="2700" dirty="0"/>
              <a:t/>
            </a:r>
            <a:br>
              <a:rPr lang="es-ES" sz="2700" dirty="0"/>
            </a:br>
            <a:r>
              <a:rPr lang="es-ES" sz="2000" dirty="0" smtClean="0">
                <a:solidFill>
                  <a:schemeClr val="bg1"/>
                </a:solidFill>
              </a:rPr>
              <a:t>Requisitos 2/4/6/7/: </a:t>
            </a:r>
            <a:r>
              <a:rPr lang="es-ES" sz="2000" dirty="0">
                <a:solidFill>
                  <a:schemeClr val="bg1"/>
                </a:solidFill>
              </a:rPr>
              <a:t>Servicio de </a:t>
            </a:r>
            <a:r>
              <a:rPr lang="es-ES" sz="2000" dirty="0" smtClean="0">
                <a:solidFill>
                  <a:schemeClr val="bg1"/>
                </a:solidFill>
              </a:rPr>
              <a:t>calidad/ La </a:t>
            </a:r>
            <a:r>
              <a:rPr lang="es-ES" sz="2000" dirty="0">
                <a:solidFill>
                  <a:schemeClr val="bg1"/>
                </a:solidFill>
              </a:rPr>
              <a:t>participación de los estudiantes </a:t>
            </a:r>
            <a:r>
              <a:rPr lang="es-ES" sz="2000" dirty="0" smtClean="0">
                <a:solidFill>
                  <a:schemeClr val="bg1"/>
                </a:solidFill>
              </a:rPr>
              <a:t>/Reflexión/Evaluación </a:t>
            </a:r>
            <a:endParaRPr lang="ca-ES" sz="2000" dirty="0">
              <a:solidFill>
                <a:schemeClr val="bg1"/>
              </a:solidFill>
            </a:endParaRPr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ES" dirty="0" smtClean="0">
                <a:solidFill>
                  <a:srgbClr val="006600"/>
                </a:solidFill>
              </a:rPr>
              <a:t>El informe </a:t>
            </a:r>
            <a:r>
              <a:rPr lang="es-ES" dirty="0">
                <a:solidFill>
                  <a:srgbClr val="006600"/>
                </a:solidFill>
              </a:rPr>
              <a:t>de evaluación del estudiante</a:t>
            </a:r>
            <a:r>
              <a:rPr lang="es-ES" dirty="0" smtClean="0">
                <a:solidFill>
                  <a:srgbClr val="006600"/>
                </a:solidFill>
              </a:rPr>
              <a:t>. Lo deben </a:t>
            </a:r>
            <a:r>
              <a:rPr lang="es-ES" b="1" dirty="0">
                <a:solidFill>
                  <a:srgbClr val="006600"/>
                </a:solidFill>
              </a:rPr>
              <a:t>cumplimentar conjuntamente, </a:t>
            </a:r>
            <a:r>
              <a:rPr lang="es-ES" dirty="0">
                <a:solidFill>
                  <a:srgbClr val="006600"/>
                </a:solidFill>
              </a:rPr>
              <a:t>en algunos </a:t>
            </a:r>
            <a:r>
              <a:rPr lang="es-ES" dirty="0" smtClean="0">
                <a:solidFill>
                  <a:srgbClr val="006600"/>
                </a:solidFill>
              </a:rPr>
              <a:t>aspectos</a:t>
            </a:r>
            <a:r>
              <a:rPr lang="es-ES" dirty="0">
                <a:solidFill>
                  <a:srgbClr val="006600"/>
                </a:solidFill>
              </a:rPr>
              <a:t>, el </a:t>
            </a:r>
            <a:endParaRPr lang="es-ES" dirty="0" smtClean="0">
              <a:solidFill>
                <a:srgbClr val="006600"/>
              </a:solidFill>
            </a:endParaRPr>
          </a:p>
          <a:p>
            <a:pPr marL="0" indent="0">
              <a:buNone/>
            </a:pPr>
            <a:r>
              <a:rPr lang="es-ES" dirty="0">
                <a:solidFill>
                  <a:srgbClr val="006600"/>
                </a:solidFill>
              </a:rPr>
              <a:t> </a:t>
            </a:r>
            <a:r>
              <a:rPr lang="es-ES" dirty="0" smtClean="0">
                <a:solidFill>
                  <a:srgbClr val="006600"/>
                </a:solidFill>
              </a:rPr>
              <a:t>    </a:t>
            </a:r>
            <a:r>
              <a:rPr lang="es-ES" b="1" dirty="0" smtClean="0">
                <a:solidFill>
                  <a:srgbClr val="006600"/>
                </a:solidFill>
              </a:rPr>
              <a:t>tutor </a:t>
            </a:r>
            <a:r>
              <a:rPr lang="es-ES" b="1" dirty="0" smtClean="0">
                <a:solidFill>
                  <a:srgbClr val="006600"/>
                </a:solidFill>
              </a:rPr>
              <a:t>de la entidad y </a:t>
            </a:r>
            <a:r>
              <a:rPr lang="es-ES" b="1" dirty="0">
                <a:solidFill>
                  <a:srgbClr val="006600"/>
                </a:solidFill>
              </a:rPr>
              <a:t>el estudiante</a:t>
            </a:r>
            <a:r>
              <a:rPr lang="es-ES" b="1" dirty="0"/>
              <a:t>.  </a:t>
            </a:r>
            <a:endParaRPr lang="es-ES" b="1" dirty="0" smtClean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 smtClean="0">
                <a:solidFill>
                  <a:srgbClr val="006600"/>
                </a:solidFill>
              </a:rPr>
              <a:t>Este </a:t>
            </a:r>
            <a:r>
              <a:rPr lang="es-ES" dirty="0">
                <a:solidFill>
                  <a:srgbClr val="006600"/>
                </a:solidFill>
              </a:rPr>
              <a:t>informe contiene distintos apartados:</a:t>
            </a:r>
          </a:p>
          <a:p>
            <a:endParaRPr lang="es-ES" dirty="0">
              <a:solidFill>
                <a:srgbClr val="006600"/>
              </a:solidFill>
            </a:endParaRPr>
          </a:p>
          <a:p>
            <a:r>
              <a:rPr lang="es-ES" b="1" dirty="0" smtClean="0">
                <a:solidFill>
                  <a:srgbClr val="006600"/>
                </a:solidFill>
              </a:rPr>
              <a:t>Valoración </a:t>
            </a:r>
            <a:r>
              <a:rPr lang="es-ES" b="1" dirty="0">
                <a:solidFill>
                  <a:srgbClr val="006600"/>
                </a:solidFill>
              </a:rPr>
              <a:t>del </a:t>
            </a:r>
            <a:r>
              <a:rPr lang="es-ES" b="1" dirty="0" smtClean="0">
                <a:solidFill>
                  <a:srgbClr val="006600"/>
                </a:solidFill>
              </a:rPr>
              <a:t>estudiante</a:t>
            </a:r>
            <a:r>
              <a:rPr lang="es-ES" dirty="0">
                <a:solidFill>
                  <a:srgbClr val="006600"/>
                </a:solidFill>
              </a:rPr>
              <a:t>  </a:t>
            </a:r>
            <a:r>
              <a:rPr lang="es-ES" dirty="0" smtClean="0">
                <a:solidFill>
                  <a:srgbClr val="006600"/>
                </a:solidFill>
              </a:rPr>
              <a:t>a nivel general </a:t>
            </a:r>
            <a:endParaRPr lang="es-ES" dirty="0">
              <a:solidFill>
                <a:srgbClr val="006600"/>
              </a:solidFill>
            </a:endParaRPr>
          </a:p>
          <a:p>
            <a:endParaRPr lang="es-ES" dirty="0">
              <a:solidFill>
                <a:srgbClr val="006600"/>
              </a:solidFill>
            </a:endParaRPr>
          </a:p>
          <a:p>
            <a:r>
              <a:rPr lang="es-ES" b="1" dirty="0">
                <a:solidFill>
                  <a:srgbClr val="006600"/>
                </a:solidFill>
              </a:rPr>
              <a:t>Capacidades, actitudes y competencias mostradas por el estudiante en </a:t>
            </a:r>
            <a:r>
              <a:rPr lang="es-ES" b="1" dirty="0" smtClean="0">
                <a:solidFill>
                  <a:srgbClr val="006600"/>
                </a:solidFill>
              </a:rPr>
              <a:t>la planificación y actuación en las actividades . </a:t>
            </a:r>
            <a:endParaRPr lang="ca-ES" b="1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2079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ol 2"/>
          <p:cNvSpPr>
            <a:spLocks noGrp="1"/>
          </p:cNvSpPr>
          <p:nvPr>
            <p:ph type="subTitle" idx="1"/>
          </p:nvPr>
        </p:nvSpPr>
        <p:spPr>
          <a:xfrm>
            <a:off x="755576" y="1268760"/>
            <a:ext cx="8064896" cy="5184576"/>
          </a:xfrm>
        </p:spPr>
        <p:txBody>
          <a:bodyPr>
            <a:normAutofit/>
          </a:bodyPr>
          <a:lstStyle/>
          <a:p>
            <a:pPr algn="just"/>
            <a:endParaRPr lang="es-ES_tradnl" dirty="0" smtClean="0"/>
          </a:p>
          <a:p>
            <a:pPr algn="just"/>
            <a:endParaRPr lang="es-ES_tradnl" dirty="0" smtClean="0"/>
          </a:p>
          <a:p>
            <a:pPr algn="just"/>
            <a:endParaRPr lang="es-ES_tradnl" dirty="0"/>
          </a:p>
          <a:p>
            <a:pPr algn="just"/>
            <a:endParaRPr lang="es-ES_tradnl" dirty="0" smtClean="0"/>
          </a:p>
          <a:p>
            <a:pPr algn="just"/>
            <a:endParaRPr lang="es-ES_tradnl" dirty="0"/>
          </a:p>
          <a:p>
            <a:pPr algn="just"/>
            <a:endParaRPr lang="es-ES_tradnl" dirty="0" smtClean="0"/>
          </a:p>
          <a:p>
            <a:pPr algn="just"/>
            <a:endParaRPr lang="es-ES_tradnl" dirty="0"/>
          </a:p>
          <a:p>
            <a:pPr algn="just"/>
            <a:endParaRPr lang="es-ES_tradnl" dirty="0" smtClean="0"/>
          </a:p>
          <a:p>
            <a:pPr algn="just"/>
            <a:endParaRPr lang="es-ES_tradnl" dirty="0"/>
          </a:p>
          <a:p>
            <a:pPr algn="just"/>
            <a:endParaRPr lang="es-ES_tradnl" dirty="0" smtClean="0"/>
          </a:p>
          <a:p>
            <a:pPr algn="just"/>
            <a:endParaRPr lang="es-ES_tradnl" dirty="0"/>
          </a:p>
          <a:p>
            <a:pPr algn="just"/>
            <a:endParaRPr lang="es-ES_tradnl" dirty="0" smtClean="0"/>
          </a:p>
        </p:txBody>
      </p:sp>
      <p:sp>
        <p:nvSpPr>
          <p:cNvPr id="6" name="Títol 1"/>
          <p:cNvSpPr txBox="1">
            <a:spLocks/>
          </p:cNvSpPr>
          <p:nvPr/>
        </p:nvSpPr>
        <p:spPr>
          <a:xfrm>
            <a:off x="455394" y="5373216"/>
            <a:ext cx="8496944" cy="1224135"/>
          </a:xfrm>
          <a:prstGeom prst="rect">
            <a:avLst/>
          </a:prstGeom>
        </p:spPr>
        <p:txBody>
          <a:bodyPr vert="horz" lIns="45720" rIns="45720" anchor="t">
            <a:normAutofit/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lang="en-US" sz="4600" b="1" kern="1200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ES_tradnl" sz="1800">
              <a:ln w="5000" cmpd="sng">
                <a:solidFill>
                  <a:srgbClr val="94C600">
                    <a:tint val="80000"/>
                    <a:shade val="99000"/>
                    <a:satMod val="500000"/>
                  </a:srgbClr>
                </a:solidFill>
                <a:prstDash val="solid"/>
              </a:ln>
              <a:solidFill>
                <a:srgbClr val="0070C0"/>
              </a:solidFill>
            </a:endParaRPr>
          </a:p>
        </p:txBody>
      </p:sp>
      <p:graphicFrame>
        <p:nvGraphicFramePr>
          <p:cNvPr id="4" name="Tau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926533"/>
              </p:ext>
            </p:extLst>
          </p:nvPr>
        </p:nvGraphicFramePr>
        <p:xfrm>
          <a:off x="815434" y="836712"/>
          <a:ext cx="7776863" cy="524284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320570"/>
                <a:gridCol w="682195"/>
                <a:gridCol w="682195"/>
                <a:gridCol w="710161"/>
                <a:gridCol w="744865"/>
                <a:gridCol w="636877"/>
              </a:tblGrid>
              <a:tr h="847720">
                <a:tc>
                  <a:txBody>
                    <a:bodyPr/>
                    <a:lstStyle/>
                    <a:p>
                      <a:pPr marL="228600" algn="just">
                        <a:spcAft>
                          <a:spcPts val="0"/>
                        </a:spcAft>
                      </a:pPr>
                      <a:endParaRPr lang="es-ES_tradnl" sz="2000" noProof="0" dirty="0" smtClean="0">
                        <a:effectLst/>
                      </a:endParaRPr>
                    </a:p>
                    <a:p>
                      <a:pPr marL="228600" algn="just">
                        <a:spcAft>
                          <a:spcPts val="0"/>
                        </a:spcAft>
                      </a:pPr>
                      <a:r>
                        <a:rPr lang="es-ES_tradnl" sz="2000" noProof="0" dirty="0" smtClean="0">
                          <a:effectLst/>
                        </a:rPr>
                        <a:t>CAPACIDADES, ACTITUDES</a:t>
                      </a:r>
                      <a:endParaRPr lang="es-ES_tradnl" sz="2000" noProof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marL="228600" algn="ctr">
                        <a:spcAft>
                          <a:spcPts val="0"/>
                        </a:spcAft>
                      </a:pPr>
                      <a:r>
                        <a:rPr lang="ca-ES" sz="2000" dirty="0">
                          <a:effectLst/>
                        </a:rPr>
                        <a:t>1</a:t>
                      </a:r>
                      <a:endParaRPr lang="ca-E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a-ES" sz="2000" dirty="0">
                          <a:effectLst/>
                        </a:rPr>
                        <a:t>2</a:t>
                      </a:r>
                      <a:endParaRPr lang="ca-E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a-ES" sz="2000" dirty="0">
                          <a:effectLst/>
                        </a:rPr>
                        <a:t>3</a:t>
                      </a:r>
                      <a:endParaRPr lang="ca-E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a-ES" sz="2000" dirty="0">
                          <a:effectLst/>
                        </a:rPr>
                        <a:t>4</a:t>
                      </a:r>
                      <a:endParaRPr lang="ca-E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a-ES" sz="2000" dirty="0">
                          <a:effectLst/>
                        </a:rPr>
                        <a:t>5</a:t>
                      </a:r>
                      <a:endParaRPr lang="ca-E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6600"/>
                    </a:solidFill>
                  </a:tcPr>
                </a:tc>
              </a:tr>
              <a:tr h="593743">
                <a:tc>
                  <a:txBody>
                    <a:bodyPr/>
                    <a:lstStyle/>
                    <a:p>
                      <a:pPr marL="228600" algn="just">
                        <a:spcAft>
                          <a:spcPts val="0"/>
                        </a:spcAft>
                      </a:pPr>
                      <a:endParaRPr lang="es-ES_tradnl" sz="1600" noProof="0" dirty="0" smtClean="0">
                        <a:effectLst/>
                      </a:endParaRPr>
                    </a:p>
                    <a:p>
                      <a:pPr marL="228600" algn="just">
                        <a:spcAft>
                          <a:spcPts val="0"/>
                        </a:spcAft>
                      </a:pPr>
                      <a:r>
                        <a:rPr lang="es-ES_tradnl" sz="1600" noProof="0" dirty="0" smtClean="0">
                          <a:effectLst/>
                        </a:rPr>
                        <a:t>Capacidad de comunicación</a:t>
                      </a:r>
                    </a:p>
                    <a:p>
                      <a:pPr marL="228600" algn="just">
                        <a:spcAft>
                          <a:spcPts val="0"/>
                        </a:spcAft>
                      </a:pPr>
                      <a:endParaRPr lang="es-ES_tradnl" sz="1600" noProof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a-ES" sz="1200" dirty="0">
                          <a:effectLst/>
                        </a:rPr>
                        <a:t> </a:t>
                      </a:r>
                      <a:endParaRPr lang="ca-E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a-ES" sz="1200" dirty="0">
                          <a:effectLst/>
                        </a:rPr>
                        <a:t> </a:t>
                      </a:r>
                      <a:endParaRPr lang="ca-E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a-ES" sz="1200" dirty="0">
                          <a:effectLst/>
                        </a:rPr>
                        <a:t> </a:t>
                      </a:r>
                      <a:endParaRPr lang="ca-E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a-ES" sz="1200" dirty="0">
                          <a:effectLst/>
                        </a:rPr>
                        <a:t> </a:t>
                      </a:r>
                      <a:endParaRPr lang="ca-E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a-ES" sz="1200" dirty="0">
                          <a:effectLst/>
                        </a:rPr>
                        <a:t> </a:t>
                      </a:r>
                      <a:endParaRPr lang="ca-E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6600"/>
                    </a:solidFill>
                  </a:tcPr>
                </a:tc>
              </a:tr>
              <a:tr h="328606">
                <a:tc>
                  <a:txBody>
                    <a:bodyPr/>
                    <a:lstStyle/>
                    <a:p>
                      <a:pPr marL="228600" algn="just">
                        <a:spcAft>
                          <a:spcPts val="0"/>
                        </a:spcAft>
                      </a:pPr>
                      <a:r>
                        <a:rPr lang="es-ES_tradnl" sz="1600" noProof="0" dirty="0" smtClean="0">
                          <a:effectLst/>
                        </a:rPr>
                        <a:t>Flexibilidad</a:t>
                      </a:r>
                      <a:endParaRPr lang="es-ES_tradnl" sz="1600" noProof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a-ES" sz="1200" dirty="0">
                          <a:effectLst/>
                        </a:rPr>
                        <a:t> </a:t>
                      </a:r>
                      <a:endParaRPr lang="ca-E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a-ES" sz="1200">
                          <a:effectLst/>
                        </a:rPr>
                        <a:t> </a:t>
                      </a:r>
                      <a:endParaRPr lang="ca-E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a-ES" sz="1200" dirty="0">
                          <a:effectLst/>
                        </a:rPr>
                        <a:t> </a:t>
                      </a:r>
                      <a:endParaRPr lang="ca-E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a-ES" sz="1200" dirty="0">
                          <a:effectLst/>
                        </a:rPr>
                        <a:t> </a:t>
                      </a:r>
                      <a:endParaRPr lang="ca-E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a-ES" sz="1200" dirty="0">
                          <a:effectLst/>
                        </a:rPr>
                        <a:t> </a:t>
                      </a:r>
                      <a:endParaRPr lang="ca-E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6600"/>
                    </a:solidFill>
                  </a:tcPr>
                </a:tc>
              </a:tr>
              <a:tr h="489630">
                <a:tc>
                  <a:txBody>
                    <a:bodyPr/>
                    <a:lstStyle/>
                    <a:p>
                      <a:pPr marL="228600" algn="just">
                        <a:spcAft>
                          <a:spcPts val="0"/>
                        </a:spcAft>
                      </a:pPr>
                      <a:r>
                        <a:rPr lang="es-ES_tradnl" sz="1600" noProof="0" dirty="0" smtClean="0">
                          <a:effectLst/>
                        </a:rPr>
                        <a:t>Iniciativa para encontrar soluciones </a:t>
                      </a:r>
                      <a:endParaRPr lang="es-ES_tradnl" sz="1600" noProof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a-ES" sz="1200" dirty="0">
                          <a:effectLst/>
                        </a:rPr>
                        <a:t> </a:t>
                      </a:r>
                      <a:endParaRPr lang="ca-E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a-ES" sz="1200" dirty="0">
                          <a:effectLst/>
                        </a:rPr>
                        <a:t> </a:t>
                      </a:r>
                      <a:endParaRPr lang="ca-E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a-ES" sz="1200" dirty="0">
                          <a:effectLst/>
                        </a:rPr>
                        <a:t> </a:t>
                      </a:r>
                      <a:endParaRPr lang="ca-E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a-ES" sz="1200" dirty="0">
                          <a:effectLst/>
                        </a:rPr>
                        <a:t> </a:t>
                      </a:r>
                      <a:endParaRPr lang="ca-E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a-ES" sz="1200" dirty="0">
                          <a:effectLst/>
                        </a:rPr>
                        <a:t> </a:t>
                      </a:r>
                      <a:endParaRPr lang="ca-E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6600"/>
                    </a:solidFill>
                  </a:tcPr>
                </a:tc>
              </a:tr>
              <a:tr h="371925">
                <a:tc>
                  <a:txBody>
                    <a:bodyPr/>
                    <a:lstStyle/>
                    <a:p>
                      <a:pPr marL="228600" algn="just">
                        <a:spcAft>
                          <a:spcPts val="0"/>
                        </a:spcAft>
                      </a:pPr>
                      <a:r>
                        <a:rPr lang="es-ES_tradnl" sz="1600" noProof="0" dirty="0" smtClean="0">
                          <a:effectLst/>
                        </a:rPr>
                        <a:t>Aceptación de las normas </a:t>
                      </a:r>
                      <a:endParaRPr lang="es-ES_tradnl" sz="1600" noProof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a-ES" sz="1200" dirty="0">
                          <a:effectLst/>
                        </a:rPr>
                        <a:t> </a:t>
                      </a:r>
                      <a:endParaRPr lang="ca-E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a-ES" sz="1200" dirty="0">
                          <a:effectLst/>
                        </a:rPr>
                        <a:t> </a:t>
                      </a:r>
                      <a:endParaRPr lang="ca-E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a-ES" sz="1200" dirty="0">
                          <a:effectLst/>
                        </a:rPr>
                        <a:t> </a:t>
                      </a:r>
                      <a:endParaRPr lang="ca-E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a-ES" sz="1200" dirty="0">
                          <a:effectLst/>
                        </a:rPr>
                        <a:t> </a:t>
                      </a:r>
                      <a:endParaRPr lang="ca-E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a-ES" sz="1200" dirty="0">
                          <a:effectLst/>
                        </a:rPr>
                        <a:t> </a:t>
                      </a:r>
                      <a:endParaRPr lang="ca-E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6600"/>
                    </a:solidFill>
                  </a:tcPr>
                </a:tc>
              </a:tr>
              <a:tr h="498060">
                <a:tc>
                  <a:txBody>
                    <a:bodyPr/>
                    <a:lstStyle/>
                    <a:p>
                      <a:pPr marL="228600" algn="just">
                        <a:spcAft>
                          <a:spcPts val="0"/>
                        </a:spcAft>
                      </a:pPr>
                      <a:r>
                        <a:rPr lang="es-ES_tradnl" sz="1600" noProof="0" dirty="0" smtClean="0">
                          <a:effectLst/>
                        </a:rPr>
                        <a:t>Receptividad a las sugerencias</a:t>
                      </a:r>
                      <a:endParaRPr lang="es-ES_tradnl" sz="1600" noProof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a-ES" sz="1200">
                          <a:effectLst/>
                        </a:rPr>
                        <a:t> </a:t>
                      </a:r>
                      <a:endParaRPr lang="ca-E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a-ES" sz="1200">
                          <a:effectLst/>
                        </a:rPr>
                        <a:t> </a:t>
                      </a:r>
                      <a:endParaRPr lang="ca-E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a-ES" sz="1200">
                          <a:effectLst/>
                        </a:rPr>
                        <a:t> </a:t>
                      </a:r>
                      <a:endParaRPr lang="ca-E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a-ES" sz="1200">
                          <a:effectLst/>
                        </a:rPr>
                        <a:t> </a:t>
                      </a:r>
                      <a:endParaRPr lang="ca-E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a-ES" sz="1200">
                          <a:effectLst/>
                        </a:rPr>
                        <a:t> </a:t>
                      </a:r>
                      <a:endParaRPr lang="ca-E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6600"/>
                    </a:solidFill>
                  </a:tcPr>
                </a:tc>
              </a:tr>
              <a:tr h="520695">
                <a:tc>
                  <a:txBody>
                    <a:bodyPr/>
                    <a:lstStyle/>
                    <a:p>
                      <a:pPr marL="228600" algn="just">
                        <a:spcAft>
                          <a:spcPts val="0"/>
                        </a:spcAft>
                      </a:pPr>
                      <a:r>
                        <a:rPr lang="es-ES_tradnl" sz="1600" noProof="0" dirty="0" smtClean="0">
                          <a:effectLst/>
                        </a:rPr>
                        <a:t>Responsabilidad en el cumplimento</a:t>
                      </a:r>
                    </a:p>
                    <a:p>
                      <a:pPr marL="228600" algn="just">
                        <a:spcAft>
                          <a:spcPts val="0"/>
                        </a:spcAft>
                      </a:pPr>
                      <a:endParaRPr lang="es-ES_tradnl" sz="1600" noProof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a-ES" sz="1200">
                          <a:effectLst/>
                        </a:rPr>
                        <a:t> </a:t>
                      </a:r>
                      <a:endParaRPr lang="ca-E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a-ES" sz="1200">
                          <a:effectLst/>
                        </a:rPr>
                        <a:t> </a:t>
                      </a:r>
                      <a:endParaRPr lang="ca-E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a-ES" sz="1200">
                          <a:effectLst/>
                        </a:rPr>
                        <a:t> </a:t>
                      </a:r>
                      <a:endParaRPr lang="ca-E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a-ES" sz="1200">
                          <a:effectLst/>
                        </a:rPr>
                        <a:t> </a:t>
                      </a:r>
                      <a:endParaRPr lang="ca-E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a-ES" sz="1200">
                          <a:effectLst/>
                        </a:rPr>
                        <a:t> </a:t>
                      </a:r>
                      <a:endParaRPr lang="ca-E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6600"/>
                    </a:solidFill>
                  </a:tcPr>
                </a:tc>
              </a:tr>
              <a:tr h="520695">
                <a:tc>
                  <a:txBody>
                    <a:bodyPr/>
                    <a:lstStyle/>
                    <a:p>
                      <a:pPr marL="228600" algn="just">
                        <a:spcAft>
                          <a:spcPts val="0"/>
                        </a:spcAft>
                      </a:pPr>
                      <a:r>
                        <a:rPr lang="es-ES_tradnl" sz="1600" noProof="0" dirty="0" smtClean="0">
                          <a:effectLst/>
                        </a:rPr>
                        <a:t>Participación en el trabajo en equipo</a:t>
                      </a:r>
                      <a:endParaRPr lang="es-ES_tradnl" sz="1600" noProof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a-ES" sz="1200">
                          <a:effectLst/>
                        </a:rPr>
                        <a:t> </a:t>
                      </a:r>
                      <a:endParaRPr lang="ca-E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a-ES" sz="1200">
                          <a:effectLst/>
                        </a:rPr>
                        <a:t> </a:t>
                      </a:r>
                      <a:endParaRPr lang="ca-E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a-ES" sz="1200">
                          <a:effectLst/>
                        </a:rPr>
                        <a:t> </a:t>
                      </a:r>
                      <a:endParaRPr lang="ca-E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a-ES" sz="1200">
                          <a:effectLst/>
                        </a:rPr>
                        <a:t> </a:t>
                      </a:r>
                      <a:endParaRPr lang="ca-E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a-ES" sz="1200">
                          <a:effectLst/>
                        </a:rPr>
                        <a:t> </a:t>
                      </a:r>
                      <a:endParaRPr lang="ca-E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6600"/>
                    </a:solidFill>
                  </a:tcPr>
                </a:tc>
              </a:tr>
              <a:tr h="446310">
                <a:tc>
                  <a:txBody>
                    <a:bodyPr/>
                    <a:lstStyle/>
                    <a:p>
                      <a:pPr marL="228600" algn="just">
                        <a:spcAft>
                          <a:spcPts val="0"/>
                        </a:spcAft>
                      </a:pPr>
                      <a:r>
                        <a:rPr lang="es-ES_tradnl" sz="1600" noProof="0" dirty="0" smtClean="0">
                          <a:effectLst/>
                        </a:rPr>
                        <a:t>Capacidad para escuchar</a:t>
                      </a:r>
                      <a:endParaRPr lang="es-ES_tradnl" sz="1600" noProof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a-ES" sz="1200">
                          <a:effectLst/>
                        </a:rPr>
                        <a:t> </a:t>
                      </a:r>
                      <a:endParaRPr lang="ca-E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a-ES" sz="1200">
                          <a:effectLst/>
                        </a:rPr>
                        <a:t> </a:t>
                      </a:r>
                      <a:endParaRPr lang="ca-E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a-ES" sz="1200">
                          <a:effectLst/>
                        </a:rPr>
                        <a:t> </a:t>
                      </a:r>
                      <a:endParaRPr lang="ca-E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a-ES" sz="1200">
                          <a:effectLst/>
                        </a:rPr>
                        <a:t> </a:t>
                      </a:r>
                      <a:endParaRPr lang="ca-E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a-ES" sz="1200">
                          <a:effectLst/>
                        </a:rPr>
                        <a:t> </a:t>
                      </a:r>
                      <a:endParaRPr lang="ca-E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6600"/>
                    </a:solidFill>
                  </a:tcPr>
                </a:tc>
              </a:tr>
              <a:tr h="411522">
                <a:tc>
                  <a:txBody>
                    <a:bodyPr/>
                    <a:lstStyle/>
                    <a:p>
                      <a:pPr marL="228600" algn="l">
                        <a:spcAft>
                          <a:spcPts val="0"/>
                        </a:spcAft>
                      </a:pPr>
                      <a:endParaRPr lang="es-ES_tradnl" sz="1600" noProof="0" dirty="0" smtClean="0">
                        <a:effectLst/>
                      </a:endParaRPr>
                    </a:p>
                    <a:p>
                      <a:pPr marL="228600" algn="l">
                        <a:spcAft>
                          <a:spcPts val="0"/>
                        </a:spcAft>
                      </a:pPr>
                      <a:r>
                        <a:rPr lang="es-ES_tradnl" sz="1600" noProof="0" dirty="0" smtClean="0">
                          <a:effectLst/>
                        </a:rPr>
                        <a:t>Capacidad de reflexión y autocrítica</a:t>
                      </a:r>
                      <a:endParaRPr lang="es-ES_tradnl" sz="1600" noProof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a-ES" sz="1200" dirty="0">
                          <a:effectLst/>
                        </a:rPr>
                        <a:t> </a:t>
                      </a:r>
                      <a:endParaRPr lang="ca-E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a-ES" sz="1200" dirty="0">
                          <a:effectLst/>
                        </a:rPr>
                        <a:t> </a:t>
                      </a:r>
                      <a:endParaRPr lang="ca-E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a-ES" sz="1200" dirty="0">
                          <a:effectLst/>
                        </a:rPr>
                        <a:t> </a:t>
                      </a:r>
                      <a:endParaRPr lang="ca-E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a-ES" sz="1200" dirty="0">
                          <a:effectLst/>
                        </a:rPr>
                        <a:t> </a:t>
                      </a:r>
                      <a:endParaRPr lang="ca-E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a-ES" sz="1200" dirty="0">
                          <a:effectLst/>
                        </a:rPr>
                        <a:t> </a:t>
                      </a:r>
                      <a:endParaRPr lang="ca-E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6600"/>
                    </a:solidFill>
                  </a:tcPr>
                </a:tc>
              </a:tr>
            </a:tbl>
          </a:graphicData>
        </a:graphic>
      </p:graphicFrame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-804863"/>
            <a:ext cx="6048375" cy="7847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455394" y="116632"/>
            <a:ext cx="82930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b="1" dirty="0">
                <a:solidFill>
                  <a:srgbClr val="006600"/>
                </a:solidFill>
              </a:rPr>
              <a:t>A nivel general:  (Puntuar de 1 a 5, en función de menos a más)</a:t>
            </a:r>
          </a:p>
        </p:txBody>
      </p:sp>
    </p:spTree>
    <p:extLst>
      <p:ext uri="{BB962C8B-B14F-4D97-AF65-F5344CB8AC3E}">
        <p14:creationId xmlns:p14="http://schemas.microsoft.com/office/powerpoint/2010/main" val="3702914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ol 2"/>
          <p:cNvSpPr>
            <a:spLocks noGrp="1"/>
          </p:cNvSpPr>
          <p:nvPr>
            <p:ph type="subTitle" idx="1"/>
          </p:nvPr>
        </p:nvSpPr>
        <p:spPr>
          <a:xfrm>
            <a:off x="755576" y="1268760"/>
            <a:ext cx="8064896" cy="5184576"/>
          </a:xfrm>
        </p:spPr>
        <p:txBody>
          <a:bodyPr>
            <a:normAutofit/>
          </a:bodyPr>
          <a:lstStyle/>
          <a:p>
            <a:pPr algn="just"/>
            <a:endParaRPr lang="es-ES_tradnl" dirty="0" smtClean="0"/>
          </a:p>
          <a:p>
            <a:pPr algn="just"/>
            <a:endParaRPr lang="es-ES_tradnl" dirty="0"/>
          </a:p>
          <a:p>
            <a:pPr algn="just"/>
            <a:endParaRPr lang="es-ES_tradnl" dirty="0"/>
          </a:p>
          <a:p>
            <a:pPr algn="just"/>
            <a:endParaRPr lang="es-ES_tradnl" dirty="0"/>
          </a:p>
          <a:p>
            <a:pPr algn="just"/>
            <a:endParaRPr lang="es-ES_tradnl" dirty="0" smtClean="0"/>
          </a:p>
        </p:txBody>
      </p:sp>
      <p:sp>
        <p:nvSpPr>
          <p:cNvPr id="6" name="Títol 1"/>
          <p:cNvSpPr txBox="1">
            <a:spLocks/>
          </p:cNvSpPr>
          <p:nvPr/>
        </p:nvSpPr>
        <p:spPr>
          <a:xfrm>
            <a:off x="455394" y="5373216"/>
            <a:ext cx="8496944" cy="1224135"/>
          </a:xfrm>
          <a:prstGeom prst="rect">
            <a:avLst/>
          </a:prstGeom>
        </p:spPr>
        <p:txBody>
          <a:bodyPr vert="horz" lIns="45720" rIns="45720" anchor="t">
            <a:normAutofit/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lang="en-US" sz="4600" b="1" kern="1200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ES_tradnl" sz="1800">
              <a:ln w="5000" cmpd="sng">
                <a:solidFill>
                  <a:srgbClr val="94C600">
                    <a:tint val="80000"/>
                    <a:shade val="99000"/>
                    <a:satMod val="500000"/>
                  </a:srgbClr>
                </a:solidFill>
                <a:prstDash val="solid"/>
              </a:ln>
              <a:solidFill>
                <a:srgbClr val="0070C0"/>
              </a:solidFill>
            </a:endParaRPr>
          </a:p>
        </p:txBody>
      </p:sp>
      <p:graphicFrame>
        <p:nvGraphicFramePr>
          <p:cNvPr id="4" name="Tau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8996753"/>
              </p:ext>
            </p:extLst>
          </p:nvPr>
        </p:nvGraphicFramePr>
        <p:xfrm>
          <a:off x="455394" y="1052736"/>
          <a:ext cx="7933031" cy="482453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135890"/>
                <a:gridCol w="735404"/>
                <a:gridCol w="857251"/>
                <a:gridCol w="734541"/>
                <a:gridCol w="735404"/>
                <a:gridCol w="734541"/>
              </a:tblGrid>
              <a:tr h="66337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2000" noProof="0" dirty="0" smtClean="0">
                          <a:solidFill>
                            <a:schemeClr val="bg1"/>
                          </a:solidFill>
                          <a:effectLst/>
                        </a:rPr>
                        <a:t>CAPACIDADES, ACTITUDES</a:t>
                      </a:r>
                      <a:endParaRPr lang="es-ES_tradnl" sz="2000" noProof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a-ES" sz="2000" dirty="0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endParaRPr lang="ca-ES" sz="20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a-ES" sz="2000" dirty="0">
                          <a:solidFill>
                            <a:schemeClr val="bg1"/>
                          </a:solidFill>
                          <a:effectLst/>
                        </a:rPr>
                        <a:t>2</a:t>
                      </a:r>
                      <a:endParaRPr lang="ca-ES" sz="20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a-ES" sz="2000" dirty="0">
                          <a:solidFill>
                            <a:schemeClr val="bg1"/>
                          </a:solidFill>
                          <a:effectLst/>
                        </a:rPr>
                        <a:t>3</a:t>
                      </a:r>
                      <a:endParaRPr lang="ca-ES" sz="20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a-ES" sz="2000" dirty="0">
                          <a:solidFill>
                            <a:schemeClr val="bg1"/>
                          </a:solidFill>
                          <a:effectLst/>
                        </a:rPr>
                        <a:t>4</a:t>
                      </a:r>
                      <a:endParaRPr lang="ca-ES" sz="20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a-ES" sz="2000" dirty="0">
                          <a:solidFill>
                            <a:schemeClr val="bg1"/>
                          </a:solidFill>
                          <a:effectLst/>
                        </a:rPr>
                        <a:t>5</a:t>
                      </a:r>
                      <a:endParaRPr lang="ca-ES" sz="20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6600"/>
                    </a:solidFill>
                  </a:tcPr>
                </a:tc>
              </a:tr>
              <a:tr h="102675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2000" noProof="0" dirty="0" smtClean="0">
                          <a:solidFill>
                            <a:schemeClr val="bg1"/>
                          </a:solidFill>
                          <a:effectLst/>
                        </a:rPr>
                        <a:t>Planificación</a:t>
                      </a:r>
                      <a:r>
                        <a:rPr lang="es-ES_tradnl" sz="2000" baseline="0" noProof="0" dirty="0" smtClean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s-ES_tradnl" sz="2000" noProof="0" dirty="0" smtClean="0">
                          <a:solidFill>
                            <a:schemeClr val="bg1"/>
                          </a:solidFill>
                          <a:effectLst/>
                        </a:rPr>
                        <a:t>de las actividades</a:t>
                      </a:r>
                      <a:endParaRPr lang="es-ES_tradnl" sz="2000" noProof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a-ES" sz="20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ca-ES" sz="20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a-ES" sz="20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ca-ES" sz="20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a-ES" sz="20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ca-ES" sz="20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a-ES" sz="20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ca-ES" sz="20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a-ES" sz="20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ca-ES" sz="20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6600"/>
                    </a:solidFill>
                  </a:tcPr>
                </a:tc>
              </a:tr>
              <a:tr h="104480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2000" noProof="0" dirty="0" smtClean="0">
                          <a:solidFill>
                            <a:schemeClr val="bg1"/>
                          </a:solidFill>
                          <a:effectLst/>
                        </a:rPr>
                        <a:t>Coherencia de las propuestas</a:t>
                      </a:r>
                      <a:endParaRPr lang="es-ES_tradnl" sz="2000" noProof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a-ES" sz="20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ca-ES" sz="20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a-ES" sz="20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ca-ES" sz="20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a-ES" sz="20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ca-ES" sz="20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a-ES" sz="20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ca-ES" sz="20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a-ES" sz="20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ca-ES" sz="20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6600"/>
                    </a:solidFill>
                  </a:tcPr>
                </a:tc>
              </a:tr>
              <a:tr h="104480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2000" noProof="0" dirty="0" smtClean="0">
                          <a:solidFill>
                            <a:schemeClr val="bg1"/>
                          </a:solidFill>
                          <a:effectLst/>
                        </a:rPr>
                        <a:t>Grado de</a:t>
                      </a:r>
                      <a:r>
                        <a:rPr lang="es-ES_tradnl" sz="2000" baseline="0" noProof="0" dirty="0" smtClean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s-ES_tradnl" sz="2000" noProof="0" dirty="0" smtClean="0">
                          <a:solidFill>
                            <a:schemeClr val="bg1"/>
                          </a:solidFill>
                          <a:effectLst/>
                        </a:rPr>
                        <a:t>aplicación</a:t>
                      </a:r>
                      <a:endParaRPr lang="es-ES_tradnl" sz="2000" noProof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a-ES" sz="20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ca-ES" sz="20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a-ES" sz="20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ca-ES" sz="20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a-ES" sz="20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ca-ES" sz="20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a-ES" sz="20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ca-ES" sz="20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a-ES" sz="20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ca-ES" sz="20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6600"/>
                    </a:solidFill>
                  </a:tcPr>
                </a:tc>
              </a:tr>
              <a:tr h="104480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2000" noProof="0" dirty="0" smtClean="0">
                          <a:solidFill>
                            <a:schemeClr val="bg1"/>
                          </a:solidFill>
                          <a:effectLst/>
                        </a:rPr>
                        <a:t>Reflexión crítica posterior </a:t>
                      </a:r>
                      <a:endParaRPr lang="es-ES_tradnl" sz="2000" noProof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a-ES" sz="20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ca-ES" sz="20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a-ES" sz="20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ca-ES" sz="20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a-ES" sz="20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ca-ES" sz="20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a-ES" sz="20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ca-ES" sz="20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a-ES" sz="20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ca-ES" sz="20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6600"/>
                    </a:solidFill>
                  </a:tcPr>
                </a:tc>
              </a:tr>
            </a:tbl>
          </a:graphicData>
        </a:graphic>
      </p:graphicFrame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913" y="1639888"/>
            <a:ext cx="8004175" cy="2957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7"/>
          <p:cNvSpPr/>
          <p:nvPr/>
        </p:nvSpPr>
        <p:spPr>
          <a:xfrm>
            <a:off x="455394" y="116632"/>
            <a:ext cx="82930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b="1" dirty="0" smtClean="0">
                <a:solidFill>
                  <a:srgbClr val="006600"/>
                </a:solidFill>
              </a:rPr>
              <a:t>Planificación de las actividades:  </a:t>
            </a:r>
            <a:r>
              <a:rPr lang="es-ES" sz="1600" b="1" dirty="0">
                <a:solidFill>
                  <a:srgbClr val="006600"/>
                </a:solidFill>
              </a:rPr>
              <a:t>(Puntuar de 1 a 5, en función de menos a más)</a:t>
            </a:r>
          </a:p>
        </p:txBody>
      </p:sp>
    </p:spTree>
    <p:extLst>
      <p:ext uri="{BB962C8B-B14F-4D97-AF65-F5344CB8AC3E}">
        <p14:creationId xmlns:p14="http://schemas.microsoft.com/office/powerpoint/2010/main" val="3908462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ol 1"/>
          <p:cNvSpPr txBox="1">
            <a:spLocks/>
          </p:cNvSpPr>
          <p:nvPr/>
        </p:nvSpPr>
        <p:spPr>
          <a:xfrm>
            <a:off x="455394" y="5373216"/>
            <a:ext cx="8496944" cy="1224135"/>
          </a:xfrm>
          <a:prstGeom prst="rect">
            <a:avLst/>
          </a:prstGeom>
        </p:spPr>
        <p:txBody>
          <a:bodyPr vert="horz" lIns="45720" rIns="45720" anchor="t">
            <a:normAutofit/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lang="en-US" sz="4600" b="1" kern="1200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ES_tradnl" sz="1800">
              <a:ln w="5000" cmpd="sng">
                <a:solidFill>
                  <a:srgbClr val="94C600">
                    <a:tint val="80000"/>
                    <a:shade val="99000"/>
                    <a:satMod val="500000"/>
                  </a:srgbClr>
                </a:solidFill>
                <a:prstDash val="solid"/>
              </a:ln>
              <a:solidFill>
                <a:srgbClr val="0070C0"/>
              </a:solidFill>
            </a:endParaRPr>
          </a:p>
        </p:txBody>
      </p:sp>
      <p:graphicFrame>
        <p:nvGraphicFramePr>
          <p:cNvPr id="4" name="Tau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1360786"/>
              </p:ext>
            </p:extLst>
          </p:nvPr>
        </p:nvGraphicFramePr>
        <p:xfrm>
          <a:off x="455394" y="1412776"/>
          <a:ext cx="8005038" cy="544510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633014"/>
                <a:gridCol w="662347"/>
                <a:gridCol w="604306"/>
                <a:gridCol w="726362"/>
                <a:gridCol w="605159"/>
                <a:gridCol w="604306"/>
                <a:gridCol w="169544"/>
              </a:tblGrid>
              <a:tr h="66682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2000" noProof="0" dirty="0" smtClean="0">
                          <a:solidFill>
                            <a:schemeClr val="bg1"/>
                          </a:solidFill>
                          <a:effectLst/>
                        </a:rPr>
                        <a:t>CAPACIDADES, ACTITUDES</a:t>
                      </a:r>
                      <a:endParaRPr lang="es-ES_tradnl" sz="2000" noProof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a-ES" sz="2000" dirty="0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endParaRPr lang="ca-ES" sz="20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a-ES" sz="2000" dirty="0">
                          <a:solidFill>
                            <a:schemeClr val="bg1"/>
                          </a:solidFill>
                          <a:effectLst/>
                        </a:rPr>
                        <a:t>2</a:t>
                      </a:r>
                      <a:endParaRPr lang="ca-ES" sz="20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a-ES" sz="2000" dirty="0">
                          <a:solidFill>
                            <a:schemeClr val="bg1"/>
                          </a:solidFill>
                          <a:effectLst/>
                        </a:rPr>
                        <a:t>3</a:t>
                      </a:r>
                      <a:endParaRPr lang="ca-ES" sz="20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a-ES" sz="2000">
                          <a:solidFill>
                            <a:schemeClr val="bg1"/>
                          </a:solidFill>
                          <a:effectLst/>
                        </a:rPr>
                        <a:t>4</a:t>
                      </a:r>
                      <a:endParaRPr lang="ca-ES" sz="20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a-ES" sz="2000">
                          <a:solidFill>
                            <a:schemeClr val="bg1"/>
                          </a:solidFill>
                          <a:effectLst/>
                        </a:rPr>
                        <a:t>5</a:t>
                      </a:r>
                      <a:endParaRPr lang="ca-ES" sz="20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a-ES" sz="20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ca-ES" sz="20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6600"/>
                    </a:solidFill>
                  </a:tcPr>
                </a:tc>
              </a:tr>
              <a:tr h="83253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2000" noProof="0" dirty="0" smtClean="0">
                          <a:solidFill>
                            <a:schemeClr val="bg1"/>
                          </a:solidFill>
                          <a:effectLst/>
                        </a:rPr>
                        <a:t>Respecto y comunicación con los  participantes</a:t>
                      </a:r>
                      <a:endParaRPr lang="es-ES_tradnl" sz="2000" noProof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a-ES" sz="20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ca-ES" sz="20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a-ES" sz="20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ca-ES" sz="20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a-ES" sz="20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ca-ES" sz="20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a-ES" sz="20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ca-ES" sz="20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a-ES" sz="20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ca-ES" sz="20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a-ES" sz="20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ca-ES" sz="20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6600"/>
                    </a:solidFill>
                  </a:tcPr>
                </a:tc>
              </a:tr>
              <a:tr h="74022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2000" noProof="0" dirty="0" smtClean="0">
                          <a:solidFill>
                            <a:schemeClr val="bg1"/>
                          </a:solidFill>
                          <a:effectLst/>
                        </a:rPr>
                        <a:t>Capacidad de</a:t>
                      </a:r>
                      <a:r>
                        <a:rPr lang="es-ES_tradnl" sz="2000" baseline="0" noProof="0" dirty="0" smtClean="0">
                          <a:solidFill>
                            <a:schemeClr val="bg1"/>
                          </a:solidFill>
                          <a:effectLst/>
                        </a:rPr>
                        <a:t> atraer</a:t>
                      </a:r>
                      <a:r>
                        <a:rPr lang="es-ES_tradnl" sz="2000" noProof="0" dirty="0" smtClean="0">
                          <a:solidFill>
                            <a:schemeClr val="bg1"/>
                          </a:solidFill>
                          <a:effectLst/>
                        </a:rPr>
                        <a:t> y</a:t>
                      </a:r>
                      <a:r>
                        <a:rPr lang="es-ES_tradnl" sz="2000" baseline="0" noProof="0" dirty="0" smtClean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s-ES_tradnl" sz="2000" noProof="0" dirty="0" smtClean="0">
                          <a:solidFill>
                            <a:schemeClr val="bg1"/>
                          </a:solidFill>
                          <a:effectLst/>
                        </a:rPr>
                        <a:t>mantener la</a:t>
                      </a:r>
                      <a:r>
                        <a:rPr lang="es-ES_tradnl" sz="2000" baseline="0" noProof="0" dirty="0" smtClean="0">
                          <a:solidFill>
                            <a:schemeClr val="bg1"/>
                          </a:solidFill>
                          <a:effectLst/>
                        </a:rPr>
                        <a:t> atención</a:t>
                      </a:r>
                      <a:endParaRPr lang="es-ES_tradnl" sz="2000" noProof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a-ES" sz="20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ca-ES" sz="20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a-ES" sz="20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ca-ES" sz="20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a-ES" sz="20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ca-ES" sz="20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a-ES" sz="20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ca-ES" sz="20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a-ES" sz="20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ca-ES" sz="20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a-ES" sz="20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ca-ES" sz="20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6600"/>
                    </a:solidFill>
                  </a:tcPr>
                </a:tc>
              </a:tr>
              <a:tr h="55502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2000" noProof="0" dirty="0" smtClean="0">
                          <a:solidFill>
                            <a:schemeClr val="bg1"/>
                          </a:solidFill>
                          <a:effectLst/>
                        </a:rPr>
                        <a:t>Capacidad para mantener el</a:t>
                      </a:r>
                      <a:r>
                        <a:rPr lang="es-ES_tradnl" sz="2000" baseline="0" noProof="0" dirty="0" smtClean="0">
                          <a:solidFill>
                            <a:schemeClr val="bg1"/>
                          </a:solidFill>
                          <a:effectLst/>
                        </a:rPr>
                        <a:t> orden</a:t>
                      </a:r>
                      <a:endParaRPr lang="es-ES_tradnl" sz="2000" noProof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a-ES" sz="20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ca-ES" sz="20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a-ES" sz="20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ca-ES" sz="20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a-ES" sz="20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ca-ES" sz="20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a-ES" sz="20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ca-ES" sz="20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a-ES" sz="20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ca-ES" sz="20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a-ES" sz="20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ca-ES" sz="20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6600"/>
                    </a:solidFill>
                  </a:tcPr>
                </a:tc>
              </a:tr>
              <a:tr h="46251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2000" noProof="0" dirty="0" smtClean="0">
                          <a:solidFill>
                            <a:schemeClr val="bg1"/>
                          </a:solidFill>
                          <a:effectLst/>
                        </a:rPr>
                        <a:t>Capacidad de colaboración</a:t>
                      </a:r>
                      <a:endParaRPr lang="es-ES_tradnl" sz="2000" noProof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a-ES" sz="20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ca-ES" sz="20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a-ES" sz="20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ca-ES" sz="20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a-ES" sz="20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ca-ES" sz="20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a-ES" sz="20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ca-ES" sz="20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a-ES" sz="20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ca-ES" sz="20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a-ES" sz="20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ca-ES" sz="20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6600"/>
                    </a:solidFill>
                  </a:tcPr>
                </a:tc>
              </a:tr>
              <a:tr h="46251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2000" noProof="0" dirty="0" smtClean="0">
                          <a:solidFill>
                            <a:schemeClr val="bg1"/>
                          </a:solidFill>
                          <a:effectLst/>
                        </a:rPr>
                        <a:t>Capacidad para trabajar en equipo</a:t>
                      </a:r>
                      <a:endParaRPr lang="es-ES_tradnl" sz="2000" noProof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a-ES" sz="20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ca-ES" sz="20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a-ES" sz="20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ca-ES" sz="20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a-ES" sz="20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ca-ES" sz="20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a-ES" sz="20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ca-ES" sz="20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a-ES" sz="20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ca-ES" sz="20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a-ES" sz="20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ca-ES" sz="20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6600"/>
                    </a:solidFill>
                  </a:tcPr>
                </a:tc>
              </a:tr>
              <a:tr h="55502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2000" noProof="0" dirty="0" smtClean="0">
                          <a:solidFill>
                            <a:schemeClr val="bg1"/>
                          </a:solidFill>
                          <a:effectLst/>
                        </a:rPr>
                        <a:t>Capacidad para analizar los</a:t>
                      </a:r>
                      <a:r>
                        <a:rPr lang="es-ES_tradnl" sz="2000" baseline="0" noProof="0" dirty="0" smtClean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s-ES_tradnl" sz="2000" noProof="0" dirty="0" smtClean="0">
                          <a:solidFill>
                            <a:schemeClr val="bg1"/>
                          </a:solidFill>
                          <a:effectLst/>
                        </a:rPr>
                        <a:t>conflictos</a:t>
                      </a:r>
                      <a:endParaRPr lang="es-ES_tradnl" sz="2000" noProof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a-ES" sz="20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ca-ES" sz="20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a-ES" sz="20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ca-ES" sz="20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a-ES" sz="20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ca-ES" sz="20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a-ES" sz="20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ca-ES" sz="20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a-ES" sz="20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ca-ES" sz="20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a-ES" sz="20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ca-ES" sz="20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6600"/>
                    </a:solidFill>
                  </a:tcPr>
                </a:tc>
              </a:tr>
              <a:tr h="80190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2000" noProof="0" dirty="0" smtClean="0">
                          <a:solidFill>
                            <a:schemeClr val="bg1"/>
                          </a:solidFill>
                          <a:effectLst/>
                        </a:rPr>
                        <a:t>Capacidad per resolver conflictos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s-ES_tradnl" sz="2000" noProof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a-ES" sz="20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ca-ES" sz="20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a-ES" sz="20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ca-ES" sz="20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a-ES" sz="20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ca-ES" sz="20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a-ES" sz="20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ca-ES" sz="20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a-ES" sz="20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ca-ES" sz="20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a-ES" sz="20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ca-ES" sz="20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6600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491880" y="-1209494"/>
            <a:ext cx="5040560" cy="20005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sz="24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ea typeface="Times New Roman" pitchFamily="18" charset="0"/>
                <a:cs typeface="Arial" pitchFamily="34" charset="0"/>
              </a:rPr>
              <a:t>Actuación en las actividades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ES_tradnl" sz="2000" b="1" dirty="0"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_tradnl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ES_tradnl" sz="2000" b="1" dirty="0"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_tradnl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_tradnl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2" name="Subtítol 1"/>
          <p:cNvSpPr>
            <a:spLocks noGrp="1"/>
          </p:cNvSpPr>
          <p:nvPr>
            <p:ph type="subTitle" idx="1"/>
          </p:nvPr>
        </p:nvSpPr>
        <p:spPr>
          <a:xfrm>
            <a:off x="20289" y="241340"/>
            <a:ext cx="7789014" cy="549714"/>
          </a:xfrm>
        </p:spPr>
        <p:txBody>
          <a:bodyPr>
            <a:normAutofit lnSpcReduction="10000"/>
          </a:bodyPr>
          <a:lstStyle/>
          <a:p>
            <a:r>
              <a:rPr lang="es-ES" b="1" dirty="0" smtClean="0">
                <a:solidFill>
                  <a:srgbClr val="006600"/>
                </a:solidFill>
              </a:rPr>
              <a:t>Actuación en las actividades </a:t>
            </a:r>
            <a:endParaRPr lang="es-ES" b="1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6850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0" y="24517"/>
            <a:ext cx="9144000" cy="1143000"/>
          </a:xfrm>
          <a:solidFill>
            <a:srgbClr val="006600"/>
          </a:solidFill>
        </p:spPr>
        <p:txBody>
          <a:bodyPr>
            <a:normAutofit fontScale="90000"/>
          </a:bodyPr>
          <a:lstStyle/>
          <a:p>
            <a:r>
              <a:rPr lang="ca-ES" dirty="0" smtClean="0"/>
              <a:t/>
            </a:r>
            <a:br>
              <a:rPr lang="ca-ES" dirty="0" smtClean="0"/>
            </a:br>
            <a:r>
              <a:rPr lang="ca-ES" dirty="0" smtClean="0">
                <a:solidFill>
                  <a:schemeClr val="bg1"/>
                </a:solidFill>
              </a:rPr>
              <a:t>RESULTADOS </a:t>
            </a:r>
            <a:r>
              <a:rPr lang="ca-ES" dirty="0">
                <a:solidFill>
                  <a:schemeClr val="bg1"/>
                </a:solidFill>
              </a:rPr>
              <a:t>EVALUACIONES CURSO 2011/2012</a:t>
            </a:r>
            <a:r>
              <a:rPr lang="ca-ES" dirty="0"/>
              <a:t/>
            </a:r>
            <a:br>
              <a:rPr lang="ca-ES" dirty="0"/>
            </a:br>
            <a:endParaRPr lang="ca-ES" dirty="0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" dirty="0">
                <a:solidFill>
                  <a:srgbClr val="006600"/>
                </a:solidFill>
              </a:rPr>
              <a:t>Los resultados obtenidos en una muestra de </a:t>
            </a:r>
            <a:r>
              <a:rPr lang="es-ES" b="1" dirty="0">
                <a:solidFill>
                  <a:srgbClr val="006600"/>
                </a:solidFill>
              </a:rPr>
              <a:t>250  evaluaciones, de los casi 800 estudiantes</a:t>
            </a:r>
            <a:r>
              <a:rPr lang="es-ES" dirty="0">
                <a:solidFill>
                  <a:srgbClr val="006600"/>
                </a:solidFill>
              </a:rPr>
              <a:t>  en el curso académico 2011/12. </a:t>
            </a:r>
          </a:p>
          <a:p>
            <a:endParaRPr lang="es-ES" dirty="0">
              <a:solidFill>
                <a:srgbClr val="006600"/>
              </a:solidFill>
            </a:endParaRPr>
          </a:p>
          <a:p>
            <a:r>
              <a:rPr lang="es-ES" dirty="0">
                <a:solidFill>
                  <a:srgbClr val="006600"/>
                </a:solidFill>
              </a:rPr>
              <a:t>También se llevan a cabo unas </a:t>
            </a:r>
            <a:r>
              <a:rPr lang="es-ES" b="1" dirty="0">
                <a:solidFill>
                  <a:srgbClr val="006600"/>
                </a:solidFill>
              </a:rPr>
              <a:t>evaluaciones cualitativas</a:t>
            </a:r>
            <a:r>
              <a:rPr lang="es-ES" dirty="0">
                <a:solidFill>
                  <a:srgbClr val="006600"/>
                </a:solidFill>
              </a:rPr>
              <a:t>, en las cuales los estudiantes han señalado  </a:t>
            </a:r>
            <a:r>
              <a:rPr lang="es-ES" b="1" dirty="0">
                <a:solidFill>
                  <a:srgbClr val="006600"/>
                </a:solidFill>
              </a:rPr>
              <a:t>como muy relevantes, el aprendizaje de conocimientos nuevos, así como una valoración muy positiva de su participación y lo gratificante que resulta su  participación </a:t>
            </a:r>
            <a:r>
              <a:rPr lang="es-ES" dirty="0">
                <a:solidFill>
                  <a:srgbClr val="006600"/>
                </a:solidFill>
              </a:rPr>
              <a:t>en las mismas. </a:t>
            </a:r>
          </a:p>
          <a:p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425410428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ol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836712"/>
          </a:xfrm>
          <a:solidFill>
            <a:srgbClr val="006600"/>
          </a:solidFill>
        </p:spPr>
        <p:txBody>
          <a:bodyPr>
            <a:normAutofit/>
          </a:bodyPr>
          <a:lstStyle/>
          <a:p>
            <a:pPr algn="just"/>
            <a:r>
              <a:rPr lang="es-ES_tradnl" sz="2800" b="1" dirty="0" smtClean="0">
                <a:solidFill>
                  <a:schemeClr val="bg1"/>
                </a:solidFill>
              </a:rPr>
              <a:t>      RESULTADOS EVALUACIONES CURSO 2011/2012</a:t>
            </a:r>
          </a:p>
          <a:p>
            <a:pPr algn="just"/>
            <a:endParaRPr lang="es-ES_tradnl" sz="1800" dirty="0" smtClean="0">
              <a:solidFill>
                <a:schemeClr val="bg1"/>
              </a:solidFill>
            </a:endParaRPr>
          </a:p>
          <a:p>
            <a:pPr algn="just"/>
            <a:endParaRPr lang="es-ES_tradnl" sz="1800" dirty="0"/>
          </a:p>
          <a:p>
            <a:pPr algn="just"/>
            <a:endParaRPr lang="es-ES_tradnl" sz="1800" dirty="0" smtClean="0"/>
          </a:p>
          <a:p>
            <a:pPr algn="just"/>
            <a:endParaRPr lang="es-ES_tradnl" dirty="0" smtClean="0"/>
          </a:p>
          <a:p>
            <a:pPr algn="just"/>
            <a:endParaRPr lang="es-ES_tradnl" dirty="0"/>
          </a:p>
          <a:p>
            <a:pPr algn="just"/>
            <a:endParaRPr lang="es-ES_tradnl" dirty="0"/>
          </a:p>
          <a:p>
            <a:pPr algn="just"/>
            <a:endParaRPr lang="es-ES_tradnl" dirty="0" smtClean="0"/>
          </a:p>
          <a:p>
            <a:pPr algn="just"/>
            <a:endParaRPr lang="es-ES_tradnl" dirty="0"/>
          </a:p>
          <a:p>
            <a:pPr algn="just"/>
            <a:endParaRPr lang="es-ES_tradnl" dirty="0" smtClean="0"/>
          </a:p>
          <a:p>
            <a:pPr algn="just"/>
            <a:endParaRPr lang="es-ES_tradnl" dirty="0"/>
          </a:p>
          <a:p>
            <a:pPr algn="just"/>
            <a:endParaRPr lang="es-ES_tradnl" dirty="0" smtClean="0"/>
          </a:p>
          <a:p>
            <a:pPr algn="just"/>
            <a:endParaRPr lang="es-ES_tradnl" dirty="0" smtClean="0"/>
          </a:p>
          <a:p>
            <a:pPr marL="342900" indent="-342900" algn="just">
              <a:buFontTx/>
              <a:buChar char="-"/>
            </a:pPr>
            <a:endParaRPr lang="es-ES_tradnl" dirty="0" smtClean="0"/>
          </a:p>
        </p:txBody>
      </p:sp>
      <p:sp>
        <p:nvSpPr>
          <p:cNvPr id="6" name="Títol 1"/>
          <p:cNvSpPr txBox="1">
            <a:spLocks/>
          </p:cNvSpPr>
          <p:nvPr/>
        </p:nvSpPr>
        <p:spPr>
          <a:xfrm>
            <a:off x="455394" y="5373216"/>
            <a:ext cx="8496944" cy="1224135"/>
          </a:xfrm>
          <a:prstGeom prst="rect">
            <a:avLst/>
          </a:prstGeom>
        </p:spPr>
        <p:txBody>
          <a:bodyPr vert="horz" lIns="45720" rIns="45720" anchor="t">
            <a:normAutofit/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lang="en-US" sz="4600" b="1" kern="1200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ES_tradnl" sz="1800">
              <a:ln w="5000" cmpd="sng">
                <a:solidFill>
                  <a:srgbClr val="94C600">
                    <a:tint val="80000"/>
                    <a:shade val="99000"/>
                    <a:satMod val="500000"/>
                  </a:srgbClr>
                </a:solidFill>
                <a:prstDash val="solid"/>
              </a:ln>
              <a:solidFill>
                <a:srgbClr val="0070C0"/>
              </a:solidFill>
            </a:endParaRPr>
          </a:p>
        </p:txBody>
      </p:sp>
      <p:pic>
        <p:nvPicPr>
          <p:cNvPr id="7" name="Imatge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10" y="1170902"/>
            <a:ext cx="9144000" cy="5040560"/>
          </a:xfrm>
          <a:prstGeom prst="rect">
            <a:avLst/>
          </a:prstGeom>
          <a:noFill/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5229200"/>
            <a:ext cx="835025" cy="1116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5373216"/>
            <a:ext cx="835025" cy="1116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5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7358" y="5650281"/>
            <a:ext cx="835025" cy="1122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02565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ol 2"/>
          <p:cNvSpPr>
            <a:spLocks noGrp="1"/>
          </p:cNvSpPr>
          <p:nvPr>
            <p:ph type="subTitle" idx="1"/>
          </p:nvPr>
        </p:nvSpPr>
        <p:spPr>
          <a:xfrm>
            <a:off x="455394" y="1124744"/>
            <a:ext cx="8365078" cy="5328592"/>
          </a:xfrm>
        </p:spPr>
        <p:txBody>
          <a:bodyPr>
            <a:normAutofit/>
          </a:bodyPr>
          <a:lstStyle/>
          <a:p>
            <a:pPr algn="just"/>
            <a:endParaRPr lang="es-ES_tradnl" dirty="0" smtClean="0"/>
          </a:p>
          <a:p>
            <a:pPr algn="just"/>
            <a:endParaRPr lang="es-ES_tradnl" dirty="0"/>
          </a:p>
          <a:p>
            <a:pPr algn="just"/>
            <a:endParaRPr lang="es-ES_tradnl" dirty="0"/>
          </a:p>
          <a:p>
            <a:pPr algn="just"/>
            <a:r>
              <a:rPr lang="es-ES_tradnl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RESULTADOS EVALUACIONES CURSO 2011/2012</a:t>
            </a:r>
          </a:p>
          <a:p>
            <a:pPr algn="just"/>
            <a:endParaRPr lang="es-ES_tradnl" dirty="0"/>
          </a:p>
          <a:p>
            <a:pPr algn="just"/>
            <a:r>
              <a:rPr lang="es-ES_tradnl" sz="1800" dirty="0" smtClean="0"/>
              <a:t>Los resultados obtenidos en relación a las </a:t>
            </a:r>
            <a:r>
              <a:rPr lang="es-ES_tradnl" sz="1800" b="1" dirty="0" smtClean="0"/>
              <a:t>capacidades, actitudes y competencias</a:t>
            </a:r>
            <a:r>
              <a:rPr lang="es-ES_tradnl" sz="1800" dirty="0" smtClean="0"/>
              <a:t> desarrollas en la </a:t>
            </a:r>
            <a:r>
              <a:rPr lang="es-ES_tradnl" sz="18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planificación</a:t>
            </a:r>
            <a:r>
              <a:rPr lang="es-ES_tradnl" sz="1800" dirty="0" smtClean="0"/>
              <a:t> de las actividades que desarrollan los estudiantes:</a:t>
            </a:r>
          </a:p>
          <a:p>
            <a:pPr algn="just"/>
            <a:endParaRPr lang="es-ES_tradnl" sz="1800" dirty="0"/>
          </a:p>
          <a:p>
            <a:pPr algn="just"/>
            <a:endParaRPr lang="es-ES_tradnl" sz="1800" dirty="0" smtClean="0"/>
          </a:p>
          <a:p>
            <a:pPr algn="just"/>
            <a:endParaRPr lang="es-ES_tradnl" dirty="0" smtClean="0"/>
          </a:p>
          <a:p>
            <a:pPr algn="just"/>
            <a:endParaRPr lang="es-ES_tradnl" dirty="0"/>
          </a:p>
          <a:p>
            <a:pPr algn="just"/>
            <a:endParaRPr lang="es-ES_tradnl" dirty="0"/>
          </a:p>
          <a:p>
            <a:pPr algn="just"/>
            <a:endParaRPr lang="es-ES_tradnl" dirty="0" smtClean="0"/>
          </a:p>
          <a:p>
            <a:pPr algn="just"/>
            <a:endParaRPr lang="es-ES_tradnl" dirty="0"/>
          </a:p>
          <a:p>
            <a:pPr algn="just"/>
            <a:endParaRPr lang="es-ES_tradnl" dirty="0" smtClean="0"/>
          </a:p>
          <a:p>
            <a:pPr algn="just"/>
            <a:endParaRPr lang="es-ES_tradnl" dirty="0"/>
          </a:p>
          <a:p>
            <a:pPr algn="just"/>
            <a:endParaRPr lang="es-ES_tradnl" dirty="0" smtClean="0"/>
          </a:p>
          <a:p>
            <a:pPr algn="just"/>
            <a:endParaRPr lang="es-ES_tradnl" dirty="0" smtClean="0"/>
          </a:p>
          <a:p>
            <a:pPr marL="342900" indent="-342900" algn="just">
              <a:buFontTx/>
              <a:buChar char="-"/>
            </a:pPr>
            <a:endParaRPr lang="es-ES_tradnl" dirty="0" smtClean="0"/>
          </a:p>
        </p:txBody>
      </p:sp>
      <p:sp>
        <p:nvSpPr>
          <p:cNvPr id="6" name="Títol 1"/>
          <p:cNvSpPr txBox="1">
            <a:spLocks/>
          </p:cNvSpPr>
          <p:nvPr/>
        </p:nvSpPr>
        <p:spPr>
          <a:xfrm>
            <a:off x="455394" y="5373216"/>
            <a:ext cx="8496944" cy="1224135"/>
          </a:xfrm>
          <a:prstGeom prst="rect">
            <a:avLst/>
          </a:prstGeom>
        </p:spPr>
        <p:txBody>
          <a:bodyPr vert="horz" lIns="45720" rIns="45720" anchor="t">
            <a:normAutofit/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lang="en-US" sz="4600" b="1" kern="1200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ES_tradnl" sz="1800">
              <a:ln w="5000" cmpd="sng">
                <a:solidFill>
                  <a:srgbClr val="94C600">
                    <a:tint val="80000"/>
                    <a:shade val="99000"/>
                    <a:satMod val="500000"/>
                  </a:srgbClr>
                </a:solidFill>
                <a:prstDash val="solid"/>
              </a:ln>
              <a:solidFill>
                <a:srgbClr val="0070C0"/>
              </a:solidFill>
            </a:endParaRPr>
          </a:p>
        </p:txBody>
      </p:sp>
      <p:pic>
        <p:nvPicPr>
          <p:cNvPr id="10" name="Imatge 9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908720"/>
            <a:ext cx="8700818" cy="518457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79996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179512" y="404663"/>
            <a:ext cx="8754609" cy="792089"/>
          </a:xfrm>
        </p:spPr>
        <p:txBody>
          <a:bodyPr>
            <a:normAutofit/>
          </a:bodyPr>
          <a:lstStyle/>
          <a:p>
            <a:pPr algn="just"/>
            <a:r>
              <a:rPr lang="es-ES_tradnl" sz="2000" dirty="0" smtClean="0">
                <a:ln w="5000" cmpd="sng">
                  <a:noFill/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rPr>
              <a:t/>
            </a:r>
            <a:br>
              <a:rPr lang="es-ES_tradnl" sz="2000" dirty="0" smtClean="0">
                <a:ln w="5000" cmpd="sng">
                  <a:noFill/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rPr>
            </a:br>
            <a:endParaRPr lang="es-ES_tradnl" sz="2000" dirty="0">
              <a:ln w="5000" cmpd="sng">
                <a:noFill/>
                <a:prstDash val="solid"/>
              </a:ln>
              <a:solidFill>
                <a:schemeClr val="accent1">
                  <a:lumMod val="60000"/>
                  <a:lumOff val="40000"/>
                </a:schemeClr>
              </a:solidFill>
              <a:latin typeface="+mn-lt"/>
            </a:endParaRPr>
          </a:p>
        </p:txBody>
      </p:sp>
      <p:sp>
        <p:nvSpPr>
          <p:cNvPr id="3" name="Subtítol 2"/>
          <p:cNvSpPr>
            <a:spLocks noGrp="1"/>
          </p:cNvSpPr>
          <p:nvPr>
            <p:ph type="subTitle" idx="1"/>
          </p:nvPr>
        </p:nvSpPr>
        <p:spPr>
          <a:xfrm>
            <a:off x="323528" y="692696"/>
            <a:ext cx="8496944" cy="5760640"/>
          </a:xfrm>
        </p:spPr>
        <p:txBody>
          <a:bodyPr>
            <a:normAutofit fontScale="85000" lnSpcReduction="20000"/>
          </a:bodyPr>
          <a:lstStyle/>
          <a:p>
            <a:pPr algn="just"/>
            <a:endParaRPr lang="es-ES_tradnl" dirty="0" smtClean="0"/>
          </a:p>
          <a:p>
            <a:pPr algn="just"/>
            <a:endParaRPr lang="es-ES_tradnl" dirty="0"/>
          </a:p>
          <a:p>
            <a:pPr algn="just"/>
            <a:endParaRPr lang="es-ES_tradnl" dirty="0"/>
          </a:p>
          <a:p>
            <a:pPr algn="just"/>
            <a:endParaRPr lang="es-ES_tradnl" b="1" dirty="0" smtClean="0"/>
          </a:p>
          <a:p>
            <a:pPr algn="just"/>
            <a:endParaRPr lang="es-ES_tradnl" b="1" dirty="0"/>
          </a:p>
          <a:p>
            <a:pPr algn="just"/>
            <a:endParaRPr lang="es-ES_tradnl" b="1" dirty="0" smtClean="0"/>
          </a:p>
          <a:p>
            <a:pPr algn="just"/>
            <a:endParaRPr lang="es-ES_tradnl" b="1" dirty="0" smtClean="0">
              <a:solidFill>
                <a:schemeClr val="accent1"/>
              </a:solidFill>
            </a:endParaRPr>
          </a:p>
          <a:p>
            <a:pPr algn="just"/>
            <a:endParaRPr lang="es-ES_tradnl" b="1" dirty="0">
              <a:solidFill>
                <a:schemeClr val="accent1"/>
              </a:solidFill>
            </a:endParaRPr>
          </a:p>
          <a:p>
            <a:pPr algn="just"/>
            <a:endParaRPr lang="es-ES_tradnl" b="1" dirty="0" smtClean="0">
              <a:solidFill>
                <a:schemeClr val="accent1"/>
              </a:solidFill>
            </a:endParaRPr>
          </a:p>
          <a:p>
            <a:pPr algn="just"/>
            <a:endParaRPr lang="es-ES_tradnl" b="1" dirty="0">
              <a:solidFill>
                <a:schemeClr val="accent1"/>
              </a:solidFill>
            </a:endParaRPr>
          </a:p>
          <a:p>
            <a:pPr algn="just"/>
            <a:endParaRPr lang="es-ES_tradnl" b="1" dirty="0" smtClean="0">
              <a:solidFill>
                <a:schemeClr val="accent1"/>
              </a:solidFill>
            </a:endParaRPr>
          </a:p>
          <a:p>
            <a:pPr algn="just"/>
            <a:endParaRPr lang="es-ES_tradnl" b="1" dirty="0" smtClean="0">
              <a:solidFill>
                <a:schemeClr val="accent1"/>
              </a:solidFill>
            </a:endParaRPr>
          </a:p>
          <a:p>
            <a:pPr algn="just"/>
            <a:r>
              <a:rPr lang="es-ES_tradnl" b="1" dirty="0" smtClean="0">
                <a:solidFill>
                  <a:schemeClr val="accent1"/>
                </a:solidFill>
              </a:rPr>
              <a:t>RESULTADOS EVALUACIONES CURSO 2011/2012</a:t>
            </a:r>
          </a:p>
          <a:p>
            <a:pPr algn="just"/>
            <a:endParaRPr lang="es-ES_tradnl" dirty="0"/>
          </a:p>
          <a:p>
            <a:pPr algn="just"/>
            <a:endParaRPr lang="es-ES_tradnl" sz="1800" dirty="0" smtClean="0"/>
          </a:p>
          <a:p>
            <a:pPr algn="just"/>
            <a:endParaRPr lang="es-ES_tradnl" sz="1800" dirty="0"/>
          </a:p>
          <a:p>
            <a:pPr algn="just"/>
            <a:endParaRPr lang="es-ES_tradnl" sz="1800" dirty="0"/>
          </a:p>
          <a:p>
            <a:pPr algn="just"/>
            <a:endParaRPr lang="es-ES_tradnl" sz="1800" dirty="0" smtClean="0"/>
          </a:p>
          <a:p>
            <a:pPr algn="just"/>
            <a:endParaRPr lang="es-ES_tradnl" dirty="0" smtClean="0"/>
          </a:p>
          <a:p>
            <a:pPr algn="just"/>
            <a:endParaRPr lang="es-ES_tradnl" dirty="0"/>
          </a:p>
          <a:p>
            <a:pPr algn="just"/>
            <a:endParaRPr lang="es-ES_tradnl" dirty="0"/>
          </a:p>
          <a:p>
            <a:pPr algn="just"/>
            <a:endParaRPr lang="es-ES_tradnl" dirty="0" smtClean="0"/>
          </a:p>
          <a:p>
            <a:pPr algn="just"/>
            <a:endParaRPr lang="es-ES_tradnl" dirty="0"/>
          </a:p>
          <a:p>
            <a:pPr algn="just"/>
            <a:endParaRPr lang="es-ES_tradnl" dirty="0" smtClean="0"/>
          </a:p>
          <a:p>
            <a:pPr algn="just"/>
            <a:endParaRPr lang="es-ES_tradnl" dirty="0"/>
          </a:p>
          <a:p>
            <a:pPr algn="just"/>
            <a:endParaRPr lang="es-ES_tradnl" dirty="0" smtClean="0"/>
          </a:p>
          <a:p>
            <a:pPr algn="l"/>
            <a:endParaRPr lang="es-ES_tradnl" dirty="0" smtClean="0"/>
          </a:p>
          <a:p>
            <a:pPr marL="342900" indent="-342900" algn="just">
              <a:buFontTx/>
              <a:buChar char="-"/>
            </a:pPr>
            <a:endParaRPr lang="es-ES_tradnl" dirty="0" smtClean="0"/>
          </a:p>
        </p:txBody>
      </p:sp>
      <p:sp>
        <p:nvSpPr>
          <p:cNvPr id="6" name="Títol 1"/>
          <p:cNvSpPr txBox="1">
            <a:spLocks/>
          </p:cNvSpPr>
          <p:nvPr/>
        </p:nvSpPr>
        <p:spPr>
          <a:xfrm>
            <a:off x="455394" y="5373216"/>
            <a:ext cx="8496944" cy="1224135"/>
          </a:xfrm>
          <a:prstGeom prst="rect">
            <a:avLst/>
          </a:prstGeom>
        </p:spPr>
        <p:txBody>
          <a:bodyPr vert="horz" lIns="45720" rIns="45720" anchor="t">
            <a:normAutofit/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lang="en-US" sz="4600" b="1" kern="1200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ES_tradnl" sz="1800">
              <a:ln w="5000" cmpd="sng">
                <a:solidFill>
                  <a:srgbClr val="94C600">
                    <a:tint val="80000"/>
                    <a:shade val="99000"/>
                    <a:satMod val="500000"/>
                  </a:srgbClr>
                </a:solidFill>
                <a:prstDash val="solid"/>
              </a:ln>
              <a:solidFill>
                <a:srgbClr val="0070C0"/>
              </a:solidFill>
            </a:endParaRPr>
          </a:p>
        </p:txBody>
      </p:sp>
      <p:pic>
        <p:nvPicPr>
          <p:cNvPr id="7" name="Imatge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836712"/>
            <a:ext cx="8568952" cy="5472608"/>
          </a:xfrm>
          <a:prstGeom prst="rect">
            <a:avLst/>
          </a:prstGeom>
          <a:noFill/>
        </p:spPr>
      </p:pic>
      <p:cxnSp>
        <p:nvCxnSpPr>
          <p:cNvPr id="5" name="Connector de fletxa recta 4"/>
          <p:cNvCxnSpPr/>
          <p:nvPr/>
        </p:nvCxnSpPr>
        <p:spPr>
          <a:xfrm flipV="1">
            <a:off x="3779912" y="5661248"/>
            <a:ext cx="648072" cy="936103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5481339"/>
            <a:ext cx="835025" cy="1116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3866" y="5661248"/>
            <a:ext cx="835025" cy="1116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34021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rgbClr val="006600"/>
          </a:solidFill>
        </p:spPr>
        <p:txBody>
          <a:bodyPr/>
          <a:lstStyle/>
          <a:p>
            <a:r>
              <a:rPr lang="ca-ES" dirty="0" smtClean="0">
                <a:solidFill>
                  <a:schemeClr val="bg1"/>
                </a:solidFill>
              </a:rPr>
              <a:t>CONCLUSIONES </a:t>
            </a:r>
            <a:endParaRPr lang="ca-ES" dirty="0">
              <a:solidFill>
                <a:schemeClr val="bg1"/>
              </a:solidFill>
            </a:endParaRPr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107504" y="1268760"/>
            <a:ext cx="8928992" cy="5589240"/>
          </a:xfrm>
        </p:spPr>
        <p:txBody>
          <a:bodyPr>
            <a:normAutofit fontScale="55000" lnSpcReduction="20000"/>
          </a:bodyPr>
          <a:lstStyle/>
          <a:p>
            <a:pPr algn="just"/>
            <a:endParaRPr lang="es-ES_tradnl" dirty="0" smtClean="0">
              <a:solidFill>
                <a:srgbClr val="006600"/>
              </a:solidFill>
            </a:endParaRPr>
          </a:p>
          <a:p>
            <a:pPr algn="just"/>
            <a:r>
              <a:rPr lang="es-ES_tradnl" dirty="0" smtClean="0">
                <a:solidFill>
                  <a:srgbClr val="006600"/>
                </a:solidFill>
              </a:rPr>
              <a:t>Con </a:t>
            </a:r>
            <a:r>
              <a:rPr lang="es-ES_tradnl" dirty="0">
                <a:solidFill>
                  <a:srgbClr val="006600"/>
                </a:solidFill>
              </a:rPr>
              <a:t>los resultados obtenidos, comprobamos que estas actividades </a:t>
            </a:r>
            <a:r>
              <a:rPr lang="es-ES_tradnl" dirty="0" smtClean="0">
                <a:solidFill>
                  <a:srgbClr val="006600"/>
                </a:solidFill>
              </a:rPr>
              <a:t>solidarias desarrolladas mediante la </a:t>
            </a:r>
            <a:r>
              <a:rPr lang="es-ES_tradnl" b="1" dirty="0" smtClean="0">
                <a:solidFill>
                  <a:srgbClr val="006600"/>
                </a:solidFill>
              </a:rPr>
              <a:t>metodología de APS </a:t>
            </a:r>
            <a:r>
              <a:rPr lang="es-ES_tradnl" dirty="0" smtClean="0">
                <a:solidFill>
                  <a:srgbClr val="006600"/>
                </a:solidFill>
              </a:rPr>
              <a:t>inciden en el </a:t>
            </a:r>
            <a:r>
              <a:rPr lang="es-ES_tradnl" b="1" dirty="0" smtClean="0">
                <a:solidFill>
                  <a:srgbClr val="006600"/>
                </a:solidFill>
              </a:rPr>
              <a:t>desarrollo  de competencias transversales</a:t>
            </a:r>
            <a:r>
              <a:rPr lang="es-ES_tradnl" dirty="0" smtClean="0">
                <a:solidFill>
                  <a:srgbClr val="006600"/>
                </a:solidFill>
              </a:rPr>
              <a:t> y van más allá de simples actividades de  voluntariado. </a:t>
            </a:r>
          </a:p>
          <a:p>
            <a:pPr marL="0" indent="0" algn="just">
              <a:buNone/>
            </a:pPr>
            <a:endParaRPr lang="es-ES_tradnl" dirty="0">
              <a:solidFill>
                <a:srgbClr val="006600"/>
              </a:solidFill>
            </a:endParaRPr>
          </a:p>
          <a:p>
            <a:pPr algn="just"/>
            <a:r>
              <a:rPr lang="es-ES_tradnl" dirty="0" smtClean="0">
                <a:solidFill>
                  <a:srgbClr val="006600"/>
                </a:solidFill>
              </a:rPr>
              <a:t>Contribuyen </a:t>
            </a:r>
            <a:r>
              <a:rPr lang="es-ES_tradnl" dirty="0">
                <a:solidFill>
                  <a:srgbClr val="006600"/>
                </a:solidFill>
              </a:rPr>
              <a:t>en un </a:t>
            </a:r>
            <a:r>
              <a:rPr lang="es-ES_tradnl" b="1" dirty="0">
                <a:solidFill>
                  <a:srgbClr val="006600"/>
                </a:solidFill>
              </a:rPr>
              <a:t>mayor conocimiento de la estructura de las entidades/instituciones</a:t>
            </a:r>
            <a:r>
              <a:rPr lang="es-ES_tradnl" dirty="0">
                <a:solidFill>
                  <a:srgbClr val="006600"/>
                </a:solidFill>
              </a:rPr>
              <a:t>, </a:t>
            </a:r>
            <a:r>
              <a:rPr lang="es-ES_tradnl" dirty="0" smtClean="0">
                <a:solidFill>
                  <a:srgbClr val="006600"/>
                </a:solidFill>
              </a:rPr>
              <a:t>su composición, las </a:t>
            </a:r>
            <a:r>
              <a:rPr lang="es-ES_tradnl" dirty="0">
                <a:solidFill>
                  <a:srgbClr val="006600"/>
                </a:solidFill>
              </a:rPr>
              <a:t>interrelaciones que se generan y </a:t>
            </a:r>
            <a:r>
              <a:rPr lang="es-ES_tradnl" dirty="0" smtClean="0">
                <a:solidFill>
                  <a:srgbClr val="006600"/>
                </a:solidFill>
              </a:rPr>
              <a:t>los </a:t>
            </a:r>
            <a:r>
              <a:rPr lang="es-ES_tradnl" dirty="0">
                <a:solidFill>
                  <a:srgbClr val="006600"/>
                </a:solidFill>
              </a:rPr>
              <a:t>cambios producidos en el tiempo</a:t>
            </a:r>
            <a:r>
              <a:rPr lang="es-ES_tradnl" dirty="0" smtClean="0">
                <a:solidFill>
                  <a:srgbClr val="006600"/>
                </a:solidFill>
              </a:rPr>
              <a:t>.</a:t>
            </a:r>
          </a:p>
          <a:p>
            <a:pPr algn="just"/>
            <a:endParaRPr lang="es-ES_tradnl" dirty="0">
              <a:solidFill>
                <a:srgbClr val="006600"/>
              </a:solidFill>
            </a:endParaRPr>
          </a:p>
          <a:p>
            <a:pPr algn="just"/>
            <a:r>
              <a:rPr lang="es-ES_tradnl" dirty="0" smtClean="0">
                <a:solidFill>
                  <a:srgbClr val="006600"/>
                </a:solidFill>
              </a:rPr>
              <a:t> Ayudan </a:t>
            </a:r>
            <a:r>
              <a:rPr lang="es-ES_tradnl" dirty="0">
                <a:solidFill>
                  <a:srgbClr val="006600"/>
                </a:solidFill>
              </a:rPr>
              <a:t>a </a:t>
            </a:r>
            <a:r>
              <a:rPr lang="es-ES_tradnl" b="1" dirty="0">
                <a:solidFill>
                  <a:srgbClr val="006600"/>
                </a:solidFill>
              </a:rPr>
              <a:t>identificar las actividades y los elementos que generan satisfacción, sentimientos de pertenencia, participación y cohesión social, a la vez que lo consolidan</a:t>
            </a:r>
            <a:r>
              <a:rPr lang="es-ES_tradnl" dirty="0" smtClean="0">
                <a:solidFill>
                  <a:srgbClr val="006600"/>
                </a:solidFill>
              </a:rPr>
              <a:t>.</a:t>
            </a:r>
            <a:r>
              <a:rPr lang="es-ES" dirty="0">
                <a:solidFill>
                  <a:srgbClr val="006600"/>
                </a:solidFill>
              </a:rPr>
              <a:t> </a:t>
            </a:r>
            <a:endParaRPr lang="es-ES" dirty="0" smtClean="0">
              <a:solidFill>
                <a:srgbClr val="006600"/>
              </a:solidFill>
            </a:endParaRPr>
          </a:p>
          <a:p>
            <a:pPr algn="just"/>
            <a:endParaRPr lang="es-ES_tradnl" dirty="0">
              <a:solidFill>
                <a:srgbClr val="006600"/>
              </a:solidFill>
            </a:endParaRPr>
          </a:p>
          <a:p>
            <a:r>
              <a:rPr lang="es-ES_tradnl" dirty="0">
                <a:solidFill>
                  <a:srgbClr val="006600"/>
                </a:solidFill>
              </a:rPr>
              <a:t>Los estudiantes se sienten </a:t>
            </a:r>
            <a:r>
              <a:rPr lang="es-ES_tradnl" b="1" dirty="0">
                <a:solidFill>
                  <a:srgbClr val="006600"/>
                </a:solidFill>
              </a:rPr>
              <a:t>implicados en hacerse preguntas, cuestionar, identificar y priorizar respuestas o posibles soluciones, evaluar las propias capacidades y conocimientos para afrontar los proyectos y las posibles </a:t>
            </a:r>
            <a:r>
              <a:rPr lang="es-ES_tradnl" b="1" dirty="0" smtClean="0">
                <a:solidFill>
                  <a:srgbClr val="006600"/>
                </a:solidFill>
              </a:rPr>
              <a:t>soluciones,  </a:t>
            </a:r>
            <a:r>
              <a:rPr lang="es-ES_tradnl" dirty="0" smtClean="0">
                <a:solidFill>
                  <a:srgbClr val="006600"/>
                </a:solidFill>
              </a:rPr>
              <a:t>se </a:t>
            </a:r>
            <a:r>
              <a:rPr lang="es-ES_tradnl" dirty="0">
                <a:solidFill>
                  <a:srgbClr val="006600"/>
                </a:solidFill>
              </a:rPr>
              <a:t>hacen </a:t>
            </a:r>
            <a:r>
              <a:rPr lang="es-ES_tradnl" b="1" dirty="0">
                <a:solidFill>
                  <a:srgbClr val="006600"/>
                </a:solidFill>
              </a:rPr>
              <a:t>conscientes de lo que saben y lo que necesitan aprender </a:t>
            </a:r>
            <a:r>
              <a:rPr lang="es-ES_tradnl" dirty="0">
                <a:solidFill>
                  <a:srgbClr val="006600"/>
                </a:solidFill>
              </a:rPr>
              <a:t>para alcanzar los objetivos propuestos.</a:t>
            </a:r>
          </a:p>
          <a:p>
            <a:endParaRPr lang="es-ES_tradnl" b="1" dirty="0" smtClean="0">
              <a:solidFill>
                <a:srgbClr val="006600"/>
              </a:solidFill>
            </a:endParaRPr>
          </a:p>
          <a:p>
            <a:r>
              <a:rPr lang="es-ES_tradnl" dirty="0">
                <a:solidFill>
                  <a:srgbClr val="006600"/>
                </a:solidFill>
              </a:rPr>
              <a:t>Las reflexiones en estos proyectos es básica y al final puede desembocar en </a:t>
            </a:r>
            <a:r>
              <a:rPr lang="es-ES_tradnl" b="1" dirty="0">
                <a:solidFill>
                  <a:srgbClr val="006600"/>
                </a:solidFill>
              </a:rPr>
              <a:t>nuevos retos, nuevas motivaciones para aprender, para conocer y plantear o participar en otros proyectos ofertados</a:t>
            </a:r>
            <a:r>
              <a:rPr lang="es-ES_tradnl" dirty="0">
                <a:solidFill>
                  <a:srgbClr val="006600"/>
                </a:solidFill>
              </a:rPr>
              <a:t>, con más autonomía y capacidad para aprender</a:t>
            </a:r>
          </a:p>
          <a:p>
            <a:endParaRPr lang="es-ES_tradnl" b="1" dirty="0">
              <a:solidFill>
                <a:srgbClr val="006600"/>
              </a:solidFill>
            </a:endParaRPr>
          </a:p>
          <a:p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4081440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24744"/>
          </a:xfrm>
          <a:solidFill>
            <a:srgbClr val="006600"/>
          </a:solidFill>
        </p:spPr>
        <p:txBody>
          <a:bodyPr>
            <a:normAutofit fontScale="90000"/>
          </a:bodyPr>
          <a:lstStyle/>
          <a:p>
            <a:r>
              <a:rPr lang="ca-ES" dirty="0" smtClean="0">
                <a:solidFill>
                  <a:schemeClr val="bg1"/>
                </a:solidFill>
              </a:rPr>
              <a:t>EL APRENDIZAJE SERVICIO EN LA UNIVERSIDAD</a:t>
            </a:r>
            <a:endParaRPr lang="ca-ES" dirty="0">
              <a:solidFill>
                <a:schemeClr val="bg1"/>
              </a:solidFill>
            </a:endParaRPr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251520" y="2132856"/>
            <a:ext cx="8568952" cy="3993307"/>
          </a:xfrm>
          <a:noFill/>
        </p:spPr>
        <p:txBody>
          <a:bodyPr/>
          <a:lstStyle/>
          <a:p>
            <a:pPr marL="0" indent="0" algn="ctr">
              <a:buNone/>
            </a:pPr>
            <a:r>
              <a:rPr lang="es-ES" dirty="0" smtClean="0">
                <a:solidFill>
                  <a:srgbClr val="006600"/>
                </a:solidFill>
              </a:rPr>
              <a:t>La universidad ha sido </a:t>
            </a:r>
          </a:p>
          <a:p>
            <a:pPr marL="0" indent="0" algn="ctr">
              <a:buNone/>
            </a:pPr>
            <a:r>
              <a:rPr lang="es-ES" dirty="0" smtClean="0">
                <a:solidFill>
                  <a:srgbClr val="006600"/>
                </a:solidFill>
              </a:rPr>
              <a:t>la </a:t>
            </a:r>
            <a:r>
              <a:rPr lang="es-ES" b="1" dirty="0" smtClean="0">
                <a:solidFill>
                  <a:srgbClr val="006600"/>
                </a:solidFill>
              </a:rPr>
              <a:t>última institución educativa</a:t>
            </a:r>
            <a:r>
              <a:rPr lang="es-ES" dirty="0" smtClean="0">
                <a:solidFill>
                  <a:srgbClr val="006600"/>
                </a:solidFill>
              </a:rPr>
              <a:t> que ha incorporado el aprendizaje servicio</a:t>
            </a:r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43498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rgbClr val="006600"/>
          </a:solidFill>
        </p:spPr>
        <p:txBody>
          <a:bodyPr/>
          <a:lstStyle/>
          <a:p>
            <a:r>
              <a:rPr lang="ca-ES" dirty="0" smtClean="0">
                <a:solidFill>
                  <a:schemeClr val="bg1"/>
                </a:solidFill>
              </a:rPr>
              <a:t>CONCLUSIONES -2 </a:t>
            </a:r>
            <a:endParaRPr lang="ca-ES" dirty="0">
              <a:solidFill>
                <a:schemeClr val="bg1"/>
              </a:solidFill>
            </a:endParaRPr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251520" y="1484784"/>
            <a:ext cx="8435280" cy="4641379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endParaRPr lang="es-ES_tradnl" dirty="0"/>
          </a:p>
          <a:p>
            <a:pPr algn="just"/>
            <a:r>
              <a:rPr lang="es-ES_tradnl" dirty="0" smtClean="0">
                <a:solidFill>
                  <a:srgbClr val="006600"/>
                </a:solidFill>
              </a:rPr>
              <a:t>Mediante la participación en estas actividades, los estudiantes  </a:t>
            </a:r>
            <a:r>
              <a:rPr lang="es-ES_tradnl" b="1" dirty="0" smtClean="0">
                <a:solidFill>
                  <a:srgbClr val="006600"/>
                </a:solidFill>
              </a:rPr>
              <a:t>desarrollan capacidades </a:t>
            </a:r>
            <a:r>
              <a:rPr lang="es-ES_tradnl" b="1" dirty="0">
                <a:solidFill>
                  <a:srgbClr val="006600"/>
                </a:solidFill>
              </a:rPr>
              <a:t>y habilidades para trabajar en grupo, coordinarse, consensuar, participar, hacer aportaciones, gestionar las diferencias y conflictos, innovar, comunicar y respetar ideas y </a:t>
            </a:r>
            <a:r>
              <a:rPr lang="es-ES_tradnl" b="1" dirty="0" smtClean="0">
                <a:solidFill>
                  <a:srgbClr val="006600"/>
                </a:solidFill>
              </a:rPr>
              <a:t>propuestas. </a:t>
            </a:r>
          </a:p>
          <a:p>
            <a:pPr marL="0" indent="0" algn="just">
              <a:buNone/>
            </a:pPr>
            <a:endParaRPr lang="es-ES_tradnl" dirty="0"/>
          </a:p>
          <a:p>
            <a:pPr algn="just"/>
            <a:r>
              <a:rPr lang="es-ES_tradnl" dirty="0" smtClean="0">
                <a:solidFill>
                  <a:srgbClr val="006600"/>
                </a:solidFill>
              </a:rPr>
              <a:t>De todas maneras, hemos </a:t>
            </a:r>
            <a:r>
              <a:rPr lang="es-ES_tradnl" dirty="0">
                <a:solidFill>
                  <a:srgbClr val="006600"/>
                </a:solidFill>
              </a:rPr>
              <a:t>comprobado que </a:t>
            </a:r>
            <a:r>
              <a:rPr lang="es-ES_tradnl" b="1" dirty="0">
                <a:solidFill>
                  <a:srgbClr val="006600"/>
                </a:solidFill>
              </a:rPr>
              <a:t>según la tipología de los proyectos </a:t>
            </a:r>
            <a:r>
              <a:rPr lang="es-ES_tradnl" dirty="0">
                <a:solidFill>
                  <a:srgbClr val="006600"/>
                </a:solidFill>
              </a:rPr>
              <a:t>se puede </a:t>
            </a:r>
            <a:r>
              <a:rPr lang="es-ES_tradnl" b="1" dirty="0">
                <a:solidFill>
                  <a:srgbClr val="006600"/>
                </a:solidFill>
              </a:rPr>
              <a:t>incidir más o menos</a:t>
            </a:r>
            <a:r>
              <a:rPr lang="es-ES_tradnl" dirty="0">
                <a:solidFill>
                  <a:srgbClr val="006600"/>
                </a:solidFill>
              </a:rPr>
              <a:t> en cada una de las </a:t>
            </a:r>
            <a:r>
              <a:rPr lang="es-ES_tradnl" b="1" dirty="0">
                <a:solidFill>
                  <a:srgbClr val="006600"/>
                </a:solidFill>
              </a:rPr>
              <a:t>competencias transversales de la </a:t>
            </a:r>
            <a:r>
              <a:rPr lang="es-ES_tradnl" b="1" dirty="0" err="1">
                <a:solidFill>
                  <a:srgbClr val="006600"/>
                </a:solidFill>
              </a:rPr>
              <a:t>UdG</a:t>
            </a:r>
            <a:r>
              <a:rPr lang="es-ES_tradnl" b="1" dirty="0">
                <a:solidFill>
                  <a:srgbClr val="006600"/>
                </a:solidFill>
              </a:rPr>
              <a:t> </a:t>
            </a:r>
            <a:r>
              <a:rPr lang="es-ES_tradnl" dirty="0">
                <a:solidFill>
                  <a:srgbClr val="006600"/>
                </a:solidFill>
              </a:rPr>
              <a:t>o incluso </a:t>
            </a:r>
            <a:r>
              <a:rPr lang="es-ES_tradnl" b="1" dirty="0">
                <a:solidFill>
                  <a:srgbClr val="006600"/>
                </a:solidFill>
              </a:rPr>
              <a:t>se podrían incluir algunas de más específicas</a:t>
            </a:r>
            <a:r>
              <a:rPr lang="es-ES_tradnl" dirty="0">
                <a:solidFill>
                  <a:srgbClr val="006600"/>
                </a:solidFill>
              </a:rPr>
              <a:t>, aspecto que estamos trabajando actualmente.</a:t>
            </a:r>
          </a:p>
          <a:p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3630436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rgbClr val="006600"/>
          </a:solidFill>
        </p:spPr>
        <p:txBody>
          <a:bodyPr/>
          <a:lstStyle/>
          <a:p>
            <a:r>
              <a:rPr lang="ca-ES" dirty="0" smtClean="0">
                <a:solidFill>
                  <a:schemeClr val="bg1"/>
                </a:solidFill>
              </a:rPr>
              <a:t>CONCLUSIONES -3</a:t>
            </a:r>
            <a:endParaRPr lang="ca-ES" dirty="0">
              <a:solidFill>
                <a:schemeClr val="bg1"/>
              </a:solidFill>
            </a:endParaRPr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179512" y="1268760"/>
            <a:ext cx="8784976" cy="485740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s-ES" b="1" dirty="0" smtClean="0">
                <a:solidFill>
                  <a:srgbClr val="006600"/>
                </a:solidFill>
              </a:rPr>
              <a:t>En relación a  los resultados obtenidos queremos concluir: </a:t>
            </a:r>
          </a:p>
          <a:p>
            <a:endParaRPr lang="es-ES" b="1" dirty="0" smtClean="0">
              <a:solidFill>
                <a:srgbClr val="006600"/>
              </a:solidFill>
            </a:endParaRPr>
          </a:p>
          <a:p>
            <a:r>
              <a:rPr lang="es-ES" b="1" dirty="0" smtClean="0">
                <a:solidFill>
                  <a:srgbClr val="006600"/>
                </a:solidFill>
              </a:rPr>
              <a:t>Es un acierto aplicar la metodología del APS de manera institucionalizada en las actividades solidarias promovidas por la OCD, ya que pueden </a:t>
            </a:r>
            <a:r>
              <a:rPr lang="es-ES" b="1" dirty="0" smtClean="0">
                <a:solidFill>
                  <a:srgbClr val="006600"/>
                </a:solidFill>
              </a:rPr>
              <a:t>participar </a:t>
            </a:r>
            <a:r>
              <a:rPr lang="es-ES" b="1" dirty="0" smtClean="0">
                <a:solidFill>
                  <a:srgbClr val="006600"/>
                </a:solidFill>
              </a:rPr>
              <a:t>todos </a:t>
            </a:r>
            <a:r>
              <a:rPr lang="es-ES" b="1" dirty="0" smtClean="0">
                <a:solidFill>
                  <a:srgbClr val="006600"/>
                </a:solidFill>
              </a:rPr>
              <a:t>los </a:t>
            </a:r>
            <a:r>
              <a:rPr lang="es-ES" b="1" dirty="0" smtClean="0">
                <a:solidFill>
                  <a:srgbClr val="006600"/>
                </a:solidFill>
              </a:rPr>
              <a:t>estudiantes.  El coste para la institución es muy bajo.</a:t>
            </a:r>
            <a:endParaRPr lang="es-ES" b="1" dirty="0" smtClean="0">
              <a:solidFill>
                <a:srgbClr val="006600"/>
              </a:solidFill>
            </a:endParaRPr>
          </a:p>
          <a:p>
            <a:pPr marL="0" indent="0">
              <a:buNone/>
            </a:pPr>
            <a:endParaRPr lang="es-ES" b="1" dirty="0" smtClean="0">
              <a:solidFill>
                <a:srgbClr val="006600"/>
              </a:solidFill>
            </a:endParaRPr>
          </a:p>
          <a:p>
            <a:r>
              <a:rPr lang="es-ES" b="1" dirty="0" smtClean="0">
                <a:solidFill>
                  <a:srgbClr val="006600"/>
                </a:solidFill>
              </a:rPr>
              <a:t>Esta experiencia debería impulsar </a:t>
            </a:r>
            <a:r>
              <a:rPr lang="es-ES" b="1" dirty="0" smtClean="0">
                <a:solidFill>
                  <a:srgbClr val="006600"/>
                </a:solidFill>
              </a:rPr>
              <a:t> </a:t>
            </a:r>
            <a:r>
              <a:rPr lang="es-ES" b="1" dirty="0" smtClean="0">
                <a:solidFill>
                  <a:srgbClr val="006600"/>
                </a:solidFill>
              </a:rPr>
              <a:t>que </a:t>
            </a:r>
            <a:r>
              <a:rPr lang="es-ES" b="1" dirty="0" smtClean="0">
                <a:solidFill>
                  <a:srgbClr val="006600"/>
                </a:solidFill>
              </a:rPr>
              <a:t>otros </a:t>
            </a:r>
            <a:r>
              <a:rPr lang="es-ES" b="1" dirty="0" smtClean="0">
                <a:solidFill>
                  <a:srgbClr val="006600"/>
                </a:solidFill>
              </a:rPr>
              <a:t>grupos </a:t>
            </a:r>
            <a:r>
              <a:rPr lang="es-ES" b="1" dirty="0" smtClean="0">
                <a:solidFill>
                  <a:srgbClr val="006600"/>
                </a:solidFill>
              </a:rPr>
              <a:t>la llevaran </a:t>
            </a:r>
            <a:r>
              <a:rPr lang="es-ES" b="1" dirty="0" smtClean="0">
                <a:solidFill>
                  <a:srgbClr val="006600"/>
                </a:solidFill>
              </a:rPr>
              <a:t>a cabo en otras situaciones y no exclusivamente mediante actividades de reconocimiento académico.  La nueva propuesta requiere: formación , trabajo en red y reconocimiento académico para el profesorado. </a:t>
            </a:r>
          </a:p>
          <a:p>
            <a:pPr marL="0" indent="0">
              <a:buNone/>
            </a:pPr>
            <a:r>
              <a:rPr lang="es-ES" b="1" dirty="0">
                <a:solidFill>
                  <a:srgbClr val="006600"/>
                </a:solidFill>
              </a:rPr>
              <a:t> </a:t>
            </a:r>
            <a:endParaRPr lang="es-ES" b="1" dirty="0" smtClean="0">
              <a:solidFill>
                <a:srgbClr val="006600"/>
              </a:solidFill>
            </a:endParaRPr>
          </a:p>
          <a:p>
            <a:r>
              <a:rPr lang="es-ES" b="1" dirty="0" smtClean="0">
                <a:solidFill>
                  <a:srgbClr val="006600"/>
                </a:solidFill>
              </a:rPr>
              <a:t>En estos momentos se está intentando crear un grupo de innovación en la </a:t>
            </a:r>
            <a:r>
              <a:rPr lang="es-ES" b="1" dirty="0" smtClean="0">
                <a:solidFill>
                  <a:srgbClr val="006600"/>
                </a:solidFill>
              </a:rPr>
              <a:t>ICE de la </a:t>
            </a:r>
            <a:r>
              <a:rPr lang="es-ES" b="1" dirty="0" err="1" smtClean="0">
                <a:solidFill>
                  <a:srgbClr val="006600"/>
                </a:solidFill>
              </a:rPr>
              <a:t>UdG</a:t>
            </a:r>
            <a:r>
              <a:rPr lang="es-ES" b="1" dirty="0" smtClean="0">
                <a:solidFill>
                  <a:srgbClr val="006600"/>
                </a:solidFill>
              </a:rPr>
              <a:t> </a:t>
            </a:r>
            <a:r>
              <a:rPr lang="es-ES" b="1" dirty="0" smtClean="0">
                <a:solidFill>
                  <a:srgbClr val="006600"/>
                </a:solidFill>
              </a:rPr>
              <a:t>centrado en APS. </a:t>
            </a:r>
            <a:endParaRPr lang="es-ES" b="1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5508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ol 2"/>
          <p:cNvSpPr>
            <a:spLocks noGrp="1"/>
          </p:cNvSpPr>
          <p:nvPr>
            <p:ph type="subTitle" idx="1"/>
          </p:nvPr>
        </p:nvSpPr>
        <p:spPr>
          <a:xfrm>
            <a:off x="395536" y="801579"/>
            <a:ext cx="7992888" cy="5003685"/>
          </a:xfrm>
        </p:spPr>
        <p:txBody>
          <a:bodyPr>
            <a:normAutofit fontScale="85000" lnSpcReduction="20000"/>
          </a:bodyPr>
          <a:lstStyle/>
          <a:p>
            <a:pPr algn="just"/>
            <a:endParaRPr lang="es-ES_tradnl" dirty="0" smtClean="0"/>
          </a:p>
          <a:p>
            <a:pPr algn="ctr"/>
            <a:r>
              <a:rPr lang="es-ES_tradnl" sz="3100" b="1" dirty="0" smtClean="0">
                <a:solidFill>
                  <a:srgbClr val="006600"/>
                </a:solidFill>
              </a:rPr>
              <a:t>EZKERRIK ASKO</a:t>
            </a:r>
            <a:endParaRPr lang="es-ES_tradnl" sz="3100" b="1" dirty="0">
              <a:solidFill>
                <a:srgbClr val="006600"/>
              </a:solidFill>
            </a:endParaRPr>
          </a:p>
          <a:p>
            <a:pPr algn="ctr"/>
            <a:endParaRPr lang="es-ES_tradnl" sz="3100" b="1" dirty="0" smtClean="0">
              <a:solidFill>
                <a:srgbClr val="006600"/>
              </a:solidFill>
            </a:endParaRPr>
          </a:p>
          <a:p>
            <a:pPr algn="ctr"/>
            <a:r>
              <a:rPr lang="es-ES_tradnl" sz="3100" b="1" dirty="0" smtClean="0">
                <a:solidFill>
                  <a:srgbClr val="006600"/>
                </a:solidFill>
              </a:rPr>
              <a:t>MUCHAS GRACIAS</a:t>
            </a:r>
          </a:p>
          <a:p>
            <a:pPr algn="ctr"/>
            <a:endParaRPr lang="es-ES_tradnl" dirty="0" smtClean="0"/>
          </a:p>
          <a:p>
            <a:pPr algn="ctr"/>
            <a:endParaRPr lang="es-ES_tradnl" dirty="0"/>
          </a:p>
          <a:p>
            <a:pPr algn="ctr"/>
            <a:r>
              <a:rPr lang="es-ES_tradnl" b="1" dirty="0" smtClean="0">
                <a:solidFill>
                  <a:srgbClr val="006600"/>
                </a:solidFill>
              </a:rPr>
              <a:t>WEB OFICINA DE COOPERACIÓN PARA EL DESARROLLO </a:t>
            </a:r>
            <a:r>
              <a:rPr lang="es-ES_tradnl" b="1" dirty="0" err="1" smtClean="0">
                <a:solidFill>
                  <a:srgbClr val="006600"/>
                </a:solidFill>
              </a:rPr>
              <a:t>UdG</a:t>
            </a:r>
            <a:endParaRPr lang="es-ES_tradnl" b="1" dirty="0" smtClean="0">
              <a:solidFill>
                <a:srgbClr val="006600"/>
              </a:solidFill>
            </a:endParaRPr>
          </a:p>
          <a:p>
            <a:pPr algn="just"/>
            <a:endParaRPr lang="es-ES_tradnl" dirty="0" smtClean="0"/>
          </a:p>
          <a:p>
            <a:pPr algn="just"/>
            <a:endParaRPr lang="es-ES_tradnl" dirty="0" smtClean="0"/>
          </a:p>
          <a:p>
            <a:pPr algn="just"/>
            <a:endParaRPr lang="es-ES_tradnl" dirty="0">
              <a:hlinkClick r:id="rId2"/>
            </a:endParaRPr>
          </a:p>
          <a:p>
            <a:pPr algn="ctr"/>
            <a:r>
              <a:rPr lang="es-ES_tradnl" dirty="0" smtClean="0">
                <a:hlinkClick r:id="rId2"/>
              </a:rPr>
              <a:t>http://www.udg.edu/cooperacio</a:t>
            </a:r>
            <a:endParaRPr lang="es-ES_tradnl" dirty="0" smtClean="0"/>
          </a:p>
          <a:p>
            <a:pPr algn="just"/>
            <a:endParaRPr lang="es-ES_tradnl" dirty="0"/>
          </a:p>
          <a:p>
            <a:pPr algn="just"/>
            <a:endParaRPr lang="es-ES_tradnl" dirty="0" smtClean="0"/>
          </a:p>
          <a:p>
            <a:pPr algn="just"/>
            <a:endParaRPr lang="es-ES_tradnl" dirty="0"/>
          </a:p>
          <a:p>
            <a:pPr algn="just"/>
            <a:endParaRPr lang="es-ES_tradnl" dirty="0" smtClean="0"/>
          </a:p>
        </p:txBody>
      </p:sp>
      <p:sp>
        <p:nvSpPr>
          <p:cNvPr id="6" name="Títol 1"/>
          <p:cNvSpPr txBox="1">
            <a:spLocks/>
          </p:cNvSpPr>
          <p:nvPr/>
        </p:nvSpPr>
        <p:spPr>
          <a:xfrm>
            <a:off x="455394" y="5373216"/>
            <a:ext cx="8496944" cy="1224135"/>
          </a:xfrm>
          <a:prstGeom prst="rect">
            <a:avLst/>
          </a:prstGeom>
        </p:spPr>
        <p:txBody>
          <a:bodyPr vert="horz" lIns="45720" rIns="45720" anchor="t">
            <a:normAutofit/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lang="en-US" sz="4600" b="1" kern="1200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ES_tradnl" sz="1800">
              <a:ln w="5000" cmpd="sng">
                <a:solidFill>
                  <a:srgbClr val="94C600">
                    <a:tint val="80000"/>
                    <a:shade val="99000"/>
                    <a:satMod val="500000"/>
                  </a:srgbClr>
                </a:solidFill>
                <a:prstDash val="solid"/>
              </a:ln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595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ol 2"/>
          <p:cNvSpPr>
            <a:spLocks noGrp="1"/>
          </p:cNvSpPr>
          <p:nvPr>
            <p:ph type="subTitle" idx="1"/>
          </p:nvPr>
        </p:nvSpPr>
        <p:spPr>
          <a:xfrm>
            <a:off x="755576" y="404664"/>
            <a:ext cx="7704856" cy="5040560"/>
          </a:xfrm>
        </p:spPr>
        <p:txBody>
          <a:bodyPr>
            <a:normAutofit fontScale="92500" lnSpcReduction="20000"/>
          </a:bodyPr>
          <a:lstStyle/>
          <a:p>
            <a:pPr algn="just"/>
            <a:endParaRPr lang="es-ES_tradnl" dirty="0" smtClean="0"/>
          </a:p>
          <a:p>
            <a:pPr algn="just"/>
            <a:endParaRPr lang="es-ES_tradnl" dirty="0"/>
          </a:p>
          <a:p>
            <a:pPr algn="ctr"/>
            <a:endParaRPr lang="es-ES_tradnl" dirty="0"/>
          </a:p>
          <a:p>
            <a:pPr algn="ctr"/>
            <a:r>
              <a:rPr lang="es-ES_tradnl" b="1" dirty="0" smtClean="0">
                <a:solidFill>
                  <a:srgbClr val="006600"/>
                </a:solidFill>
              </a:rPr>
              <a:t>ENLACE AL APLICATIVO INFORMATICO QUE SE HA DISEÑADO PARA LA GESTIÓN DE LAS ACTIVIDADES SOLIDARIAS</a:t>
            </a:r>
          </a:p>
          <a:p>
            <a:pPr algn="just"/>
            <a:endParaRPr lang="es-ES_tradnl" dirty="0" smtClean="0"/>
          </a:p>
          <a:p>
            <a:pPr algn="just"/>
            <a:endParaRPr lang="es-ES_tradnl" dirty="0" smtClean="0">
              <a:hlinkClick r:id="rId2"/>
            </a:endParaRPr>
          </a:p>
          <a:p>
            <a:pPr algn="just"/>
            <a:endParaRPr lang="es-ES_tradnl" dirty="0">
              <a:hlinkClick r:id="rId2"/>
            </a:endParaRPr>
          </a:p>
          <a:p>
            <a:pPr algn="just"/>
            <a:endParaRPr lang="es-ES_tradnl" dirty="0">
              <a:hlinkClick r:id="rId2"/>
            </a:endParaRPr>
          </a:p>
          <a:p>
            <a:pPr algn="ctr"/>
            <a:r>
              <a:rPr lang="es-ES_tradnl" dirty="0">
                <a:hlinkClick r:id="rId3"/>
              </a:rPr>
              <a:t>http://</a:t>
            </a:r>
            <a:r>
              <a:rPr lang="es-ES_tradnl" dirty="0" smtClean="0">
                <a:hlinkClick r:id="rId3"/>
              </a:rPr>
              <a:t>aserv.udg.edu/practiquescooperacio</a:t>
            </a:r>
            <a:endParaRPr lang="es-ES_tradnl" dirty="0" smtClean="0"/>
          </a:p>
          <a:p>
            <a:pPr algn="ctr"/>
            <a:endParaRPr lang="es-ES_tradnl" dirty="0" smtClean="0"/>
          </a:p>
          <a:p>
            <a:pPr algn="ctr"/>
            <a:endParaRPr lang="es-ES_tradnl" dirty="0"/>
          </a:p>
          <a:p>
            <a:pPr algn="ctr"/>
            <a:endParaRPr lang="es-ES_tradnl" dirty="0"/>
          </a:p>
          <a:p>
            <a:pPr algn="just"/>
            <a:endParaRPr lang="es-ES_tradnl" dirty="0" smtClean="0"/>
          </a:p>
        </p:txBody>
      </p:sp>
      <p:sp>
        <p:nvSpPr>
          <p:cNvPr id="6" name="Títol 1"/>
          <p:cNvSpPr txBox="1">
            <a:spLocks/>
          </p:cNvSpPr>
          <p:nvPr/>
        </p:nvSpPr>
        <p:spPr>
          <a:xfrm>
            <a:off x="455394" y="5373216"/>
            <a:ext cx="8496944" cy="1224135"/>
          </a:xfrm>
          <a:prstGeom prst="rect">
            <a:avLst/>
          </a:prstGeom>
        </p:spPr>
        <p:txBody>
          <a:bodyPr vert="horz" lIns="45720" rIns="45720" anchor="t">
            <a:normAutofit/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lang="en-US" sz="4600" b="1" kern="1200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ES_tradnl" sz="1800">
              <a:ln w="5000" cmpd="sng">
                <a:solidFill>
                  <a:srgbClr val="94C600">
                    <a:tint val="80000"/>
                    <a:shade val="99000"/>
                    <a:satMod val="500000"/>
                  </a:srgbClr>
                </a:solidFill>
                <a:prstDash val="solid"/>
              </a:ln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1273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24744"/>
          </a:xfrm>
          <a:solidFill>
            <a:srgbClr val="006600"/>
          </a:solidFill>
        </p:spPr>
        <p:txBody>
          <a:bodyPr>
            <a:normAutofit fontScale="90000"/>
          </a:bodyPr>
          <a:lstStyle/>
          <a:p>
            <a:r>
              <a:rPr lang="es-ES" dirty="0">
                <a:solidFill>
                  <a:schemeClr val="bg1"/>
                </a:solidFill>
              </a:rPr>
              <a:t>EL APS EN LAS UNIVERSIDADES</a:t>
            </a:r>
            <a:br>
              <a:rPr lang="es-ES" dirty="0">
                <a:solidFill>
                  <a:schemeClr val="bg1"/>
                </a:solidFill>
              </a:rPr>
            </a:br>
            <a:r>
              <a:rPr lang="es-ES" dirty="0">
                <a:solidFill>
                  <a:schemeClr val="bg1"/>
                </a:solidFill>
              </a:rPr>
              <a:t>INTERNACIONAL</a:t>
            </a:r>
            <a:endParaRPr lang="ca-ES" dirty="0">
              <a:solidFill>
                <a:schemeClr val="bg1"/>
              </a:solidFill>
            </a:endParaRPr>
          </a:p>
        </p:txBody>
      </p:sp>
      <p:graphicFrame>
        <p:nvGraphicFramePr>
          <p:cNvPr id="4" name="Contenidor de contingut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699293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04928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52736"/>
          </a:xfrm>
          <a:solidFill>
            <a:srgbClr val="006600"/>
          </a:solidFill>
        </p:spPr>
        <p:txBody>
          <a:bodyPr>
            <a:normAutofit fontScale="90000"/>
          </a:bodyPr>
          <a:lstStyle/>
          <a:p>
            <a:r>
              <a:rPr lang="es-ES" dirty="0" smtClean="0">
                <a:solidFill>
                  <a:schemeClr val="bg1"/>
                </a:solidFill>
              </a:rPr>
              <a:t>EL APS EN LAS UNIVERSIDADES ESPAÑOLAS </a:t>
            </a:r>
            <a:endParaRPr lang="ca-ES" dirty="0">
              <a:solidFill>
                <a:schemeClr val="bg1"/>
              </a:solidFill>
            </a:endParaRPr>
          </a:p>
        </p:txBody>
      </p:sp>
      <p:graphicFrame>
        <p:nvGraphicFramePr>
          <p:cNvPr id="4" name="Contenidor de contingut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2085168"/>
              </p:ext>
            </p:extLst>
          </p:nvPr>
        </p:nvGraphicFramePr>
        <p:xfrm>
          <a:off x="107504" y="1340768"/>
          <a:ext cx="8805664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51105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o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68760"/>
          </a:xfrm>
          <a:solidFill>
            <a:srgbClr val="006600"/>
          </a:solidFill>
          <a:ln>
            <a:noFill/>
          </a:ln>
        </p:spPr>
        <p:txBody>
          <a:bodyPr>
            <a:normAutofit fontScale="90000"/>
          </a:bodyPr>
          <a:lstStyle/>
          <a:p>
            <a:r>
              <a:rPr lang="es-ES" dirty="0" smtClean="0">
                <a:solidFill>
                  <a:schemeClr val="bg1"/>
                </a:solidFill>
              </a:rPr>
              <a:t>MODELOS DE APS EN LAS UNIVERSIDADES</a:t>
            </a:r>
            <a:br>
              <a:rPr lang="es-ES" dirty="0" smtClean="0">
                <a:solidFill>
                  <a:schemeClr val="bg1"/>
                </a:solidFill>
              </a:rPr>
            </a:br>
            <a:r>
              <a:rPr lang="es-ES" dirty="0" smtClean="0">
                <a:solidFill>
                  <a:schemeClr val="bg1"/>
                </a:solidFill>
              </a:rPr>
              <a:t>ORGANIZACIÓN</a:t>
            </a:r>
            <a:endParaRPr lang="ca-ES" dirty="0">
              <a:solidFill>
                <a:schemeClr val="bg1"/>
              </a:solidFill>
            </a:endParaRPr>
          </a:p>
        </p:txBody>
      </p:sp>
      <p:graphicFrame>
        <p:nvGraphicFramePr>
          <p:cNvPr id="6" name="Contenidor de contingut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9335518"/>
              </p:ext>
            </p:extLst>
          </p:nvPr>
        </p:nvGraphicFramePr>
        <p:xfrm>
          <a:off x="395536" y="1484784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203392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o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68760"/>
          </a:xfrm>
          <a:solidFill>
            <a:srgbClr val="006600"/>
          </a:solidFill>
          <a:ln>
            <a:noFill/>
          </a:ln>
        </p:spPr>
        <p:txBody>
          <a:bodyPr>
            <a:normAutofit fontScale="90000"/>
          </a:bodyPr>
          <a:lstStyle/>
          <a:p>
            <a:r>
              <a:rPr lang="es-ES" dirty="0" smtClean="0">
                <a:solidFill>
                  <a:schemeClr val="bg1"/>
                </a:solidFill>
              </a:rPr>
              <a:t>MODELOS DE APS EN LAS UNIVERSIDADES</a:t>
            </a:r>
            <a:br>
              <a:rPr lang="es-ES" dirty="0" smtClean="0">
                <a:solidFill>
                  <a:schemeClr val="bg1"/>
                </a:solidFill>
              </a:rPr>
            </a:br>
            <a:r>
              <a:rPr lang="es-ES" dirty="0" smtClean="0">
                <a:solidFill>
                  <a:schemeClr val="bg1"/>
                </a:solidFill>
              </a:rPr>
              <a:t>RECONOCIMIENTO INSTITUCIONAL</a:t>
            </a:r>
            <a:endParaRPr lang="ca-ES" dirty="0">
              <a:solidFill>
                <a:schemeClr val="bg1"/>
              </a:solidFill>
            </a:endParaRPr>
          </a:p>
        </p:txBody>
      </p:sp>
      <p:graphicFrame>
        <p:nvGraphicFramePr>
          <p:cNvPr id="6" name="Contenidor de contingut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5383631"/>
              </p:ext>
            </p:extLst>
          </p:nvPr>
        </p:nvGraphicFramePr>
        <p:xfrm>
          <a:off x="395536" y="1484784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40598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0" y="-17403"/>
            <a:ext cx="9116888" cy="1196752"/>
          </a:xfrm>
          <a:solidFill>
            <a:srgbClr val="006600"/>
          </a:solidFill>
        </p:spPr>
        <p:txBody>
          <a:bodyPr>
            <a:normAutofit fontScale="90000"/>
          </a:bodyPr>
          <a:lstStyle/>
          <a:p>
            <a:r>
              <a:rPr lang="ca-ES" sz="2800" b="1" dirty="0" smtClean="0">
                <a:solidFill>
                  <a:schemeClr val="bg1"/>
                </a:solidFill>
              </a:rPr>
              <a:t>LAS 7 CARACTERISTICAS QUE GARANTIZAN PROGRAMAS DE APS DE ALTA CALIDAD </a:t>
            </a:r>
            <a:r>
              <a:rPr lang="ca-ES" sz="2700" dirty="0" smtClean="0">
                <a:solidFill>
                  <a:schemeClr val="bg1"/>
                </a:solidFill>
              </a:rPr>
              <a:t>(Service </a:t>
            </a:r>
            <a:r>
              <a:rPr lang="ca-ES" sz="2700" dirty="0" err="1">
                <a:solidFill>
                  <a:schemeClr val="bg1"/>
                </a:solidFill>
              </a:rPr>
              <a:t>L</a:t>
            </a:r>
            <a:r>
              <a:rPr lang="ca-ES" sz="2700" dirty="0" err="1" smtClean="0">
                <a:solidFill>
                  <a:schemeClr val="bg1"/>
                </a:solidFill>
              </a:rPr>
              <a:t>earning</a:t>
            </a:r>
            <a:r>
              <a:rPr lang="ca-ES" sz="2700" dirty="0" smtClean="0">
                <a:solidFill>
                  <a:schemeClr val="bg1"/>
                </a:solidFill>
              </a:rPr>
              <a:t> 2000 </a:t>
            </a:r>
            <a:r>
              <a:rPr lang="ca-ES" sz="2700" dirty="0" err="1" smtClean="0">
                <a:solidFill>
                  <a:schemeClr val="bg1"/>
                </a:solidFill>
              </a:rPr>
              <a:t>Center</a:t>
            </a:r>
            <a:r>
              <a:rPr lang="ca-ES" sz="2700" dirty="0" smtClean="0">
                <a:solidFill>
                  <a:schemeClr val="bg1"/>
                </a:solidFill>
              </a:rPr>
              <a:t> al </a:t>
            </a:r>
            <a:r>
              <a:rPr lang="ca-ES" sz="2700" dirty="0" err="1" smtClean="0">
                <a:solidFill>
                  <a:schemeClr val="bg1"/>
                </a:solidFill>
              </a:rPr>
              <a:t>Stanford</a:t>
            </a:r>
            <a:r>
              <a:rPr lang="ca-ES" sz="2700" dirty="0" smtClean="0">
                <a:solidFill>
                  <a:schemeClr val="bg1"/>
                </a:solidFill>
              </a:rPr>
              <a:t> University) </a:t>
            </a:r>
            <a:endParaRPr lang="ca-ES" sz="2700" dirty="0">
              <a:solidFill>
                <a:schemeClr val="bg1"/>
              </a:solidFill>
            </a:endParaRPr>
          </a:p>
        </p:txBody>
      </p:sp>
      <p:graphicFrame>
        <p:nvGraphicFramePr>
          <p:cNvPr id="6" name="Contenidor de contingut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3188244"/>
              </p:ext>
            </p:extLst>
          </p:nvPr>
        </p:nvGraphicFramePr>
        <p:xfrm>
          <a:off x="0" y="1412776"/>
          <a:ext cx="9144000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77479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rgbClr val="006600"/>
          </a:solidFill>
        </p:spPr>
        <p:txBody>
          <a:bodyPr>
            <a:normAutofit/>
          </a:bodyPr>
          <a:lstStyle/>
          <a:p>
            <a:r>
              <a:rPr lang="ca-ES" dirty="0" smtClean="0">
                <a:solidFill>
                  <a:schemeClr val="bg1"/>
                </a:solidFill>
              </a:rPr>
              <a:t>EL APS EN LA UNIVERSIDAD DE GIRONA</a:t>
            </a:r>
            <a:endParaRPr lang="ca-ES" dirty="0">
              <a:solidFill>
                <a:schemeClr val="bg1"/>
              </a:solidFill>
            </a:endParaRPr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179512" y="1340768"/>
            <a:ext cx="8856984" cy="5040560"/>
          </a:xfrm>
        </p:spPr>
        <p:txBody>
          <a:bodyPr>
            <a:normAutofit fontScale="70000" lnSpcReduction="20000"/>
          </a:bodyPr>
          <a:lstStyle/>
          <a:p>
            <a:r>
              <a:rPr lang="es-ES" dirty="0" smtClean="0">
                <a:solidFill>
                  <a:srgbClr val="006600"/>
                </a:solidFill>
              </a:rPr>
              <a:t>Es un </a:t>
            </a:r>
            <a:r>
              <a:rPr lang="es-ES" b="1" dirty="0" smtClean="0">
                <a:solidFill>
                  <a:srgbClr val="006600"/>
                </a:solidFill>
              </a:rPr>
              <a:t>programa institucional vinculado a la </a:t>
            </a:r>
            <a:r>
              <a:rPr lang="es-ES" b="1" dirty="0" smtClean="0">
                <a:solidFill>
                  <a:srgbClr val="006600"/>
                </a:solidFill>
              </a:rPr>
              <a:t>OCD </a:t>
            </a:r>
            <a:r>
              <a:rPr lang="es-ES" dirty="0" smtClean="0">
                <a:solidFill>
                  <a:srgbClr val="006600"/>
                </a:solidFill>
              </a:rPr>
              <a:t>con </a:t>
            </a:r>
            <a:r>
              <a:rPr lang="es-ES" b="1" dirty="0" smtClean="0">
                <a:solidFill>
                  <a:srgbClr val="006600"/>
                </a:solidFill>
              </a:rPr>
              <a:t>créditos de reconocimiento académico para el alumnado. </a:t>
            </a:r>
          </a:p>
          <a:p>
            <a:endParaRPr lang="es-ES" b="1" dirty="0" smtClean="0">
              <a:solidFill>
                <a:srgbClr val="006600"/>
              </a:solidFill>
            </a:endParaRPr>
          </a:p>
          <a:p>
            <a:r>
              <a:rPr lang="es-ES" b="1" dirty="0" smtClean="0">
                <a:solidFill>
                  <a:srgbClr val="006600"/>
                </a:solidFill>
              </a:rPr>
              <a:t>El profesorado se implica a través de la formación específica que se lleva a cabo. </a:t>
            </a:r>
            <a:endParaRPr lang="es-ES" b="1" dirty="0" smtClean="0">
              <a:solidFill>
                <a:srgbClr val="006600"/>
              </a:solidFill>
            </a:endParaRPr>
          </a:p>
          <a:p>
            <a:endParaRPr lang="es-ES" dirty="0">
              <a:solidFill>
                <a:srgbClr val="006600"/>
              </a:solidFill>
            </a:endParaRPr>
          </a:p>
          <a:p>
            <a:r>
              <a:rPr lang="es-ES" dirty="0" smtClean="0">
                <a:solidFill>
                  <a:srgbClr val="006600"/>
                </a:solidFill>
              </a:rPr>
              <a:t>No se plantea como un simple programa de voluntariado sino que </a:t>
            </a:r>
            <a:r>
              <a:rPr lang="es-ES" b="1" dirty="0" smtClean="0">
                <a:solidFill>
                  <a:srgbClr val="006600"/>
                </a:solidFill>
              </a:rPr>
              <a:t>pretende incidir en la formación integral </a:t>
            </a:r>
            <a:r>
              <a:rPr lang="es-ES" dirty="0" smtClean="0">
                <a:solidFill>
                  <a:srgbClr val="006600"/>
                </a:solidFill>
              </a:rPr>
              <a:t>del estudiante mediante el </a:t>
            </a:r>
            <a:r>
              <a:rPr lang="es-ES" b="1" dirty="0" smtClean="0">
                <a:solidFill>
                  <a:srgbClr val="006600"/>
                </a:solidFill>
              </a:rPr>
              <a:t>desarrollo de competencias transversales. </a:t>
            </a:r>
          </a:p>
          <a:p>
            <a:pPr marL="0" indent="0">
              <a:buNone/>
            </a:pPr>
            <a:endParaRPr lang="es-ES" dirty="0" smtClean="0">
              <a:solidFill>
                <a:srgbClr val="006600"/>
              </a:solidFill>
            </a:endParaRPr>
          </a:p>
          <a:p>
            <a:r>
              <a:rPr lang="es-ES" dirty="0" smtClean="0">
                <a:solidFill>
                  <a:srgbClr val="006600"/>
                </a:solidFill>
              </a:rPr>
              <a:t>No se identifica con prácticas externas curriculares. </a:t>
            </a:r>
            <a:r>
              <a:rPr lang="es-ES" b="1" dirty="0" smtClean="0">
                <a:solidFill>
                  <a:srgbClr val="006600"/>
                </a:solidFill>
              </a:rPr>
              <a:t>Se vincula a actividades de reconocimiento académico. </a:t>
            </a:r>
          </a:p>
          <a:p>
            <a:endParaRPr lang="es-ES" dirty="0" smtClean="0">
              <a:solidFill>
                <a:srgbClr val="006600"/>
              </a:solidFill>
            </a:endParaRPr>
          </a:p>
          <a:p>
            <a:r>
              <a:rPr lang="es-ES" b="1" dirty="0">
                <a:solidFill>
                  <a:srgbClr val="006600"/>
                </a:solidFill>
              </a:rPr>
              <a:t>S</a:t>
            </a:r>
            <a:r>
              <a:rPr lang="es-ES" b="1" dirty="0" smtClean="0">
                <a:solidFill>
                  <a:srgbClr val="006600"/>
                </a:solidFill>
              </a:rPr>
              <a:t>e plantea mediante actividades </a:t>
            </a:r>
            <a:r>
              <a:rPr lang="es-ES" b="1" dirty="0" smtClean="0">
                <a:solidFill>
                  <a:srgbClr val="006600"/>
                </a:solidFill>
              </a:rPr>
              <a:t>de cooperación internacional </a:t>
            </a:r>
            <a:r>
              <a:rPr lang="es-ES" b="1" dirty="0" smtClean="0">
                <a:solidFill>
                  <a:srgbClr val="006600"/>
                </a:solidFill>
              </a:rPr>
              <a:t> y en el propio entorno. </a:t>
            </a:r>
            <a:endParaRPr lang="es-ES" dirty="0" smtClean="0">
              <a:solidFill>
                <a:srgbClr val="006600"/>
              </a:solidFill>
            </a:endParaRPr>
          </a:p>
          <a:p>
            <a:pPr marL="457200" lvl="1" indent="0">
              <a:buNone/>
            </a:pPr>
            <a:endParaRPr lang="es-ES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3151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l'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l'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l'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1130</TotalTime>
  <Words>2217</Words>
  <Application>Microsoft Office PowerPoint</Application>
  <PresentationFormat>Presentació en pantalla (4:3)</PresentationFormat>
  <Paragraphs>500</Paragraphs>
  <Slides>33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Títols de les diapositives</vt:lpstr>
      </vt:variant>
      <vt:variant>
        <vt:i4>33</vt:i4>
      </vt:variant>
    </vt:vector>
  </HeadingPairs>
  <TitlesOfParts>
    <vt:vector size="34" baseType="lpstr">
      <vt:lpstr>Tema de l'Office</vt:lpstr>
      <vt:lpstr>I JORNADA DE FORMACIÓN SOBRE APRENDIZAJE-SERVICIO EN LA UPNA </vt:lpstr>
      <vt:lpstr>  INSTITTUCIONALIZACIÓN DEL APS EN LAS UNIVERSIDADES (La experiencia de la UdG)  </vt:lpstr>
      <vt:lpstr>EL APRENDIZAJE SERVICIO EN LA UNIVERSIDAD</vt:lpstr>
      <vt:lpstr>EL APS EN LAS UNIVERSIDADES INTERNACIONAL</vt:lpstr>
      <vt:lpstr>EL APS EN LAS UNIVERSIDADES ESPAÑOLAS </vt:lpstr>
      <vt:lpstr>MODELOS DE APS EN LAS UNIVERSIDADES ORGANIZACIÓN</vt:lpstr>
      <vt:lpstr>MODELOS DE APS EN LAS UNIVERSIDADES RECONOCIMIENTO INSTITUCIONAL</vt:lpstr>
      <vt:lpstr>LAS 7 CARACTERISTICAS QUE GARANTIZAN PROGRAMAS DE APS DE ALTA CALIDAD (Service Learning 2000 Center al Stanford University) </vt:lpstr>
      <vt:lpstr>EL APS EN LA UNIVERSIDAD DE GIRONA</vt:lpstr>
      <vt:lpstr>EL APS EN LA UNIVERSIDAD DE GIRONA- 2 </vt:lpstr>
      <vt:lpstr>¿CÓMO SE PLANTEA ESTE PROGRAMA?</vt:lpstr>
      <vt:lpstr> ACTIVIDADES SOLIDARIAS </vt:lpstr>
      <vt:lpstr>¿CÓMO SE PLANTEA EL APS? Requisito 1: Aprendizaje integrado</vt:lpstr>
      <vt:lpstr>Presentació del PowerPoint</vt:lpstr>
      <vt:lpstr>ORGANIZACIÓN DEL PROGRAMA DE ACTIVIDADES SOLIDARIAS DE APS Requisitos 2 y 3 : Servicio de calidad /colaboración implicados </vt:lpstr>
      <vt:lpstr>ORGANIZACIÓN DEL PROGRAMA DE ACTIVIDADES SOLIDARIAS DE APS-2 Requisitos 2 y 3 : Servicio de calidad /colaboración implicados </vt:lpstr>
      <vt:lpstr>MODALIDADES ACTIVIDADES SOLIDARIAS  Requisito 5: Responsabilidad social </vt:lpstr>
      <vt:lpstr> ¿Cómo obtener los 6 créditos ECTS? </vt:lpstr>
      <vt:lpstr>RECURSOS PARA EL ALUMNADO Requisito 4: La participación de los estudiantes </vt:lpstr>
      <vt:lpstr>INSTRUMENTOS DE PLANIFICACIÓN Y EVALUACIÓN  Requisito 2: Servicio de calidad Requisito 4: La participación de los estudiantes </vt:lpstr>
      <vt:lpstr>EVALUACIÓN  Requisitos 2/4/6/7/: Servicio de calidad/ La participación de los estudiantes /Reflexión/Evaluación </vt:lpstr>
      <vt:lpstr>Presentació del PowerPoint</vt:lpstr>
      <vt:lpstr>Presentació del PowerPoint</vt:lpstr>
      <vt:lpstr>Presentació del PowerPoint</vt:lpstr>
      <vt:lpstr> RESULTADOS EVALUACIONES CURSO 2011/2012 </vt:lpstr>
      <vt:lpstr>Presentació del PowerPoint</vt:lpstr>
      <vt:lpstr>Presentació del PowerPoint</vt:lpstr>
      <vt:lpstr> </vt:lpstr>
      <vt:lpstr>CONCLUSIONES </vt:lpstr>
      <vt:lpstr>CONCLUSIONES -2 </vt:lpstr>
      <vt:lpstr>CONCLUSIONES -3</vt:lpstr>
      <vt:lpstr>Presentació del PowerPoint</vt:lpstr>
      <vt:lpstr>Presentació del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EVALUACIÓN DE LAS ACTIVIDADES SOLIDARIAS PREVISTAS EN EL PLAN ESTRATÉGICO DE LA UdG ORGANIZADAS POR LA OFICINA DE COOPERACIÓN PARA EL DESARROLLO</dc:title>
  <dc:creator>Sílvia Lloveras Pimentel</dc:creator>
  <cp:lastModifiedBy>Gestió Equip UdG</cp:lastModifiedBy>
  <cp:revision>115</cp:revision>
  <cp:lastPrinted>2013-01-21T08:59:44Z</cp:lastPrinted>
  <dcterms:created xsi:type="dcterms:W3CDTF">2012-10-25T10:15:42Z</dcterms:created>
  <dcterms:modified xsi:type="dcterms:W3CDTF">2013-01-22T06:22:31Z</dcterms:modified>
</cp:coreProperties>
</file>