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64" r:id="rId2"/>
    <p:sldId id="258" r:id="rId3"/>
    <p:sldId id="367" r:id="rId4"/>
    <p:sldId id="262" r:id="rId5"/>
    <p:sldId id="358" r:id="rId6"/>
    <p:sldId id="359" r:id="rId7"/>
    <p:sldId id="360" r:id="rId8"/>
    <p:sldId id="361" r:id="rId9"/>
    <p:sldId id="362" r:id="rId10"/>
    <p:sldId id="363" r:id="rId11"/>
    <p:sldId id="364" r:id="rId12"/>
    <p:sldId id="365" r:id="rId13"/>
    <p:sldId id="366" r:id="rId14"/>
  </p:sldIdLst>
  <p:sldSz cx="9906000" cy="6858000" type="A4"/>
  <p:notesSz cx="10013950" cy="6858000"/>
  <p:defaultTextStyle>
    <a:defPPr>
      <a:defRPr lang="es-AR"/>
    </a:defPPr>
    <a:lvl1pPr algn="l" rtl="0" fontAlgn="base">
      <a:spcBef>
        <a:spcPct val="0"/>
      </a:spcBef>
      <a:spcAft>
        <a:spcPct val="0"/>
      </a:spcAft>
      <a:defRPr sz="1600" kern="1200">
        <a:solidFill>
          <a:srgbClr val="7B9899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rgbClr val="7B9899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rgbClr val="7B9899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rgbClr val="7B9899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rgbClr val="7B9899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rgbClr val="7B9899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rgbClr val="7B9899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rgbClr val="7B9899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rgbClr val="7B9899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clrMode="bw" scaleToFitPaper="1" frameSlides="1"/>
  <p:clrMru>
    <a:srgbClr val="FF0000"/>
    <a:srgbClr val="00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384" y="-108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4536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40225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72138" y="0"/>
            <a:ext cx="4340225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4340225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72138" y="6513513"/>
            <a:ext cx="4340225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D841B13F-7752-4F87-80A8-56DC61DC19F6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40225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72138" y="0"/>
            <a:ext cx="4340225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148013" y="514350"/>
            <a:ext cx="371475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001713" y="3257550"/>
            <a:ext cx="8012112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AR" noProof="0"/>
              <a:t>Click to edit Master text styles</a:t>
            </a:r>
          </a:p>
          <a:p>
            <a:pPr lvl="1"/>
            <a:r>
              <a:rPr lang="es-AR" noProof="0"/>
              <a:t>Second level</a:t>
            </a:r>
          </a:p>
          <a:p>
            <a:pPr lvl="2"/>
            <a:r>
              <a:rPr lang="es-AR" noProof="0"/>
              <a:t>Third level</a:t>
            </a:r>
          </a:p>
          <a:p>
            <a:pPr lvl="3"/>
            <a:r>
              <a:rPr lang="es-AR" noProof="0"/>
              <a:t>Fourth level</a:t>
            </a:r>
          </a:p>
          <a:p>
            <a:pPr lvl="4"/>
            <a:r>
              <a:rPr lang="es-AR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4340225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72138" y="6513513"/>
            <a:ext cx="4340225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5A74E8AF-C466-4339-89B5-CC3A60C5638F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40366F9-E00B-403F-9545-7EEEA59AC6B5}" type="slidenum">
              <a:rPr lang="es-AR" smtClean="0"/>
              <a:pPr/>
              <a:t>1</a:t>
            </a:fld>
            <a:endParaRPr lang="es-AR" smtClean="0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35088" y="3257550"/>
            <a:ext cx="7343775" cy="3086100"/>
          </a:xfrm>
          <a:noFill/>
          <a:ln/>
        </p:spPr>
        <p:txBody>
          <a:bodyPr/>
          <a:lstStyle/>
          <a:p>
            <a:pPr eaLnBrk="1" hangingPunct="1"/>
            <a:endParaRPr lang="es-ES" smtClean="0"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098F27A-041E-4D1B-922F-5CBEF255FF0C}" type="slidenum">
              <a:rPr lang="es-AR" smtClean="0"/>
              <a:pPr/>
              <a:t>13</a:t>
            </a:fld>
            <a:endParaRPr lang="es-AR" smtClean="0"/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35088" y="3257550"/>
            <a:ext cx="7343775" cy="3086100"/>
          </a:xfrm>
          <a:noFill/>
          <a:ln/>
        </p:spPr>
        <p:txBody>
          <a:bodyPr/>
          <a:lstStyle/>
          <a:p>
            <a:pPr eaLnBrk="1" hangingPunct="1"/>
            <a:endParaRPr lang="es-ES" smtClean="0"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4"/>
          <p:cNvSpPr>
            <a:spLocks noChangeArrowheads="1"/>
          </p:cNvSpPr>
          <p:nvPr/>
        </p:nvSpPr>
        <p:spPr bwMode="white">
          <a:xfrm>
            <a:off x="0" y="6705600"/>
            <a:ext cx="9906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800">
              <a:solidFill>
                <a:schemeClr val="tx1"/>
              </a:solidFill>
              <a:latin typeface="Verdana" charset="0"/>
            </a:endParaRPr>
          </a:p>
        </p:txBody>
      </p:sp>
      <p:sp>
        <p:nvSpPr>
          <p:cNvPr id="5" name="Rectangle 18"/>
          <p:cNvSpPr>
            <a:spLocks noChangeArrowheads="1"/>
          </p:cNvSpPr>
          <p:nvPr/>
        </p:nvSpPr>
        <p:spPr bwMode="white">
          <a:xfrm>
            <a:off x="9740900" y="3175"/>
            <a:ext cx="1651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800">
              <a:solidFill>
                <a:schemeClr val="tx1"/>
              </a:solidFill>
              <a:latin typeface="Verdana" charset="0"/>
            </a:endParaRPr>
          </a:p>
        </p:txBody>
      </p:sp>
      <p:sp>
        <p:nvSpPr>
          <p:cNvPr id="6" name="Rectangle 17"/>
          <p:cNvSpPr>
            <a:spLocks noChangeArrowheads="1"/>
          </p:cNvSpPr>
          <p:nvPr/>
        </p:nvSpPr>
        <p:spPr bwMode="white">
          <a:xfrm>
            <a:off x="0" y="0"/>
            <a:ext cx="1651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800">
              <a:solidFill>
                <a:schemeClr val="tx1"/>
              </a:solidFill>
              <a:latin typeface="Verdana" charset="0"/>
            </a:endParaRPr>
          </a:p>
        </p:txBody>
      </p:sp>
      <p:sp>
        <p:nvSpPr>
          <p:cNvPr id="7" name="Rectangle 15"/>
          <p:cNvSpPr>
            <a:spLocks noChangeArrowheads="1"/>
          </p:cNvSpPr>
          <p:nvPr/>
        </p:nvSpPr>
        <p:spPr bwMode="white">
          <a:xfrm>
            <a:off x="0" y="0"/>
            <a:ext cx="9906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800">
              <a:solidFill>
                <a:schemeClr val="tx1"/>
              </a:solidFill>
              <a:latin typeface="Verdana" charset="0"/>
            </a:endParaRPr>
          </a:p>
        </p:txBody>
      </p:sp>
      <p:sp>
        <p:nvSpPr>
          <p:cNvPr id="10" name="Rectangle 11"/>
          <p:cNvSpPr>
            <a:spLocks noChangeArrowheads="1"/>
          </p:cNvSpPr>
          <p:nvPr/>
        </p:nvSpPr>
        <p:spPr bwMode="auto">
          <a:xfrm>
            <a:off x="158750" y="6391275"/>
            <a:ext cx="95694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800">
              <a:solidFill>
                <a:schemeClr val="tx1"/>
              </a:solidFill>
              <a:latin typeface="Verdana" charset="0"/>
            </a:endParaRPr>
          </a:p>
        </p:txBody>
      </p:sp>
      <p:sp>
        <p:nvSpPr>
          <p:cNvPr id="11" name="Straight Connector 6"/>
          <p:cNvSpPr>
            <a:spLocks noChangeShapeType="1"/>
          </p:cNvSpPr>
          <p:nvPr/>
        </p:nvSpPr>
        <p:spPr bwMode="auto">
          <a:xfrm>
            <a:off x="168275" y="2419350"/>
            <a:ext cx="95694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800">
              <a:solidFill>
                <a:schemeClr val="tx1"/>
              </a:solidFill>
              <a:latin typeface="Verdana" charset="0"/>
            </a:endParaRPr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165100" y="152400"/>
            <a:ext cx="95694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800" dirty="0">
              <a:solidFill>
                <a:schemeClr val="tx1"/>
              </a:solidFill>
              <a:latin typeface="Verdana" charset="0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4622800" y="2114550"/>
            <a:ext cx="6604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14" name="Oval 13"/>
          <p:cNvSpPr/>
          <p:nvPr/>
        </p:nvSpPr>
        <p:spPr>
          <a:xfrm>
            <a:off x="4724400" y="2209800"/>
            <a:ext cx="4572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485900" y="2819400"/>
            <a:ext cx="69342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742950" y="381000"/>
            <a:ext cx="84201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16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17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705350" y="2198688"/>
            <a:ext cx="4953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754891BA-4877-4F77-AA2F-784E1393F3AF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8A36E5-8ADC-48A0-B06C-A07BB2233C57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white">
          <a:xfrm>
            <a:off x="0" y="6705600"/>
            <a:ext cx="9906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800">
              <a:solidFill>
                <a:schemeClr val="tx1"/>
              </a:solidFill>
              <a:latin typeface="Verdana" charset="0"/>
            </a:endParaRPr>
          </a:p>
        </p:txBody>
      </p:sp>
      <p:sp>
        <p:nvSpPr>
          <p:cNvPr id="5" name="Rectangle 7"/>
          <p:cNvSpPr>
            <a:spLocks noChangeArrowheads="1"/>
          </p:cNvSpPr>
          <p:nvPr/>
        </p:nvSpPr>
        <p:spPr bwMode="white">
          <a:xfrm>
            <a:off x="7594600" y="0"/>
            <a:ext cx="2311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800">
              <a:solidFill>
                <a:schemeClr val="tx1"/>
              </a:solidFill>
              <a:latin typeface="Verdana" charset="0"/>
            </a:endParaRPr>
          </a:p>
        </p:txBody>
      </p:sp>
      <p:sp>
        <p:nvSpPr>
          <p:cNvPr id="6" name="Rectangle 8"/>
          <p:cNvSpPr>
            <a:spLocks noChangeArrowheads="1"/>
          </p:cNvSpPr>
          <p:nvPr/>
        </p:nvSpPr>
        <p:spPr bwMode="white">
          <a:xfrm>
            <a:off x="0" y="0"/>
            <a:ext cx="9906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800">
              <a:solidFill>
                <a:schemeClr val="tx1"/>
              </a:solidFill>
              <a:latin typeface="Verdana" charset="0"/>
            </a:endParaRPr>
          </a:p>
        </p:txBody>
      </p:sp>
      <p:sp>
        <p:nvSpPr>
          <p:cNvPr id="7" name="Rectangle 9"/>
          <p:cNvSpPr>
            <a:spLocks noChangeArrowheads="1"/>
          </p:cNvSpPr>
          <p:nvPr/>
        </p:nvSpPr>
        <p:spPr bwMode="white">
          <a:xfrm>
            <a:off x="0" y="0"/>
            <a:ext cx="1651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800">
              <a:solidFill>
                <a:schemeClr val="tx1"/>
              </a:solidFill>
              <a:latin typeface="Verdana" charset="0"/>
            </a:endParaRPr>
          </a:p>
        </p:txBody>
      </p:sp>
      <p:sp>
        <p:nvSpPr>
          <p:cNvPr id="8" name="Rectangle 10"/>
          <p:cNvSpPr>
            <a:spLocks noChangeArrowheads="1"/>
          </p:cNvSpPr>
          <p:nvPr/>
        </p:nvSpPr>
        <p:spPr bwMode="auto">
          <a:xfrm>
            <a:off x="158750" y="6391275"/>
            <a:ext cx="95694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800">
              <a:solidFill>
                <a:schemeClr val="tx1"/>
              </a:solidFill>
              <a:latin typeface="Verdana" charset="0"/>
            </a:endParaRPr>
          </a:p>
        </p:txBody>
      </p:sp>
      <p:sp>
        <p:nvSpPr>
          <p:cNvPr id="9" name="Rectangle 11"/>
          <p:cNvSpPr>
            <a:spLocks noChangeArrowheads="1"/>
          </p:cNvSpPr>
          <p:nvPr/>
        </p:nvSpPr>
        <p:spPr bwMode="auto">
          <a:xfrm>
            <a:off x="165100" y="155575"/>
            <a:ext cx="95694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800" dirty="0">
              <a:solidFill>
                <a:schemeClr val="tx1"/>
              </a:solidFill>
              <a:latin typeface="Verdana" charset="0"/>
            </a:endParaRPr>
          </a:p>
        </p:txBody>
      </p:sp>
      <p:sp>
        <p:nvSpPr>
          <p:cNvPr id="10" name="Straight Connector 12"/>
          <p:cNvSpPr>
            <a:spLocks noChangeShapeType="1"/>
          </p:cNvSpPr>
          <p:nvPr/>
        </p:nvSpPr>
        <p:spPr bwMode="auto">
          <a:xfrm rot="5400000">
            <a:off x="4618037" y="3278188"/>
            <a:ext cx="6245225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800">
              <a:solidFill>
                <a:schemeClr val="tx1"/>
              </a:solidFill>
              <a:latin typeface="Verdana" charset="0"/>
            </a:endParaRPr>
          </a:p>
        </p:txBody>
      </p:sp>
      <p:sp>
        <p:nvSpPr>
          <p:cNvPr id="11" name="Oval 13"/>
          <p:cNvSpPr/>
          <p:nvPr/>
        </p:nvSpPr>
        <p:spPr>
          <a:xfrm>
            <a:off x="7410450" y="2925763"/>
            <a:ext cx="6604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12" name="Oval 14"/>
          <p:cNvSpPr/>
          <p:nvPr/>
        </p:nvSpPr>
        <p:spPr>
          <a:xfrm>
            <a:off x="7512050" y="3021013"/>
            <a:ext cx="455613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0200" y="304800"/>
            <a:ext cx="7099300" cy="582136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007350" y="304802"/>
            <a:ext cx="15684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7493000" y="3009900"/>
            <a:ext cx="4953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23AFFB-D9E9-4C2E-A3F1-F4F10E41BDB1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26898" y="1527048"/>
            <a:ext cx="921258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724400" y="1027113"/>
            <a:ext cx="4953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1634F3-945F-4AA0-9D77-AE1645F38205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6"/>
          <p:cNvSpPr>
            <a:spLocks noChangeArrowheads="1"/>
          </p:cNvSpPr>
          <p:nvPr/>
        </p:nvSpPr>
        <p:spPr bwMode="white">
          <a:xfrm>
            <a:off x="0" y="0"/>
            <a:ext cx="1651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800">
              <a:solidFill>
                <a:schemeClr val="tx1"/>
              </a:solidFill>
              <a:latin typeface="Verdana" charset="0"/>
            </a:endParaRPr>
          </a:p>
        </p:txBody>
      </p:sp>
      <p:sp>
        <p:nvSpPr>
          <p:cNvPr id="5" name="Rectangle 14"/>
          <p:cNvSpPr>
            <a:spLocks noChangeArrowheads="1"/>
          </p:cNvSpPr>
          <p:nvPr/>
        </p:nvSpPr>
        <p:spPr bwMode="white">
          <a:xfrm>
            <a:off x="0" y="6705600"/>
            <a:ext cx="9906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800">
              <a:solidFill>
                <a:schemeClr val="tx1"/>
              </a:solidFill>
              <a:latin typeface="Verdana" charset="0"/>
            </a:endParaRPr>
          </a:p>
        </p:txBody>
      </p:sp>
      <p:sp>
        <p:nvSpPr>
          <p:cNvPr id="6" name="Rectangle 15"/>
          <p:cNvSpPr>
            <a:spLocks noChangeArrowheads="1"/>
          </p:cNvSpPr>
          <p:nvPr/>
        </p:nvSpPr>
        <p:spPr bwMode="white">
          <a:xfrm>
            <a:off x="0" y="0"/>
            <a:ext cx="9906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800">
              <a:solidFill>
                <a:schemeClr val="tx1"/>
              </a:solidFill>
              <a:latin typeface="Verdana" charset="0"/>
            </a:endParaRPr>
          </a:p>
        </p:txBody>
      </p:sp>
      <p:sp>
        <p:nvSpPr>
          <p:cNvPr id="7" name="Rectangle 17"/>
          <p:cNvSpPr>
            <a:spLocks noChangeArrowheads="1"/>
          </p:cNvSpPr>
          <p:nvPr/>
        </p:nvSpPr>
        <p:spPr bwMode="white">
          <a:xfrm>
            <a:off x="9740900" y="19050"/>
            <a:ext cx="1651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800">
              <a:solidFill>
                <a:schemeClr val="tx1"/>
              </a:solidFill>
              <a:latin typeface="Verdana" charset="0"/>
            </a:endParaRPr>
          </a:p>
        </p:txBody>
      </p:sp>
      <p:sp>
        <p:nvSpPr>
          <p:cNvPr id="8" name="Rectangle 18"/>
          <p:cNvSpPr>
            <a:spLocks noChangeArrowheads="1"/>
          </p:cNvSpPr>
          <p:nvPr/>
        </p:nvSpPr>
        <p:spPr bwMode="white">
          <a:xfrm>
            <a:off x="165100" y="2286000"/>
            <a:ext cx="9569450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800">
              <a:solidFill>
                <a:schemeClr val="tx1"/>
              </a:solidFill>
              <a:latin typeface="Verdana" charset="0"/>
            </a:endParaRPr>
          </a:p>
        </p:txBody>
      </p:sp>
      <p:sp>
        <p:nvSpPr>
          <p:cNvPr id="9" name="Rectangle 11"/>
          <p:cNvSpPr>
            <a:spLocks noChangeArrowheads="1"/>
          </p:cNvSpPr>
          <p:nvPr/>
        </p:nvSpPr>
        <p:spPr bwMode="auto">
          <a:xfrm>
            <a:off x="168275" y="142875"/>
            <a:ext cx="9569450" cy="2139950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800">
              <a:solidFill>
                <a:schemeClr val="tx1"/>
              </a:solidFill>
              <a:latin typeface="Verdana" charset="0"/>
            </a:endParaRPr>
          </a:p>
        </p:txBody>
      </p:sp>
      <p:sp>
        <p:nvSpPr>
          <p:cNvPr id="10" name="Rectangle 12"/>
          <p:cNvSpPr>
            <a:spLocks noChangeArrowheads="1"/>
          </p:cNvSpPr>
          <p:nvPr/>
        </p:nvSpPr>
        <p:spPr bwMode="auto">
          <a:xfrm>
            <a:off x="158750" y="6391275"/>
            <a:ext cx="95694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800">
              <a:solidFill>
                <a:schemeClr val="tx1"/>
              </a:solidFill>
              <a:latin typeface="Verdana" charset="0"/>
            </a:endParaRPr>
          </a:p>
        </p:txBody>
      </p:sp>
      <p:sp>
        <p:nvSpPr>
          <p:cNvPr id="11" name="Rectangle 13"/>
          <p:cNvSpPr>
            <a:spLocks noChangeArrowheads="1"/>
          </p:cNvSpPr>
          <p:nvPr/>
        </p:nvSpPr>
        <p:spPr bwMode="auto">
          <a:xfrm>
            <a:off x="165100" y="152400"/>
            <a:ext cx="95694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800" dirty="0">
              <a:solidFill>
                <a:schemeClr val="tx1"/>
              </a:solidFill>
              <a:latin typeface="Verdana" charset="0"/>
            </a:endParaRPr>
          </a:p>
        </p:txBody>
      </p:sp>
      <p:sp>
        <p:nvSpPr>
          <p:cNvPr id="12" name="Straight Connector 7"/>
          <p:cNvSpPr>
            <a:spLocks noChangeShapeType="1"/>
          </p:cNvSpPr>
          <p:nvPr/>
        </p:nvSpPr>
        <p:spPr bwMode="auto">
          <a:xfrm>
            <a:off x="165100" y="2438400"/>
            <a:ext cx="95694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800">
              <a:solidFill>
                <a:schemeClr val="tx1"/>
              </a:solidFill>
              <a:latin typeface="Verdana" charset="0"/>
            </a:endParaRPr>
          </a:p>
        </p:txBody>
      </p:sp>
      <p:sp>
        <p:nvSpPr>
          <p:cNvPr id="13" name="Oval 9"/>
          <p:cNvSpPr/>
          <p:nvPr/>
        </p:nvSpPr>
        <p:spPr>
          <a:xfrm>
            <a:off x="4622800" y="2114550"/>
            <a:ext cx="6604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14" name="Oval 10"/>
          <p:cNvSpPr/>
          <p:nvPr/>
        </p:nvSpPr>
        <p:spPr>
          <a:xfrm>
            <a:off x="4724400" y="2209800"/>
            <a:ext cx="4572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2461" y="2743200"/>
            <a:ext cx="7020189" cy="1673225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533400"/>
            <a:ext cx="8420100" cy="1524000"/>
          </a:xfrm>
        </p:spPr>
        <p:txBody>
          <a:bodyPr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705350" y="2198688"/>
            <a:ext cx="4953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BCEC3F6E-1851-4633-8206-2E122193DD50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7"/>
          <p:cNvSpPr>
            <a:spLocks noChangeShapeType="1"/>
          </p:cNvSpPr>
          <p:nvPr/>
        </p:nvSpPr>
        <p:spPr bwMode="auto">
          <a:xfrm flipV="1">
            <a:off x="4943475" y="1576388"/>
            <a:ext cx="9525" cy="481806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800">
              <a:solidFill>
                <a:schemeClr val="tx1"/>
              </a:solidFill>
              <a:latin typeface="Verdana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6898" y="228600"/>
            <a:ext cx="9245600" cy="75895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26898" y="1371600"/>
            <a:ext cx="437515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5200650" y="1371600"/>
            <a:ext cx="437515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>
          <a:xfrm>
            <a:off x="6273800" y="6410325"/>
            <a:ext cx="3298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8CCF1E-2A31-423B-A4F0-44793F66AE84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9"/>
          <p:cNvSpPr>
            <a:spLocks noChangeShapeType="1"/>
          </p:cNvSpPr>
          <p:nvPr/>
        </p:nvSpPr>
        <p:spPr bwMode="auto">
          <a:xfrm flipV="1">
            <a:off x="4953000" y="2200275"/>
            <a:ext cx="0" cy="4187825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800">
              <a:solidFill>
                <a:schemeClr val="tx1"/>
              </a:solidFill>
              <a:latin typeface="Verdana" charset="0"/>
            </a:endParaRPr>
          </a:p>
        </p:txBody>
      </p:sp>
      <p:sp>
        <p:nvSpPr>
          <p:cNvPr id="8" name="Rectangle 19"/>
          <p:cNvSpPr>
            <a:spLocks noChangeArrowheads="1"/>
          </p:cNvSpPr>
          <p:nvPr/>
        </p:nvSpPr>
        <p:spPr bwMode="white">
          <a:xfrm>
            <a:off x="0" y="0"/>
            <a:ext cx="9906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800">
              <a:solidFill>
                <a:schemeClr val="tx1"/>
              </a:solidFill>
              <a:latin typeface="Verdana" charset="0"/>
            </a:endParaRPr>
          </a:p>
        </p:txBody>
      </p:sp>
      <p:sp>
        <p:nvSpPr>
          <p:cNvPr id="9" name="Rectangle 18"/>
          <p:cNvSpPr>
            <a:spLocks noChangeArrowheads="1"/>
          </p:cNvSpPr>
          <p:nvPr/>
        </p:nvSpPr>
        <p:spPr bwMode="white">
          <a:xfrm>
            <a:off x="0" y="6705600"/>
            <a:ext cx="9906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800">
              <a:solidFill>
                <a:schemeClr val="tx1"/>
              </a:solidFill>
              <a:latin typeface="Verdana" charset="0"/>
            </a:endParaRPr>
          </a:p>
        </p:txBody>
      </p:sp>
      <p:sp>
        <p:nvSpPr>
          <p:cNvPr id="10" name="Rectangle 20"/>
          <p:cNvSpPr>
            <a:spLocks noChangeArrowheads="1"/>
          </p:cNvSpPr>
          <p:nvPr/>
        </p:nvSpPr>
        <p:spPr bwMode="white">
          <a:xfrm>
            <a:off x="0" y="0"/>
            <a:ext cx="1651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800">
              <a:solidFill>
                <a:schemeClr val="tx1"/>
              </a:solidFill>
              <a:latin typeface="Verdana" charset="0"/>
            </a:endParaRPr>
          </a:p>
        </p:txBody>
      </p:sp>
      <p:sp>
        <p:nvSpPr>
          <p:cNvPr id="11" name="Rectangle 21"/>
          <p:cNvSpPr>
            <a:spLocks noChangeArrowheads="1"/>
          </p:cNvSpPr>
          <p:nvPr/>
        </p:nvSpPr>
        <p:spPr bwMode="white">
          <a:xfrm>
            <a:off x="9740900" y="0"/>
            <a:ext cx="1651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800">
              <a:solidFill>
                <a:schemeClr val="tx1"/>
              </a:solidFill>
              <a:latin typeface="Verdana" charset="0"/>
            </a:endParaRPr>
          </a:p>
        </p:txBody>
      </p:sp>
      <p:sp>
        <p:nvSpPr>
          <p:cNvPr id="12" name="Rectangle 10"/>
          <p:cNvSpPr/>
          <p:nvPr/>
        </p:nvSpPr>
        <p:spPr>
          <a:xfrm>
            <a:off x="165100" y="1371600"/>
            <a:ext cx="9569450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58750" y="6391275"/>
            <a:ext cx="9567863" cy="31115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800">
              <a:solidFill>
                <a:schemeClr val="tx1"/>
              </a:solidFill>
              <a:latin typeface="Verdana" charset="0"/>
            </a:endParaRPr>
          </a:p>
        </p:txBody>
      </p:sp>
      <p:sp>
        <p:nvSpPr>
          <p:cNvPr id="14" name="Straight Connector 14"/>
          <p:cNvSpPr>
            <a:spLocks noChangeShapeType="1"/>
          </p:cNvSpPr>
          <p:nvPr/>
        </p:nvSpPr>
        <p:spPr bwMode="auto">
          <a:xfrm>
            <a:off x="165100" y="1279525"/>
            <a:ext cx="95694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800">
              <a:solidFill>
                <a:schemeClr val="tx1"/>
              </a:solidFill>
              <a:latin typeface="Verdana" charset="0"/>
            </a:endParaRPr>
          </a:p>
        </p:txBody>
      </p:sp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165100" y="155575"/>
            <a:ext cx="95694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800" dirty="0">
              <a:solidFill>
                <a:schemeClr val="tx1"/>
              </a:solidFill>
              <a:latin typeface="Verdana" charset="0"/>
            </a:endParaRPr>
          </a:p>
        </p:txBody>
      </p:sp>
      <p:sp>
        <p:nvSpPr>
          <p:cNvPr id="16" name="Oval 24"/>
          <p:cNvSpPr/>
          <p:nvPr/>
        </p:nvSpPr>
        <p:spPr>
          <a:xfrm>
            <a:off x="4622800" y="955675"/>
            <a:ext cx="6604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17" name="Oval 26"/>
          <p:cNvSpPr/>
          <p:nvPr/>
        </p:nvSpPr>
        <p:spPr>
          <a:xfrm>
            <a:off x="4724400" y="1050925"/>
            <a:ext cx="4572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6898" y="1524000"/>
            <a:ext cx="4376870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5190608" y="1524000"/>
            <a:ext cx="4378590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26898" y="2471383"/>
            <a:ext cx="4378452" cy="381840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5200650" y="2471383"/>
            <a:ext cx="4375150" cy="38221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19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30200" y="6410325"/>
            <a:ext cx="387985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20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705350" y="1042988"/>
            <a:ext cx="495300" cy="441325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8AD3D71D-2CAA-42E3-9349-1E355745532C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705350" y="1036638"/>
            <a:ext cx="4953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7F5D4A-3CE0-499C-B8D9-25DC68E4A67E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ChangeArrowheads="1"/>
          </p:cNvSpPr>
          <p:nvPr/>
        </p:nvSpPr>
        <p:spPr bwMode="white">
          <a:xfrm>
            <a:off x="0" y="6705600"/>
            <a:ext cx="9906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800">
              <a:solidFill>
                <a:schemeClr val="tx1"/>
              </a:solidFill>
              <a:latin typeface="Verdana" charset="0"/>
            </a:endParaRPr>
          </a:p>
        </p:txBody>
      </p:sp>
      <p:sp>
        <p:nvSpPr>
          <p:cNvPr id="3" name="Rectangle 7"/>
          <p:cNvSpPr>
            <a:spLocks noChangeArrowheads="1"/>
          </p:cNvSpPr>
          <p:nvPr/>
        </p:nvSpPr>
        <p:spPr bwMode="white">
          <a:xfrm>
            <a:off x="0" y="0"/>
            <a:ext cx="9906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800">
              <a:solidFill>
                <a:schemeClr val="tx1"/>
              </a:solidFill>
              <a:latin typeface="Verdana" charset="0"/>
            </a:endParaRPr>
          </a:p>
        </p:txBody>
      </p:sp>
      <p:sp>
        <p:nvSpPr>
          <p:cNvPr id="4" name="Rectangle 9"/>
          <p:cNvSpPr>
            <a:spLocks noChangeArrowheads="1"/>
          </p:cNvSpPr>
          <p:nvPr/>
        </p:nvSpPr>
        <p:spPr bwMode="white">
          <a:xfrm>
            <a:off x="9740900" y="0"/>
            <a:ext cx="1651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800">
              <a:solidFill>
                <a:schemeClr val="tx1"/>
              </a:solidFill>
              <a:latin typeface="Verdana" charset="0"/>
            </a:endParaRPr>
          </a:p>
        </p:txBody>
      </p:sp>
      <p:sp>
        <p:nvSpPr>
          <p:cNvPr id="5" name="Rectangle 8"/>
          <p:cNvSpPr>
            <a:spLocks noChangeArrowheads="1"/>
          </p:cNvSpPr>
          <p:nvPr/>
        </p:nvSpPr>
        <p:spPr bwMode="white">
          <a:xfrm>
            <a:off x="0" y="0"/>
            <a:ext cx="1651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800">
              <a:solidFill>
                <a:schemeClr val="tx1"/>
              </a:solidFill>
              <a:latin typeface="Verdana" charset="0"/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158750" y="6391275"/>
            <a:ext cx="95694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800">
              <a:solidFill>
                <a:schemeClr val="tx1"/>
              </a:solidFill>
              <a:latin typeface="Verdana" charset="0"/>
            </a:endParaRP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165100" y="158750"/>
            <a:ext cx="95694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800" dirty="0">
              <a:solidFill>
                <a:schemeClr val="tx1"/>
              </a:solidFill>
              <a:latin typeface="Verdana" charset="0"/>
            </a:endParaRPr>
          </a:p>
        </p:txBody>
      </p:sp>
      <p:sp>
        <p:nvSpPr>
          <p:cNvPr id="8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10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622800" y="6324600"/>
            <a:ext cx="660400" cy="441325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D5D9E0FD-C28C-40D5-A38D-7594547E62A5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8"/>
          <p:cNvSpPr>
            <a:spLocks noChangeArrowheads="1"/>
          </p:cNvSpPr>
          <p:nvPr/>
        </p:nvSpPr>
        <p:spPr bwMode="auto">
          <a:xfrm>
            <a:off x="165100" y="152400"/>
            <a:ext cx="9569450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800">
              <a:solidFill>
                <a:schemeClr val="tx1"/>
              </a:solidFill>
              <a:latin typeface="Verdana" charset="0"/>
            </a:endParaRPr>
          </a:p>
        </p:txBody>
      </p:sp>
      <p:sp>
        <p:nvSpPr>
          <p:cNvPr id="6" name="Rectangle 14"/>
          <p:cNvSpPr>
            <a:spLocks noChangeArrowheads="1"/>
          </p:cNvSpPr>
          <p:nvPr/>
        </p:nvSpPr>
        <p:spPr bwMode="white">
          <a:xfrm>
            <a:off x="0" y="6705600"/>
            <a:ext cx="9906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800">
              <a:solidFill>
                <a:schemeClr val="tx1"/>
              </a:solidFill>
              <a:latin typeface="Verdana" charset="0"/>
            </a:endParaRPr>
          </a:p>
        </p:txBody>
      </p:sp>
      <p:sp>
        <p:nvSpPr>
          <p:cNvPr id="7" name="Rectangle 17"/>
          <p:cNvSpPr>
            <a:spLocks noChangeArrowheads="1"/>
          </p:cNvSpPr>
          <p:nvPr/>
        </p:nvSpPr>
        <p:spPr bwMode="white">
          <a:xfrm>
            <a:off x="9740900" y="0"/>
            <a:ext cx="1651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800">
              <a:solidFill>
                <a:schemeClr val="tx1"/>
              </a:solidFill>
              <a:latin typeface="Verdana" charset="0"/>
            </a:endParaRPr>
          </a:p>
        </p:txBody>
      </p:sp>
      <p:sp>
        <p:nvSpPr>
          <p:cNvPr id="8" name="Rectangle 15"/>
          <p:cNvSpPr>
            <a:spLocks noChangeArrowheads="1"/>
          </p:cNvSpPr>
          <p:nvPr/>
        </p:nvSpPr>
        <p:spPr bwMode="white">
          <a:xfrm>
            <a:off x="0" y="0"/>
            <a:ext cx="9906000" cy="119063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800">
              <a:solidFill>
                <a:schemeClr val="tx1"/>
              </a:solidFill>
              <a:latin typeface="Verdana" charset="0"/>
            </a:endParaRPr>
          </a:p>
        </p:txBody>
      </p:sp>
      <p:sp>
        <p:nvSpPr>
          <p:cNvPr id="9" name="Rectangle 16"/>
          <p:cNvSpPr>
            <a:spLocks noChangeArrowheads="1"/>
          </p:cNvSpPr>
          <p:nvPr/>
        </p:nvSpPr>
        <p:spPr bwMode="white">
          <a:xfrm>
            <a:off x="0" y="0"/>
            <a:ext cx="1651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800">
              <a:solidFill>
                <a:schemeClr val="tx1"/>
              </a:solidFill>
              <a:latin typeface="Verdana" charset="0"/>
            </a:endParaRPr>
          </a:p>
        </p:txBody>
      </p:sp>
      <p:sp>
        <p:nvSpPr>
          <p:cNvPr id="10" name="Rectangle 12"/>
          <p:cNvSpPr/>
          <p:nvPr/>
        </p:nvSpPr>
        <p:spPr>
          <a:xfrm>
            <a:off x="165100" y="609600"/>
            <a:ext cx="29718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165100" y="152400"/>
            <a:ext cx="95694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800" dirty="0">
              <a:solidFill>
                <a:schemeClr val="tx1"/>
              </a:solidFill>
              <a:latin typeface="Verdana" charset="0"/>
            </a:endParaRPr>
          </a:p>
        </p:txBody>
      </p:sp>
      <p:sp>
        <p:nvSpPr>
          <p:cNvPr id="12" name="Straight Connector 8"/>
          <p:cNvSpPr>
            <a:spLocks noChangeShapeType="1"/>
          </p:cNvSpPr>
          <p:nvPr/>
        </p:nvSpPr>
        <p:spPr bwMode="auto">
          <a:xfrm>
            <a:off x="165100" y="533400"/>
            <a:ext cx="95694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800">
              <a:solidFill>
                <a:schemeClr val="tx1"/>
              </a:solidFill>
              <a:latin typeface="Verdana" charset="0"/>
            </a:endParaRPr>
          </a:p>
        </p:txBody>
      </p:sp>
      <p:sp>
        <p:nvSpPr>
          <p:cNvPr id="13" name="Oval 9"/>
          <p:cNvSpPr/>
          <p:nvPr/>
        </p:nvSpPr>
        <p:spPr>
          <a:xfrm>
            <a:off x="1403350" y="228600"/>
            <a:ext cx="6604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14" name="Oval 10"/>
          <p:cNvSpPr/>
          <p:nvPr/>
        </p:nvSpPr>
        <p:spPr>
          <a:xfrm>
            <a:off x="1504950" y="323850"/>
            <a:ext cx="4572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15" name="Rectangle 20"/>
          <p:cNvSpPr>
            <a:spLocks noChangeArrowheads="1"/>
          </p:cNvSpPr>
          <p:nvPr/>
        </p:nvSpPr>
        <p:spPr bwMode="auto">
          <a:xfrm>
            <a:off x="161925" y="6388100"/>
            <a:ext cx="95694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800">
              <a:solidFill>
                <a:schemeClr val="tx1"/>
              </a:solidFill>
              <a:latin typeface="Verdana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2750" y="914400"/>
            <a:ext cx="2559050" cy="990600"/>
          </a:xfrm>
        </p:spPr>
        <p:txBody>
          <a:bodyPr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12750" y="1981201"/>
            <a:ext cx="255905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384550" y="685800"/>
            <a:ext cx="6108700" cy="5410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1485900" y="312738"/>
            <a:ext cx="4953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20E50800-AE40-4B28-8D5F-9E41B8347A2B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  <p:sp>
        <p:nvSpPr>
          <p:cNvPr id="17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18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27025" y="6410325"/>
            <a:ext cx="3665538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20"/>
          <p:cNvSpPr>
            <a:spLocks noChangeShapeType="1"/>
          </p:cNvSpPr>
          <p:nvPr/>
        </p:nvSpPr>
        <p:spPr bwMode="auto">
          <a:xfrm>
            <a:off x="165100" y="533400"/>
            <a:ext cx="95694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800">
              <a:solidFill>
                <a:schemeClr val="tx1"/>
              </a:solidFill>
              <a:latin typeface="Verdana" charset="0"/>
            </a:endParaRPr>
          </a:p>
        </p:txBody>
      </p:sp>
      <p:sp>
        <p:nvSpPr>
          <p:cNvPr id="6" name="Rectangle 18"/>
          <p:cNvSpPr>
            <a:spLocks noChangeArrowheads="1"/>
          </p:cNvSpPr>
          <p:nvPr/>
        </p:nvSpPr>
        <p:spPr bwMode="white">
          <a:xfrm>
            <a:off x="0" y="6705600"/>
            <a:ext cx="9906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800">
              <a:solidFill>
                <a:schemeClr val="tx1"/>
              </a:solidFill>
              <a:latin typeface="Verdana" charset="0"/>
            </a:endParaRPr>
          </a:p>
        </p:txBody>
      </p:sp>
      <p:sp>
        <p:nvSpPr>
          <p:cNvPr id="7" name="Rectangle 15"/>
          <p:cNvSpPr>
            <a:spLocks noChangeArrowheads="1"/>
          </p:cNvSpPr>
          <p:nvPr/>
        </p:nvSpPr>
        <p:spPr bwMode="white">
          <a:xfrm>
            <a:off x="9740900" y="0"/>
            <a:ext cx="1651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800">
              <a:solidFill>
                <a:schemeClr val="tx1"/>
              </a:solidFill>
              <a:latin typeface="Verdana" charset="0"/>
            </a:endParaRPr>
          </a:p>
        </p:txBody>
      </p:sp>
      <p:sp>
        <p:nvSpPr>
          <p:cNvPr id="8" name="Rectangle 16"/>
          <p:cNvSpPr>
            <a:spLocks noChangeArrowheads="1"/>
          </p:cNvSpPr>
          <p:nvPr/>
        </p:nvSpPr>
        <p:spPr bwMode="white">
          <a:xfrm>
            <a:off x="0" y="0"/>
            <a:ext cx="9906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800">
              <a:solidFill>
                <a:schemeClr val="tx1"/>
              </a:solidFill>
              <a:latin typeface="Verdana" charset="0"/>
            </a:endParaRPr>
          </a:p>
        </p:txBody>
      </p:sp>
      <p:sp>
        <p:nvSpPr>
          <p:cNvPr id="9" name="Rectangle 17"/>
          <p:cNvSpPr>
            <a:spLocks noChangeArrowheads="1"/>
          </p:cNvSpPr>
          <p:nvPr/>
        </p:nvSpPr>
        <p:spPr bwMode="white">
          <a:xfrm>
            <a:off x="0" y="0"/>
            <a:ext cx="1651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800" dirty="0">
              <a:solidFill>
                <a:schemeClr val="tx1"/>
              </a:solidFill>
              <a:latin typeface="Verdana" charset="0"/>
            </a:endParaRPr>
          </a:p>
        </p:txBody>
      </p:sp>
      <p:sp>
        <p:nvSpPr>
          <p:cNvPr id="10" name="Rectangle 19"/>
          <p:cNvSpPr>
            <a:spLocks noChangeArrowheads="1"/>
          </p:cNvSpPr>
          <p:nvPr/>
        </p:nvSpPr>
        <p:spPr bwMode="auto">
          <a:xfrm>
            <a:off x="165100" y="152400"/>
            <a:ext cx="95694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800">
              <a:solidFill>
                <a:schemeClr val="tx1"/>
              </a:solidFill>
              <a:latin typeface="Verdana" charset="0"/>
            </a:endParaRPr>
          </a:p>
        </p:txBody>
      </p:sp>
      <p:sp>
        <p:nvSpPr>
          <p:cNvPr id="11" name="Rectangle 7"/>
          <p:cNvSpPr/>
          <p:nvPr/>
        </p:nvSpPr>
        <p:spPr>
          <a:xfrm>
            <a:off x="165100" y="609600"/>
            <a:ext cx="29718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12" name="Rectangle 14"/>
          <p:cNvSpPr>
            <a:spLocks noChangeArrowheads="1"/>
          </p:cNvSpPr>
          <p:nvPr/>
        </p:nvSpPr>
        <p:spPr bwMode="auto">
          <a:xfrm>
            <a:off x="165100" y="155575"/>
            <a:ext cx="95694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800" dirty="0">
              <a:solidFill>
                <a:schemeClr val="tx1"/>
              </a:solidFill>
              <a:latin typeface="Verdana" charset="0"/>
            </a:endParaRPr>
          </a:p>
        </p:txBody>
      </p:sp>
      <p:sp>
        <p:nvSpPr>
          <p:cNvPr id="13" name="Oval 11"/>
          <p:cNvSpPr/>
          <p:nvPr/>
        </p:nvSpPr>
        <p:spPr>
          <a:xfrm>
            <a:off x="1403350" y="228600"/>
            <a:ext cx="6604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14" name="Oval 12"/>
          <p:cNvSpPr/>
          <p:nvPr/>
        </p:nvSpPr>
        <p:spPr>
          <a:xfrm>
            <a:off x="1504950" y="323850"/>
            <a:ext cx="4572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15" name="Rectangle 21"/>
          <p:cNvSpPr>
            <a:spLocks noChangeArrowheads="1"/>
          </p:cNvSpPr>
          <p:nvPr/>
        </p:nvSpPr>
        <p:spPr bwMode="auto">
          <a:xfrm>
            <a:off x="161925" y="6388100"/>
            <a:ext cx="95694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800">
              <a:solidFill>
                <a:schemeClr val="tx1"/>
              </a:solidFill>
              <a:latin typeface="Verdana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50406" y="5029200"/>
            <a:ext cx="635635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50406" y="609600"/>
            <a:ext cx="635635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2750" y="990600"/>
            <a:ext cx="26416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1485900" y="312738"/>
            <a:ext cx="4953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A67218-C1D2-4C90-82C4-6F9ECCB1B54B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  <p:sp>
        <p:nvSpPr>
          <p:cNvPr id="17" name="Date Placeholder 4"/>
          <p:cNvSpPr>
            <a:spLocks noGrp="1"/>
          </p:cNvSpPr>
          <p:nvPr>
            <p:ph type="dt" sz="half" idx="11"/>
          </p:nvPr>
        </p:nvSpPr>
        <p:spPr>
          <a:xfrm>
            <a:off x="6270625" y="6405563"/>
            <a:ext cx="3298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18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27025" y="6410325"/>
            <a:ext cx="3883025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906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800">
              <a:solidFill>
                <a:schemeClr val="tx1"/>
              </a:solidFill>
              <a:latin typeface="Verdana" charset="0"/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906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800">
              <a:solidFill>
                <a:schemeClr val="tx1"/>
              </a:solidFill>
              <a:latin typeface="Verdana" charset="0"/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651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800">
              <a:solidFill>
                <a:schemeClr val="tx1"/>
              </a:solidFill>
              <a:latin typeface="Verdana" charset="0"/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9740900" y="0"/>
            <a:ext cx="1651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800">
              <a:solidFill>
                <a:schemeClr val="tx1"/>
              </a:solidFill>
              <a:latin typeface="Verdana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61925" y="6388100"/>
            <a:ext cx="95694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800">
              <a:solidFill>
                <a:schemeClr val="tx1"/>
              </a:solidFill>
              <a:latin typeface="Verdana" charset="0"/>
            </a:endParaRP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273800" y="6405563"/>
            <a:ext cx="3298825" cy="3651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  <a:latin typeface="Verdana" charset="0"/>
              </a:defRPr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30200" y="6410325"/>
            <a:ext cx="3879850" cy="366713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  <a:latin typeface="Verdana" charset="0"/>
              </a:defRPr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65100" y="155575"/>
            <a:ext cx="95694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800" dirty="0">
              <a:solidFill>
                <a:schemeClr val="tx1"/>
              </a:solidFill>
              <a:latin typeface="Verdana" charset="0"/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65100" y="1276350"/>
            <a:ext cx="95694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800">
              <a:solidFill>
                <a:schemeClr val="tx1"/>
              </a:solidFill>
              <a:latin typeface="Verdana" charset="0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4622800" y="955675"/>
            <a:ext cx="6604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15" name="Oval 14"/>
          <p:cNvSpPr/>
          <p:nvPr/>
        </p:nvSpPr>
        <p:spPr>
          <a:xfrm>
            <a:off x="4724400" y="1050925"/>
            <a:ext cx="4572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705350" y="1039813"/>
            <a:ext cx="4953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  <a:latin typeface="Verdana" charset="0"/>
              </a:defRPr>
            </a:lvl1pPr>
          </a:lstStyle>
          <a:p>
            <a:pPr>
              <a:defRPr/>
            </a:pPr>
            <a:fld id="{BF0E4BD8-26C7-4788-A2B2-2001CF2D2F1A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  <p:sp>
        <p:nvSpPr>
          <p:cNvPr id="1038" name="Title Placeholder 21"/>
          <p:cNvSpPr>
            <a:spLocks noGrp="1"/>
          </p:cNvSpPr>
          <p:nvPr>
            <p:ph type="title"/>
          </p:nvPr>
        </p:nvSpPr>
        <p:spPr bwMode="auto">
          <a:xfrm>
            <a:off x="327025" y="228600"/>
            <a:ext cx="92456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9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327025" y="1524000"/>
            <a:ext cx="92456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kern="1200">
          <a:solidFill>
            <a:srgbClr val="7B98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8FB08C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ailymotion.com/video/xplxno_proyecto-dret-al-dret-universidad-de-barcelona-9-de-febrero-presentacion-de-infome-solcom-2011-itzia_shortfilms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clinica-juridica.blogspot.com.es/2012/10/iii-seminario-de-la-clinica-juridica-de.html" TargetMode="External"/><Relationship Id="rId2" Type="http://schemas.openxmlformats.org/officeDocument/2006/relationships/slideLayout" Target="../slideLayouts/slideLayout2.xml"/><Relationship Id="rId1" Type="http://schemas.openxmlformats.org/officeDocument/2006/relationships/video" Target="NULL" TargetMode="External"/><Relationship Id="rId5" Type="http://schemas.openxmlformats.org/officeDocument/2006/relationships/image" Target="../media/image5.png"/><Relationship Id="rId4" Type="http://schemas.openxmlformats.org/officeDocument/2006/relationships/hyperlink" Target="http://www.clinicajuridicaimmobiliaria.org/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95350" y="2309813"/>
            <a:ext cx="8621713" cy="3024187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endParaRPr lang="es-AR" cap="none" dirty="0" smtClean="0"/>
          </a:p>
          <a:p>
            <a:pPr eaLnBrk="1" hangingPunct="1">
              <a:lnSpc>
                <a:spcPct val="90000"/>
              </a:lnSpc>
            </a:pPr>
            <a:endParaRPr lang="es-AR" cap="none" dirty="0" smtClean="0"/>
          </a:p>
          <a:p>
            <a:pPr eaLnBrk="1" hangingPunct="1">
              <a:lnSpc>
                <a:spcPct val="90000"/>
              </a:lnSpc>
            </a:pPr>
            <a:r>
              <a:rPr lang="es-AR" sz="2000" cap="none" dirty="0" smtClean="0"/>
              <a:t>Antonio Madrid</a:t>
            </a:r>
          </a:p>
          <a:p>
            <a:pPr eaLnBrk="1" hangingPunct="1">
              <a:lnSpc>
                <a:spcPct val="90000"/>
              </a:lnSpc>
            </a:pPr>
            <a:endParaRPr lang="es-AR" sz="2000" cap="none" dirty="0" smtClean="0"/>
          </a:p>
          <a:p>
            <a:pPr eaLnBrk="1" hangingPunct="1">
              <a:lnSpc>
                <a:spcPct val="90000"/>
              </a:lnSpc>
            </a:pPr>
            <a:r>
              <a:rPr lang="es-AR" sz="1800" cap="none" dirty="0" smtClean="0"/>
              <a:t>Facultad de Derecho</a:t>
            </a:r>
          </a:p>
          <a:p>
            <a:pPr eaLnBrk="1" hangingPunct="1">
              <a:lnSpc>
                <a:spcPct val="90000"/>
              </a:lnSpc>
            </a:pPr>
            <a:r>
              <a:rPr lang="es-AR" sz="1800" cap="none" dirty="0" smtClean="0"/>
              <a:t>Proyecto derecho al </a:t>
            </a:r>
            <a:r>
              <a:rPr lang="es-AR" sz="1800" cap="none" dirty="0" smtClean="0"/>
              <a:t>Derecho</a:t>
            </a:r>
          </a:p>
          <a:p>
            <a:pPr eaLnBrk="1" hangingPunct="1">
              <a:lnSpc>
                <a:spcPct val="90000"/>
              </a:lnSpc>
            </a:pPr>
            <a:r>
              <a:rPr lang="es-AR" sz="1800" cap="none" smtClean="0"/>
              <a:t>antoniomadrid@ub.edu</a:t>
            </a:r>
            <a:endParaRPr lang="es-AR" sz="1800" cap="none" dirty="0" smtClean="0"/>
          </a:p>
          <a:p>
            <a:pPr eaLnBrk="1" hangingPunct="1">
              <a:lnSpc>
                <a:spcPct val="90000"/>
              </a:lnSpc>
            </a:pPr>
            <a:endParaRPr lang="es-AR" sz="1800" cap="none" dirty="0" smtClean="0"/>
          </a:p>
        </p:txBody>
      </p:sp>
      <p:sp>
        <p:nvSpPr>
          <p:cNvPr id="15362" name="Rectangle 41"/>
          <p:cNvSpPr>
            <a:spLocks noGrp="1" noChangeArrowheads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>
                <a:latin typeface="Verdana" pitchFamily="34" charset="0"/>
              </a:rPr>
              <a:t>22/1/2013</a:t>
            </a:r>
            <a:endParaRPr lang="es-AR" smtClean="0">
              <a:latin typeface="Verdana" pitchFamily="34" charset="0"/>
            </a:endParaRPr>
          </a:p>
        </p:txBody>
      </p:sp>
      <p:sp>
        <p:nvSpPr>
          <p:cNvPr id="15363" name="Rectangle 42"/>
          <p:cNvSpPr>
            <a:spLocks noGrp="1" noChangeArrowheads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 smtClean="0">
              <a:latin typeface="Verdana" pitchFamily="34" charset="0"/>
            </a:endParaRPr>
          </a:p>
        </p:txBody>
      </p:sp>
      <p:sp>
        <p:nvSpPr>
          <p:cNvPr id="15364" name="Rectangle 43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4705350" y="2198688"/>
            <a:ext cx="476250" cy="441325"/>
          </a:xfrm>
          <a:noFill/>
          <a:ln>
            <a:miter lim="800000"/>
            <a:headEnd/>
            <a:tailEnd/>
          </a:ln>
        </p:spPr>
        <p:txBody>
          <a:bodyPr wrap="square" tIns="45720" bIns="45720" numCol="1" anchorCtr="0" compatLnSpc="1">
            <a:prstTxWarp prst="textNoShape">
              <a:avLst/>
            </a:prstTxWarp>
          </a:bodyPr>
          <a:lstStyle/>
          <a:p>
            <a:endParaRPr lang="es-ES" smtClean="0">
              <a:solidFill>
                <a:srgbClr val="7B9899"/>
              </a:solidFill>
              <a:latin typeface="Verdana" pitchFamily="34" charset="0"/>
            </a:endParaRPr>
          </a:p>
        </p:txBody>
      </p:sp>
      <p:sp>
        <p:nvSpPr>
          <p:cNvPr id="1536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23888" y="427038"/>
            <a:ext cx="9280525" cy="1524000"/>
          </a:xfrm>
        </p:spPr>
        <p:txBody>
          <a:bodyPr/>
          <a:lstStyle/>
          <a:p>
            <a:pPr eaLnBrk="1" hangingPunct="1"/>
            <a:r>
              <a:rPr lang="es-ES_tradnl" sz="3300" b="1" smtClean="0">
                <a:solidFill>
                  <a:srgbClr val="7B9899"/>
                </a:solidFill>
              </a:rPr>
              <a:t>I Jornada de formación sobre Aprendizaje-Servicio en la UPNA</a:t>
            </a:r>
            <a:r>
              <a:rPr lang="es-ES_tradnl" sz="3300" smtClean="0">
                <a:solidFill>
                  <a:srgbClr val="7B9899"/>
                </a:solidFill>
              </a:rPr>
              <a:t> </a:t>
            </a:r>
          </a:p>
        </p:txBody>
      </p:sp>
      <p:pic>
        <p:nvPicPr>
          <p:cNvPr id="15366" name="Picture 3" descr="C:\Documents and Settings\convidats\Escritorio\Antoniomadridjunio2008\dret al dret\logo\dretaldretok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5105400"/>
            <a:ext cx="3581400" cy="931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7" name="Picture 13" descr="logo_home_nou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48400" y="5029200"/>
            <a:ext cx="32004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s-AR" b="1" smtClean="0">
                <a:solidFill>
                  <a:srgbClr val="FF0000"/>
                </a:solidFill>
              </a:rPr>
              <a:t>Formas de trabajar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sz="quarter" idx="4294967295"/>
          </p:nvPr>
        </p:nvSpPr>
        <p:spPr>
          <a:xfrm>
            <a:off x="457200" y="1600200"/>
            <a:ext cx="8915400" cy="4530725"/>
          </a:xfrm>
        </p:spPr>
        <p:txBody>
          <a:bodyPr/>
          <a:lstStyle/>
          <a:p>
            <a:pPr>
              <a:defRPr/>
            </a:pPr>
            <a:r>
              <a:rPr lang="ca-ES" dirty="0"/>
              <a:t> </a:t>
            </a:r>
            <a:r>
              <a:rPr lang="es-ES" dirty="0" smtClean="0"/>
              <a:t>Participación en servicios jurídicos. </a:t>
            </a:r>
          </a:p>
          <a:p>
            <a:pPr>
              <a:defRPr/>
            </a:pPr>
            <a:endParaRPr lang="es-ES" dirty="0" smtClean="0"/>
          </a:p>
          <a:p>
            <a:pPr>
              <a:defRPr/>
            </a:pPr>
            <a:r>
              <a:rPr lang="es-ES" dirty="0" smtClean="0"/>
              <a:t>Publicaciones. </a:t>
            </a:r>
          </a:p>
          <a:p>
            <a:pPr>
              <a:defRPr/>
            </a:pPr>
            <a:endParaRPr lang="es-ES" dirty="0" smtClean="0"/>
          </a:p>
          <a:p>
            <a:pPr>
              <a:defRPr/>
            </a:pPr>
            <a:r>
              <a:rPr lang="es-ES" dirty="0" smtClean="0"/>
              <a:t>Jornadas</a:t>
            </a:r>
            <a:r>
              <a:rPr lang="es-ES" dirty="0"/>
              <a:t>: </a:t>
            </a:r>
            <a:r>
              <a:rPr lang="es-ES" dirty="0">
                <a:hlinkClick r:id="rId2"/>
              </a:rPr>
              <a:t>http://www.dailymotion.com/video/xplxno_proyecto-dret-al-dret-universidad-de-barcelona-9-de-febrero-presentacion-de-infome-solcom-2011-itzia_shortfilms#.</a:t>
            </a:r>
            <a:r>
              <a:rPr lang="es-ES" dirty="0" smtClean="0">
                <a:hlinkClick r:id="rId2"/>
              </a:rPr>
              <a:t>UPxy9mfivWE</a:t>
            </a:r>
            <a:endParaRPr lang="es-ES" dirty="0" smtClean="0"/>
          </a:p>
          <a:p>
            <a:pPr>
              <a:defRPr/>
            </a:pPr>
            <a:endParaRPr lang="es-ES" dirty="0" smtClean="0"/>
          </a:p>
          <a:p>
            <a:pPr marL="0" indent="0">
              <a:buFont typeface="Wingdings 2" pitchFamily="18" charset="2"/>
              <a:buNone/>
              <a:defRPr/>
            </a:pPr>
            <a:endParaRPr lang="es-ES" dirty="0" smtClean="0"/>
          </a:p>
          <a:p>
            <a:pPr>
              <a:defRPr/>
            </a:pPr>
            <a:endParaRPr lang="es-ES" dirty="0" smtClean="0"/>
          </a:p>
          <a:p>
            <a:pPr eaLnBrk="1" hangingPunct="1">
              <a:lnSpc>
                <a:spcPct val="90000"/>
              </a:lnSpc>
              <a:defRPr/>
            </a:pPr>
            <a:endParaRPr lang="es-AR" dirty="0" smtClean="0"/>
          </a:p>
          <a:p>
            <a:pPr eaLnBrk="1" hangingPunct="1">
              <a:lnSpc>
                <a:spcPct val="90000"/>
              </a:lnSpc>
              <a:defRPr/>
            </a:pPr>
            <a:endParaRPr lang="es-AR" dirty="0"/>
          </a:p>
          <a:p>
            <a:pPr eaLnBrk="1" hangingPunct="1">
              <a:lnSpc>
                <a:spcPct val="90000"/>
              </a:lnSpc>
              <a:defRPr/>
            </a:pPr>
            <a:endParaRPr lang="es-AR" dirty="0" smtClean="0"/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  <a:defRPr/>
            </a:pPr>
            <a:endParaRPr lang="es-AR" dirty="0" smtClean="0"/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  <a:defRPr/>
            </a:pPr>
            <a:endParaRPr lang="es-AR" dirty="0" smtClean="0"/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  <a:defRPr/>
            </a:pPr>
            <a:endParaRPr lang="es-AR" dirty="0" smtClean="0"/>
          </a:p>
          <a:p>
            <a:pPr eaLnBrk="1" hangingPunct="1">
              <a:lnSpc>
                <a:spcPct val="90000"/>
              </a:lnSpc>
              <a:defRPr/>
            </a:pPr>
            <a:endParaRPr lang="es-A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s-AR" b="1" smtClean="0">
                <a:solidFill>
                  <a:srgbClr val="FF0000"/>
                </a:solidFill>
              </a:rPr>
              <a:t>Formas de trabajar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sz="quarter" idx="4294967295"/>
          </p:nvPr>
        </p:nvSpPr>
        <p:spPr>
          <a:xfrm>
            <a:off x="457200" y="1600200"/>
            <a:ext cx="8915400" cy="4530725"/>
          </a:xfrm>
        </p:spPr>
        <p:txBody>
          <a:bodyPr/>
          <a:lstStyle/>
          <a:p>
            <a:pPr>
              <a:defRPr/>
            </a:pPr>
            <a:r>
              <a:rPr lang="ca-ES" dirty="0"/>
              <a:t> </a:t>
            </a:r>
            <a:r>
              <a:rPr lang="ca-ES" dirty="0" err="1" smtClean="0"/>
              <a:t>Seminarios</a:t>
            </a:r>
            <a:r>
              <a:rPr lang="ca-ES" dirty="0" smtClean="0"/>
              <a:t>: </a:t>
            </a:r>
            <a:r>
              <a:rPr lang="es-ES" dirty="0" smtClean="0"/>
              <a:t> Clínica jurídica y responsabilidad social</a:t>
            </a:r>
          </a:p>
          <a:p>
            <a:pPr marL="0" indent="0">
              <a:buFont typeface="Wingdings 2" pitchFamily="18" charset="2"/>
              <a:buNone/>
              <a:defRPr/>
            </a:pPr>
            <a:r>
              <a:rPr lang="es-ES" dirty="0">
                <a:hlinkClick r:id="rId3"/>
              </a:rPr>
              <a:t>http://</a:t>
            </a:r>
            <a:r>
              <a:rPr lang="es-ES" dirty="0" smtClean="0">
                <a:hlinkClick r:id="rId3"/>
              </a:rPr>
              <a:t>clinica-juridica.blogspot.com.es/2012/10/iii-seminario-de-la-clinica-juridica-de.html</a:t>
            </a:r>
            <a:endParaRPr lang="es-ES" dirty="0" smtClean="0"/>
          </a:p>
          <a:p>
            <a:pPr marL="0" indent="0">
              <a:buFont typeface="Wingdings 2" pitchFamily="18" charset="2"/>
              <a:buNone/>
              <a:defRPr/>
            </a:pPr>
            <a:endParaRPr lang="es-ES" dirty="0"/>
          </a:p>
          <a:p>
            <a:pPr>
              <a:defRPr/>
            </a:pPr>
            <a:r>
              <a:rPr lang="es-ES" dirty="0" smtClean="0"/>
              <a:t>Programas de radio: </a:t>
            </a:r>
          </a:p>
          <a:p>
            <a:pPr>
              <a:defRPr/>
            </a:pPr>
            <a:endParaRPr lang="es-ES" dirty="0" smtClean="0"/>
          </a:p>
          <a:p>
            <a:pPr>
              <a:defRPr/>
            </a:pPr>
            <a:r>
              <a:rPr lang="es-ES" dirty="0" smtClean="0"/>
              <a:t>Prestación directa de servicios en la Facultad: </a:t>
            </a:r>
            <a:r>
              <a:rPr lang="es-ES" dirty="0" err="1" smtClean="0"/>
              <a:t>ClinHab</a:t>
            </a:r>
            <a:endParaRPr lang="es-ES" dirty="0" smtClean="0"/>
          </a:p>
          <a:p>
            <a:pPr marL="0" indent="0">
              <a:buFont typeface="Wingdings 2" pitchFamily="18" charset="2"/>
              <a:buNone/>
              <a:defRPr/>
            </a:pPr>
            <a:r>
              <a:rPr lang="es-ES" dirty="0">
                <a:hlinkClick r:id="rId4"/>
              </a:rPr>
              <a:t>http://www.clinicajuridicaimmobiliaria.org</a:t>
            </a:r>
            <a:r>
              <a:rPr lang="es-ES" dirty="0" smtClean="0">
                <a:hlinkClick r:id="rId4"/>
              </a:rPr>
              <a:t>/</a:t>
            </a:r>
            <a:endParaRPr lang="es-ES" dirty="0" smtClean="0"/>
          </a:p>
          <a:p>
            <a:pPr marL="0" indent="0">
              <a:buFont typeface="Wingdings 2" pitchFamily="18" charset="2"/>
              <a:buNone/>
              <a:defRPr/>
            </a:pPr>
            <a:endParaRPr lang="es-ES" dirty="0" smtClean="0"/>
          </a:p>
          <a:p>
            <a:pPr>
              <a:defRPr/>
            </a:pPr>
            <a:endParaRPr lang="es-ES" dirty="0" smtClean="0"/>
          </a:p>
          <a:p>
            <a:pPr>
              <a:defRPr/>
            </a:pPr>
            <a:endParaRPr lang="es-ES" dirty="0" smtClean="0"/>
          </a:p>
          <a:p>
            <a:pPr marL="0" indent="0">
              <a:buFont typeface="Wingdings 2" pitchFamily="18" charset="2"/>
              <a:buNone/>
              <a:defRPr/>
            </a:pPr>
            <a:endParaRPr lang="es-ES" dirty="0" smtClean="0"/>
          </a:p>
          <a:p>
            <a:pPr>
              <a:defRPr/>
            </a:pPr>
            <a:endParaRPr lang="es-ES" dirty="0" smtClean="0"/>
          </a:p>
          <a:p>
            <a:pPr eaLnBrk="1" hangingPunct="1">
              <a:lnSpc>
                <a:spcPct val="90000"/>
              </a:lnSpc>
              <a:defRPr/>
            </a:pPr>
            <a:endParaRPr lang="es-AR" dirty="0" smtClean="0"/>
          </a:p>
          <a:p>
            <a:pPr eaLnBrk="1" hangingPunct="1">
              <a:lnSpc>
                <a:spcPct val="90000"/>
              </a:lnSpc>
              <a:defRPr/>
            </a:pPr>
            <a:endParaRPr lang="es-AR" dirty="0"/>
          </a:p>
          <a:p>
            <a:pPr eaLnBrk="1" hangingPunct="1">
              <a:lnSpc>
                <a:spcPct val="90000"/>
              </a:lnSpc>
              <a:defRPr/>
            </a:pPr>
            <a:endParaRPr lang="es-AR" dirty="0" smtClean="0"/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  <a:defRPr/>
            </a:pPr>
            <a:endParaRPr lang="es-AR" dirty="0" smtClean="0"/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  <a:defRPr/>
            </a:pPr>
            <a:endParaRPr lang="es-AR" dirty="0" smtClean="0"/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  <a:defRPr/>
            </a:pPr>
            <a:endParaRPr lang="es-AR" dirty="0" smtClean="0"/>
          </a:p>
          <a:p>
            <a:pPr eaLnBrk="1" hangingPunct="1">
              <a:lnSpc>
                <a:spcPct val="90000"/>
              </a:lnSpc>
              <a:defRPr/>
            </a:pPr>
            <a:endParaRPr lang="es-AR" dirty="0" smtClean="0"/>
          </a:p>
        </p:txBody>
      </p:sp>
      <p:pic>
        <p:nvPicPr>
          <p:cNvPr id="2" name="Shape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4337050" y="3463925"/>
            <a:ext cx="60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392752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video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s-AR" b="1" smtClean="0">
                <a:solidFill>
                  <a:srgbClr val="FF0000"/>
                </a:solidFill>
              </a:rPr>
              <a:t>Retos de futuro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sz="quarter" idx="4294967295"/>
          </p:nvPr>
        </p:nvSpPr>
        <p:spPr>
          <a:xfrm>
            <a:off x="457200" y="1600200"/>
            <a:ext cx="8915400" cy="4530725"/>
          </a:xfrm>
        </p:spPr>
        <p:txBody>
          <a:bodyPr/>
          <a:lstStyle/>
          <a:p>
            <a:pPr marL="0" indent="0">
              <a:buFont typeface="Wingdings 2" pitchFamily="18" charset="2"/>
              <a:buNone/>
              <a:defRPr/>
            </a:pPr>
            <a:r>
              <a:rPr lang="es-ES" dirty="0" smtClean="0"/>
              <a:t> </a:t>
            </a:r>
          </a:p>
          <a:p>
            <a:pPr>
              <a:defRPr/>
            </a:pPr>
            <a:r>
              <a:rPr lang="es-ES" dirty="0" smtClean="0"/>
              <a:t>Fomentar la transversalidad: interna y externa. </a:t>
            </a:r>
          </a:p>
          <a:p>
            <a:pPr>
              <a:defRPr/>
            </a:pPr>
            <a:endParaRPr lang="es-ES" dirty="0" smtClean="0"/>
          </a:p>
          <a:p>
            <a:pPr>
              <a:defRPr/>
            </a:pPr>
            <a:r>
              <a:rPr lang="es-ES" dirty="0" smtClean="0"/>
              <a:t>Fomentar la investigación en el ámbito de las clínicas jurídicas.</a:t>
            </a:r>
          </a:p>
          <a:p>
            <a:pPr>
              <a:defRPr/>
            </a:pPr>
            <a:endParaRPr lang="es-ES" dirty="0" smtClean="0"/>
          </a:p>
          <a:p>
            <a:pPr>
              <a:defRPr/>
            </a:pPr>
            <a:r>
              <a:rPr lang="es-ES" dirty="0" smtClean="0"/>
              <a:t>Incrementar el protagonismo de los estudiantes. </a:t>
            </a:r>
          </a:p>
          <a:p>
            <a:pPr>
              <a:defRPr/>
            </a:pPr>
            <a:endParaRPr lang="es-ES" dirty="0"/>
          </a:p>
          <a:p>
            <a:pPr>
              <a:defRPr/>
            </a:pPr>
            <a:r>
              <a:rPr lang="es-ES" dirty="0" smtClean="0"/>
              <a:t>Mejorar la gestión.</a:t>
            </a:r>
          </a:p>
          <a:p>
            <a:pPr marL="0" indent="0">
              <a:buFont typeface="Wingdings 2" pitchFamily="18" charset="2"/>
              <a:buNone/>
              <a:defRPr/>
            </a:pPr>
            <a:endParaRPr lang="es-ES" dirty="0" smtClean="0"/>
          </a:p>
          <a:p>
            <a:pPr>
              <a:defRPr/>
            </a:pPr>
            <a:endParaRPr lang="es-ES" dirty="0" smtClean="0"/>
          </a:p>
          <a:p>
            <a:pPr marL="0" indent="0">
              <a:buFont typeface="Wingdings 2" pitchFamily="18" charset="2"/>
              <a:buNone/>
              <a:defRPr/>
            </a:pPr>
            <a:endParaRPr lang="es-ES" dirty="0" smtClean="0"/>
          </a:p>
          <a:p>
            <a:pPr>
              <a:defRPr/>
            </a:pPr>
            <a:endParaRPr lang="es-ES" dirty="0" smtClean="0"/>
          </a:p>
          <a:p>
            <a:pPr eaLnBrk="1" hangingPunct="1">
              <a:lnSpc>
                <a:spcPct val="90000"/>
              </a:lnSpc>
              <a:defRPr/>
            </a:pPr>
            <a:endParaRPr lang="es-AR" dirty="0" smtClean="0"/>
          </a:p>
          <a:p>
            <a:pPr eaLnBrk="1" hangingPunct="1">
              <a:lnSpc>
                <a:spcPct val="90000"/>
              </a:lnSpc>
              <a:defRPr/>
            </a:pPr>
            <a:endParaRPr lang="es-AR" dirty="0"/>
          </a:p>
          <a:p>
            <a:pPr eaLnBrk="1" hangingPunct="1">
              <a:lnSpc>
                <a:spcPct val="90000"/>
              </a:lnSpc>
              <a:defRPr/>
            </a:pPr>
            <a:endParaRPr lang="es-AR" dirty="0" smtClean="0"/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  <a:defRPr/>
            </a:pPr>
            <a:endParaRPr lang="es-AR" dirty="0" smtClean="0"/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  <a:defRPr/>
            </a:pPr>
            <a:endParaRPr lang="es-AR" dirty="0" smtClean="0"/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  <a:defRPr/>
            </a:pPr>
            <a:endParaRPr lang="es-AR" dirty="0" smtClean="0"/>
          </a:p>
          <a:p>
            <a:pPr eaLnBrk="1" hangingPunct="1">
              <a:lnSpc>
                <a:spcPct val="90000"/>
              </a:lnSpc>
              <a:defRPr/>
            </a:pPr>
            <a:endParaRPr lang="es-A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95350" y="2309813"/>
            <a:ext cx="8621713" cy="3024187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endParaRPr lang="es-AR" cap="none" smtClean="0"/>
          </a:p>
          <a:p>
            <a:pPr eaLnBrk="1" hangingPunct="1">
              <a:lnSpc>
                <a:spcPct val="90000"/>
              </a:lnSpc>
            </a:pPr>
            <a:endParaRPr lang="es-AR" cap="none" smtClean="0"/>
          </a:p>
          <a:p>
            <a:pPr eaLnBrk="1" hangingPunct="1">
              <a:lnSpc>
                <a:spcPct val="90000"/>
              </a:lnSpc>
            </a:pPr>
            <a:r>
              <a:rPr lang="es-AR" sz="2000" cap="none" smtClean="0"/>
              <a:t>Antonio Madrid</a:t>
            </a:r>
          </a:p>
          <a:p>
            <a:pPr eaLnBrk="1" hangingPunct="1">
              <a:lnSpc>
                <a:spcPct val="90000"/>
              </a:lnSpc>
            </a:pPr>
            <a:endParaRPr lang="es-AR" sz="2000" cap="none" smtClean="0"/>
          </a:p>
          <a:p>
            <a:pPr eaLnBrk="1" hangingPunct="1">
              <a:lnSpc>
                <a:spcPct val="90000"/>
              </a:lnSpc>
            </a:pPr>
            <a:r>
              <a:rPr lang="es-AR" sz="1800" cap="none" smtClean="0"/>
              <a:t>Facultad de Derecho</a:t>
            </a:r>
          </a:p>
          <a:p>
            <a:pPr eaLnBrk="1" hangingPunct="1">
              <a:lnSpc>
                <a:spcPct val="90000"/>
              </a:lnSpc>
            </a:pPr>
            <a:r>
              <a:rPr lang="es-AR" sz="1800" cap="none" smtClean="0"/>
              <a:t>Proyecto derecho al Derecho</a:t>
            </a:r>
          </a:p>
          <a:p>
            <a:pPr eaLnBrk="1" hangingPunct="1">
              <a:lnSpc>
                <a:spcPct val="90000"/>
              </a:lnSpc>
            </a:pPr>
            <a:endParaRPr lang="es-AR" sz="1800" cap="none" smtClean="0"/>
          </a:p>
        </p:txBody>
      </p:sp>
      <p:sp>
        <p:nvSpPr>
          <p:cNvPr id="27650" name="Rectangle 41"/>
          <p:cNvSpPr>
            <a:spLocks noGrp="1" noChangeArrowheads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>
                <a:latin typeface="Verdana" pitchFamily="34" charset="0"/>
              </a:rPr>
              <a:t>22/1/2013</a:t>
            </a:r>
            <a:endParaRPr lang="es-AR" smtClean="0">
              <a:latin typeface="Verdana" pitchFamily="34" charset="0"/>
            </a:endParaRPr>
          </a:p>
        </p:txBody>
      </p:sp>
      <p:sp>
        <p:nvSpPr>
          <p:cNvPr id="27651" name="Rectangle 42"/>
          <p:cNvSpPr>
            <a:spLocks noGrp="1" noChangeArrowheads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 smtClean="0">
              <a:latin typeface="Verdana" pitchFamily="34" charset="0"/>
            </a:endParaRPr>
          </a:p>
        </p:txBody>
      </p:sp>
      <p:sp>
        <p:nvSpPr>
          <p:cNvPr id="27652" name="Rectangle 43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4705350" y="2198688"/>
            <a:ext cx="476250" cy="441325"/>
          </a:xfrm>
          <a:noFill/>
          <a:ln>
            <a:miter lim="800000"/>
            <a:headEnd/>
            <a:tailEnd/>
          </a:ln>
        </p:spPr>
        <p:txBody>
          <a:bodyPr wrap="square" tIns="45720" bIns="45720" numCol="1" anchorCtr="0" compatLnSpc="1">
            <a:prstTxWarp prst="textNoShape">
              <a:avLst/>
            </a:prstTxWarp>
          </a:bodyPr>
          <a:lstStyle/>
          <a:p>
            <a:endParaRPr lang="es-ES" smtClean="0">
              <a:solidFill>
                <a:srgbClr val="7B9899"/>
              </a:solidFill>
              <a:latin typeface="Verdana" pitchFamily="34" charset="0"/>
            </a:endParaRPr>
          </a:p>
        </p:txBody>
      </p:sp>
      <p:sp>
        <p:nvSpPr>
          <p:cNvPr id="2765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23888" y="427038"/>
            <a:ext cx="9280525" cy="1524000"/>
          </a:xfrm>
        </p:spPr>
        <p:txBody>
          <a:bodyPr/>
          <a:lstStyle/>
          <a:p>
            <a:pPr eaLnBrk="1" hangingPunct="1"/>
            <a:r>
              <a:rPr lang="es-ES_tradnl" sz="3300" b="1" smtClean="0">
                <a:solidFill>
                  <a:srgbClr val="7B9899"/>
                </a:solidFill>
              </a:rPr>
              <a:t>I Jornada de formación sobre Aprendizaje-Servicio en la UPNA</a:t>
            </a:r>
            <a:r>
              <a:rPr lang="es-ES_tradnl" sz="3300" smtClean="0">
                <a:solidFill>
                  <a:srgbClr val="7B9899"/>
                </a:solidFill>
              </a:rPr>
              <a:t> </a:t>
            </a:r>
          </a:p>
        </p:txBody>
      </p:sp>
      <p:pic>
        <p:nvPicPr>
          <p:cNvPr id="27654" name="Picture 3" descr="C:\Documents and Settings\convidats\Escritorio\Antoniomadridjunio2008\dret al dret\logo\dretaldretok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5105400"/>
            <a:ext cx="3581400" cy="931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5" name="Picture 13" descr="logo_home_nou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48400" y="5029200"/>
            <a:ext cx="32004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AR" b="1" smtClean="0">
                <a:solidFill>
                  <a:srgbClr val="FF0000"/>
                </a:solidFill>
              </a:rPr>
              <a:t>Las primeras ideas</a:t>
            </a:r>
          </a:p>
        </p:txBody>
      </p:sp>
      <p:sp>
        <p:nvSpPr>
          <p:cNvPr id="17410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27025" y="1527175"/>
            <a:ext cx="9212263" cy="4572000"/>
          </a:xfrm>
        </p:spPr>
        <p:txBody>
          <a:bodyPr/>
          <a:lstStyle/>
          <a:p>
            <a:pPr eaLnBrk="1" hangingPunct="1"/>
            <a:r>
              <a:rPr lang="es-AR" smtClean="0"/>
              <a:t>Vincular el aprendizaje con la actuación fuera de la Facultad. </a:t>
            </a:r>
          </a:p>
          <a:p>
            <a:pPr eaLnBrk="1" hangingPunct="1">
              <a:buFont typeface="Wingdings 2" pitchFamily="18" charset="2"/>
              <a:buNone/>
            </a:pPr>
            <a:endParaRPr lang="es-AR" smtClean="0"/>
          </a:p>
          <a:p>
            <a:pPr eaLnBrk="1" hangingPunct="1"/>
            <a:r>
              <a:rPr lang="es-AR" smtClean="0"/>
              <a:t>Abrir el espacio universitario: realidades sociales, ámbitos de trabajo relevantes. </a:t>
            </a:r>
          </a:p>
          <a:p>
            <a:pPr eaLnBrk="1" hangingPunct="1">
              <a:buFont typeface="Wingdings 2" pitchFamily="18" charset="2"/>
              <a:buNone/>
            </a:pPr>
            <a:endParaRPr lang="es-AR" smtClean="0"/>
          </a:p>
          <a:p>
            <a:pPr eaLnBrk="1" hangingPunct="1"/>
            <a:r>
              <a:rPr lang="es-AR" smtClean="0"/>
              <a:t>Vincular práctica y teoría. </a:t>
            </a:r>
          </a:p>
          <a:p>
            <a:pPr eaLnBrk="1" hangingPunct="1">
              <a:buFont typeface="Wingdings 2" pitchFamily="18" charset="2"/>
              <a:buNone/>
            </a:pPr>
            <a:endParaRPr lang="es-AR" smtClean="0"/>
          </a:p>
          <a:p>
            <a:pPr eaLnBrk="1" hangingPunct="1"/>
            <a:r>
              <a:rPr lang="es-AR" smtClean="0"/>
              <a:t>Mejorar el acceso a los derechos de personas y colectivos vulnerabilizados. </a:t>
            </a:r>
          </a:p>
          <a:p>
            <a:pPr algn="just" eaLnBrk="1" hangingPunct="1">
              <a:buFont typeface="Wingdings 2" pitchFamily="18" charset="2"/>
              <a:buNone/>
            </a:pPr>
            <a:endParaRPr lang="es-AR" smtClean="0"/>
          </a:p>
          <a:p>
            <a:pPr algn="just" eaLnBrk="1" hangingPunct="1"/>
            <a:endParaRPr lang="es-A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s-AR" b="1" smtClean="0">
                <a:solidFill>
                  <a:srgbClr val="FF0000"/>
                </a:solidFill>
              </a:rPr>
              <a:t>Las primeras ideas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sz="quarter" idx="4294967295"/>
          </p:nvPr>
        </p:nvSpPr>
        <p:spPr>
          <a:xfrm>
            <a:off x="327025" y="1527175"/>
            <a:ext cx="9212263" cy="4572000"/>
          </a:xfrm>
        </p:spPr>
        <p:txBody>
          <a:bodyPr/>
          <a:lstStyle/>
          <a:p>
            <a:pPr eaLnBrk="1" hangingPunct="1"/>
            <a:endParaRPr lang="es-AR" smtClean="0"/>
          </a:p>
          <a:p>
            <a:pPr eaLnBrk="1" hangingPunct="1"/>
            <a:r>
              <a:rPr lang="es-AR" smtClean="0"/>
              <a:t>Interés compartido: profesorado, estudiantes y colaboradores externos. </a:t>
            </a:r>
          </a:p>
          <a:p>
            <a:pPr eaLnBrk="1" hangingPunct="1">
              <a:buFont typeface="Wingdings 2" pitchFamily="18" charset="2"/>
              <a:buNone/>
            </a:pPr>
            <a:endParaRPr lang="es-AR" smtClean="0"/>
          </a:p>
          <a:p>
            <a:pPr eaLnBrk="1" hangingPunct="1"/>
            <a:r>
              <a:rPr lang="es-AR" smtClean="0"/>
              <a:t>Articular trabajo de estudiantes, profesorado, personal de administración y coladores externos. </a:t>
            </a:r>
          </a:p>
          <a:p>
            <a:pPr eaLnBrk="1" hangingPunct="1">
              <a:buFont typeface="Wingdings 2" pitchFamily="18" charset="2"/>
              <a:buNone/>
            </a:pPr>
            <a:endParaRPr lang="es-AR" smtClean="0"/>
          </a:p>
          <a:p>
            <a:pPr eaLnBrk="1" hangingPunct="1"/>
            <a:r>
              <a:rPr lang="es-AR" smtClean="0"/>
              <a:t>Función social de la Universidad (Facultad de Derecho)</a:t>
            </a:r>
          </a:p>
          <a:p>
            <a:pPr algn="just" eaLnBrk="1" hangingPunct="1"/>
            <a:endParaRPr lang="es-A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AR" b="1" smtClean="0">
                <a:solidFill>
                  <a:srgbClr val="FF0000"/>
                </a:solidFill>
              </a:rPr>
              <a:t>Dificultades iniciales</a:t>
            </a:r>
          </a:p>
        </p:txBody>
      </p:sp>
      <p:sp>
        <p:nvSpPr>
          <p:cNvPr id="18434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8915400" cy="45307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s-AR" smtClean="0"/>
              <a:t>Inmovilismo. Falta de imaginación y atrevimiento.</a:t>
            </a:r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endParaRPr lang="es-AR" smtClean="0"/>
          </a:p>
          <a:p>
            <a:pPr eaLnBrk="1" hangingPunct="1">
              <a:lnSpc>
                <a:spcPct val="90000"/>
              </a:lnSpc>
            </a:pPr>
            <a:r>
              <a:rPr lang="es-AR" smtClean="0"/>
              <a:t>Reconocimiento académico de las cargas de trabajo del profesorado.</a:t>
            </a:r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endParaRPr lang="es-AR" smtClean="0"/>
          </a:p>
          <a:p>
            <a:pPr eaLnBrk="1" hangingPunct="1">
              <a:lnSpc>
                <a:spcPct val="90000"/>
              </a:lnSpc>
            </a:pPr>
            <a:r>
              <a:rPr lang="es-AR" smtClean="0"/>
              <a:t>Ubicación curricular.</a:t>
            </a:r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endParaRPr lang="es-AR" smtClean="0"/>
          </a:p>
          <a:p>
            <a:pPr eaLnBrk="1" hangingPunct="1">
              <a:lnSpc>
                <a:spcPct val="90000"/>
              </a:lnSpc>
            </a:pPr>
            <a:r>
              <a:rPr lang="es-AR" smtClean="0"/>
              <a:t>Establecer relaciones de colaboración con asociaciones y fundaciones, colegios profesionales, administraciones públicas y despachos profesionales.</a:t>
            </a:r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endParaRPr lang="es-A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s-AR" b="1" smtClean="0">
                <a:solidFill>
                  <a:srgbClr val="FF0000"/>
                </a:solidFill>
              </a:rPr>
              <a:t>Estrategias seguidas</a:t>
            </a:r>
          </a:p>
        </p:txBody>
      </p:sp>
      <p:sp>
        <p:nvSpPr>
          <p:cNvPr id="19458" name="Rectangle 3"/>
          <p:cNvSpPr>
            <a:spLocks noGrp="1" noChangeArrowheads="1"/>
          </p:cNvSpPr>
          <p:nvPr>
            <p:ph sz="quarter" idx="4294967295"/>
          </p:nvPr>
        </p:nvSpPr>
        <p:spPr>
          <a:xfrm>
            <a:off x="457200" y="1600200"/>
            <a:ext cx="8915400" cy="45307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s-AR" smtClean="0"/>
              <a:t>Formar un grupo promotor: cordial, colaborador, creíble, estable, plural, con conocimiento institucional. </a:t>
            </a:r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endParaRPr lang="es-AR" smtClean="0"/>
          </a:p>
          <a:p>
            <a:pPr eaLnBrk="1" hangingPunct="1">
              <a:lnSpc>
                <a:spcPct val="90000"/>
              </a:lnSpc>
            </a:pPr>
            <a:r>
              <a:rPr lang="es-AR" smtClean="0"/>
              <a:t>Plazas de prácticas curriculares y contenidos prácticos de asignaturas. </a:t>
            </a:r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endParaRPr lang="es-AR" smtClean="0"/>
          </a:p>
          <a:p>
            <a:pPr eaLnBrk="1" hangingPunct="1">
              <a:lnSpc>
                <a:spcPct val="90000"/>
              </a:lnSpc>
            </a:pPr>
            <a:r>
              <a:rPr lang="es-AR" smtClean="0"/>
              <a:t>Modificación normativa académico-docente.</a:t>
            </a:r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endParaRPr lang="es-AR" smtClean="0"/>
          </a:p>
          <a:p>
            <a:pPr eaLnBrk="1" hangingPunct="1">
              <a:lnSpc>
                <a:spcPct val="90000"/>
              </a:lnSpc>
            </a:pPr>
            <a:r>
              <a:rPr lang="es-AR" smtClean="0"/>
              <a:t>Convenios de colaboración: concreción de proyectos.</a:t>
            </a:r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endParaRPr lang="es-A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s-AR" b="1" smtClean="0">
                <a:solidFill>
                  <a:srgbClr val="FF0000"/>
                </a:solidFill>
              </a:rPr>
              <a:t>Otras estrategias seguidas</a:t>
            </a:r>
          </a:p>
        </p:txBody>
      </p:sp>
      <p:sp>
        <p:nvSpPr>
          <p:cNvPr id="20482" name="Rectangle 3"/>
          <p:cNvSpPr>
            <a:spLocks noGrp="1" noChangeArrowheads="1"/>
          </p:cNvSpPr>
          <p:nvPr>
            <p:ph sz="quarter" idx="4294967295"/>
          </p:nvPr>
        </p:nvSpPr>
        <p:spPr>
          <a:xfrm>
            <a:off x="457200" y="1600200"/>
            <a:ext cx="8915400" cy="45307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s-AR" smtClean="0"/>
              <a:t>Proyecto de Facultad. </a:t>
            </a:r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endParaRPr lang="es-AR" smtClean="0"/>
          </a:p>
          <a:p>
            <a:pPr eaLnBrk="1" hangingPunct="1">
              <a:lnSpc>
                <a:spcPct val="90000"/>
              </a:lnSpc>
            </a:pPr>
            <a:r>
              <a:rPr lang="es-AR" smtClean="0"/>
              <a:t>Reglamento de Junta de Facultad. </a:t>
            </a:r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endParaRPr lang="es-AR" smtClean="0"/>
          </a:p>
          <a:p>
            <a:pPr eaLnBrk="1" hangingPunct="1">
              <a:lnSpc>
                <a:spcPct val="90000"/>
              </a:lnSpc>
            </a:pPr>
            <a:r>
              <a:rPr lang="es-AR" smtClean="0"/>
              <a:t>Grupo de innovación docente. </a:t>
            </a:r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endParaRPr lang="es-AR" smtClean="0"/>
          </a:p>
          <a:p>
            <a:pPr eaLnBrk="1" hangingPunct="1">
              <a:lnSpc>
                <a:spcPct val="90000"/>
              </a:lnSpc>
            </a:pPr>
            <a:r>
              <a:rPr lang="es-AR" smtClean="0"/>
              <a:t>Relación con otros proyectos similares: UV, URV, Carlos III.</a:t>
            </a:r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endParaRPr lang="es-AR" smtClean="0"/>
          </a:p>
          <a:p>
            <a:pPr eaLnBrk="1" hangingPunct="1">
              <a:lnSpc>
                <a:spcPct val="90000"/>
              </a:lnSpc>
            </a:pPr>
            <a:r>
              <a:rPr lang="es-AR" smtClean="0"/>
              <a:t>Dimensión internacional.</a:t>
            </a:r>
          </a:p>
          <a:p>
            <a:pPr eaLnBrk="1" hangingPunct="1">
              <a:lnSpc>
                <a:spcPct val="90000"/>
              </a:lnSpc>
            </a:pPr>
            <a:endParaRPr lang="es-A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s-AR" b="1" smtClean="0">
                <a:solidFill>
                  <a:srgbClr val="FF0000"/>
                </a:solidFill>
              </a:rPr>
              <a:t>Ámbitos de trabajo. Clínicas jurídicas</a:t>
            </a:r>
          </a:p>
        </p:txBody>
      </p:sp>
      <p:sp>
        <p:nvSpPr>
          <p:cNvPr id="21506" name="Rectangle 3"/>
          <p:cNvSpPr>
            <a:spLocks noGrp="1" noChangeArrowheads="1"/>
          </p:cNvSpPr>
          <p:nvPr>
            <p:ph sz="quarter" idx="4294967295"/>
          </p:nvPr>
        </p:nvSpPr>
        <p:spPr>
          <a:xfrm>
            <a:off x="457200" y="1600200"/>
            <a:ext cx="8915400" cy="45307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s-AR" smtClean="0"/>
              <a:t>Derechos humanos y derecho internacional. </a:t>
            </a:r>
          </a:p>
          <a:p>
            <a:pPr eaLnBrk="1" hangingPunct="1">
              <a:lnSpc>
                <a:spcPct val="90000"/>
              </a:lnSpc>
            </a:pPr>
            <a:endParaRPr lang="es-AR" smtClean="0"/>
          </a:p>
          <a:p>
            <a:pPr eaLnBrk="1" hangingPunct="1">
              <a:lnSpc>
                <a:spcPct val="90000"/>
              </a:lnSpc>
            </a:pPr>
            <a:r>
              <a:rPr lang="es-AR" smtClean="0"/>
              <a:t>Derech0 penitenciario.</a:t>
            </a:r>
          </a:p>
          <a:p>
            <a:pPr eaLnBrk="1" hangingPunct="1">
              <a:lnSpc>
                <a:spcPct val="90000"/>
              </a:lnSpc>
            </a:pPr>
            <a:endParaRPr lang="es-AR" smtClean="0"/>
          </a:p>
          <a:p>
            <a:pPr eaLnBrk="1" hangingPunct="1">
              <a:lnSpc>
                <a:spcPct val="90000"/>
              </a:lnSpc>
            </a:pPr>
            <a:r>
              <a:rPr lang="es-AR" smtClean="0"/>
              <a:t>Derechos de extranjería.</a:t>
            </a:r>
          </a:p>
          <a:p>
            <a:pPr eaLnBrk="1" hangingPunct="1">
              <a:lnSpc>
                <a:spcPct val="90000"/>
              </a:lnSpc>
            </a:pPr>
            <a:endParaRPr lang="es-AR" smtClean="0"/>
          </a:p>
          <a:p>
            <a:pPr eaLnBrk="1" hangingPunct="1">
              <a:lnSpc>
                <a:spcPct val="90000"/>
              </a:lnSpc>
            </a:pPr>
            <a:r>
              <a:rPr lang="es-AR" smtClean="0"/>
              <a:t>Derechos de los menores.</a:t>
            </a:r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endParaRPr lang="es-AR" smtClean="0"/>
          </a:p>
          <a:p>
            <a:pPr eaLnBrk="1" hangingPunct="1">
              <a:lnSpc>
                <a:spcPct val="90000"/>
              </a:lnSpc>
            </a:pPr>
            <a:r>
              <a:rPr lang="es-AR" smtClean="0"/>
              <a:t>Derechos de las mujeres.</a:t>
            </a:r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endParaRPr lang="es-AR" smtClean="0"/>
          </a:p>
          <a:p>
            <a:pPr eaLnBrk="1" hangingPunct="1">
              <a:lnSpc>
                <a:spcPct val="90000"/>
              </a:lnSpc>
            </a:pPr>
            <a:endParaRPr lang="es-A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s-AR" b="1" smtClean="0">
                <a:solidFill>
                  <a:srgbClr val="FF0000"/>
                </a:solidFill>
              </a:rPr>
              <a:t>Ámbitos de trabajo. Clínicas jurídicas</a:t>
            </a:r>
          </a:p>
        </p:txBody>
      </p:sp>
      <p:sp>
        <p:nvSpPr>
          <p:cNvPr id="22530" name="Rectangle 3"/>
          <p:cNvSpPr>
            <a:spLocks noGrp="1" noChangeArrowheads="1"/>
          </p:cNvSpPr>
          <p:nvPr>
            <p:ph sz="quarter" idx="4294967295"/>
          </p:nvPr>
        </p:nvSpPr>
        <p:spPr>
          <a:xfrm>
            <a:off x="457200" y="1600200"/>
            <a:ext cx="8915400" cy="45307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s-ES" smtClean="0"/>
              <a:t>Derecho y género.</a:t>
            </a:r>
          </a:p>
          <a:p>
            <a:pPr eaLnBrk="1" hangingPunct="1">
              <a:lnSpc>
                <a:spcPct val="90000"/>
              </a:lnSpc>
            </a:pPr>
            <a:endParaRPr lang="es-ES" smtClean="0"/>
          </a:p>
          <a:p>
            <a:pPr eaLnBrk="1" hangingPunct="1">
              <a:lnSpc>
                <a:spcPct val="90000"/>
              </a:lnSpc>
            </a:pPr>
            <a:r>
              <a:rPr lang="es-ES" smtClean="0"/>
              <a:t>Derechos sociales.</a:t>
            </a:r>
          </a:p>
          <a:p>
            <a:pPr eaLnBrk="1" hangingPunct="1">
              <a:lnSpc>
                <a:spcPct val="90000"/>
              </a:lnSpc>
            </a:pPr>
            <a:endParaRPr lang="es-ES" smtClean="0"/>
          </a:p>
          <a:p>
            <a:r>
              <a:rPr lang="es-ES" smtClean="0"/>
              <a:t>Derecho del medio ambiente.</a:t>
            </a:r>
          </a:p>
          <a:p>
            <a:endParaRPr lang="es-ES" smtClean="0"/>
          </a:p>
          <a:p>
            <a:r>
              <a:rPr lang="es-ES" smtClean="0"/>
              <a:t>Derechos de la infancia y la adolescencia.</a:t>
            </a:r>
          </a:p>
          <a:p>
            <a:endParaRPr lang="es-ES" smtClean="0"/>
          </a:p>
          <a:p>
            <a:r>
              <a:rPr lang="es-ES" smtClean="0"/>
              <a:t>Derechos civiles.</a:t>
            </a:r>
          </a:p>
          <a:p>
            <a:pPr eaLnBrk="1" hangingPunct="1">
              <a:lnSpc>
                <a:spcPct val="90000"/>
              </a:lnSpc>
            </a:pPr>
            <a:endParaRPr lang="es-AR" smtClean="0"/>
          </a:p>
          <a:p>
            <a:pPr eaLnBrk="1" hangingPunct="1">
              <a:lnSpc>
                <a:spcPct val="90000"/>
              </a:lnSpc>
            </a:pPr>
            <a:endParaRPr lang="es-AR" smtClean="0"/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endParaRPr lang="es-AR" smtClean="0"/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endParaRPr lang="es-AR" smtClean="0"/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endParaRPr lang="es-AR" smtClean="0"/>
          </a:p>
          <a:p>
            <a:pPr eaLnBrk="1" hangingPunct="1">
              <a:lnSpc>
                <a:spcPct val="90000"/>
              </a:lnSpc>
            </a:pPr>
            <a:endParaRPr lang="es-A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s-AR" b="1" smtClean="0">
                <a:solidFill>
                  <a:srgbClr val="FF0000"/>
                </a:solidFill>
              </a:rPr>
              <a:t>Ámbitos de trabajo. Clínicas jurídicas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sz="quarter" idx="4294967295"/>
          </p:nvPr>
        </p:nvSpPr>
        <p:spPr>
          <a:xfrm>
            <a:off x="457200" y="1600200"/>
            <a:ext cx="8915400" cy="4530725"/>
          </a:xfrm>
        </p:spPr>
        <p:txBody>
          <a:bodyPr/>
          <a:lstStyle/>
          <a:p>
            <a:r>
              <a:rPr lang="ca-ES" smtClean="0"/>
              <a:t> </a:t>
            </a:r>
            <a:r>
              <a:rPr lang="es-ES" smtClean="0"/>
              <a:t>Derecho inmobiliario y mediación residencial. </a:t>
            </a:r>
          </a:p>
          <a:p>
            <a:endParaRPr lang="es-ES" smtClean="0"/>
          </a:p>
          <a:p>
            <a:r>
              <a:rPr lang="es-ES" smtClean="0"/>
              <a:t>Derechos de los consumidores. </a:t>
            </a:r>
          </a:p>
          <a:p>
            <a:endParaRPr lang="es-ES" smtClean="0"/>
          </a:p>
          <a:p>
            <a:r>
              <a:rPr lang="es-ES" smtClean="0"/>
              <a:t>Derechos de las personas, sindicaturas locales y buena administración.</a:t>
            </a:r>
          </a:p>
          <a:p>
            <a:pPr>
              <a:buFont typeface="Wingdings 2" pitchFamily="18" charset="2"/>
              <a:buNone/>
            </a:pPr>
            <a:endParaRPr lang="es-ES" smtClean="0"/>
          </a:p>
          <a:p>
            <a:r>
              <a:rPr lang="es-ES" smtClean="0"/>
              <a:t>Diversidad funcional.</a:t>
            </a:r>
          </a:p>
          <a:p>
            <a:endParaRPr lang="es-ES" smtClean="0"/>
          </a:p>
          <a:p>
            <a:pPr eaLnBrk="1" hangingPunct="1">
              <a:lnSpc>
                <a:spcPct val="90000"/>
              </a:lnSpc>
            </a:pPr>
            <a:endParaRPr lang="es-AR" smtClean="0"/>
          </a:p>
          <a:p>
            <a:pPr eaLnBrk="1" hangingPunct="1">
              <a:lnSpc>
                <a:spcPct val="90000"/>
              </a:lnSpc>
            </a:pPr>
            <a:endParaRPr lang="es-AR" smtClean="0"/>
          </a:p>
          <a:p>
            <a:pPr eaLnBrk="1" hangingPunct="1">
              <a:lnSpc>
                <a:spcPct val="90000"/>
              </a:lnSpc>
            </a:pPr>
            <a:endParaRPr lang="es-AR" smtClean="0"/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endParaRPr lang="es-AR" smtClean="0"/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endParaRPr lang="es-AR" smtClean="0"/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endParaRPr lang="es-AR" smtClean="0"/>
          </a:p>
          <a:p>
            <a:pPr eaLnBrk="1" hangingPunct="1">
              <a:lnSpc>
                <a:spcPct val="90000"/>
              </a:lnSpc>
            </a:pPr>
            <a:endParaRPr lang="es-A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Civic.thmx</Template>
  <TotalTime>9112</TotalTime>
  <Words>413</Words>
  <Application>Microsoft Office PowerPoint</Application>
  <PresentationFormat>A4 (210 x 297 mm)</PresentationFormat>
  <Paragraphs>148</Paragraphs>
  <Slides>13</Slides>
  <Notes>2</Notes>
  <HiddenSlides>0</HiddenSlides>
  <MMClips>1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4" baseType="lpstr">
      <vt:lpstr>Civic</vt:lpstr>
      <vt:lpstr>I Jornada de formación sobre Aprendizaje-Servicio en la UPNA </vt:lpstr>
      <vt:lpstr>Las primeras ideas</vt:lpstr>
      <vt:lpstr>Las primeras ideas</vt:lpstr>
      <vt:lpstr>Dificultades iniciales</vt:lpstr>
      <vt:lpstr>Estrategias seguidas</vt:lpstr>
      <vt:lpstr>Otras estrategias seguidas</vt:lpstr>
      <vt:lpstr>Ámbitos de trabajo. Clínicas jurídicas</vt:lpstr>
      <vt:lpstr>Ámbitos de trabajo. Clínicas jurídicas</vt:lpstr>
      <vt:lpstr>Ámbitos de trabajo. Clínicas jurídicas</vt:lpstr>
      <vt:lpstr>Formas de trabajar</vt:lpstr>
      <vt:lpstr>Formas de trabajar</vt:lpstr>
      <vt:lpstr>Retos de futuro</vt:lpstr>
      <vt:lpstr>I Jornada de formación sobre Aprendizaje-Servicio en la UPNA </vt:lpstr>
    </vt:vector>
  </TitlesOfParts>
  <Company>Case Western Reserve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Los Estados Unidos hoy</dc:title>
  <dc:creator>administrator</dc:creator>
  <cp:lastModifiedBy>ana.arana</cp:lastModifiedBy>
  <cp:revision>83</cp:revision>
  <cp:lastPrinted>2012-02-09T22:22:17Z</cp:lastPrinted>
  <dcterms:created xsi:type="dcterms:W3CDTF">2012-02-17T08:33:52Z</dcterms:created>
  <dcterms:modified xsi:type="dcterms:W3CDTF">2013-01-22T10:05:39Z</dcterms:modified>
</cp:coreProperties>
</file>