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58" r:id="rId3"/>
    <p:sldId id="367" r:id="rId4"/>
    <p:sldId id="262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</p:sldIdLst>
  <p:sldSz cx="9906000" cy="6858000" type="A4"/>
  <p:notesSz cx="10013950" cy="6858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7B9899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scaleToFitPaper="1" frameSlides="1"/>
  <p:clrMru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84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5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2138" y="0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2138" y="6513513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841B13F-7752-4F87-80A8-56DC61DC19F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2138" y="0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71475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713" y="3257550"/>
            <a:ext cx="801211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noProof="0"/>
              <a:t>Click to edit Master text styles</a:t>
            </a:r>
          </a:p>
          <a:p>
            <a:pPr lvl="1"/>
            <a:r>
              <a:rPr lang="es-AR" noProof="0"/>
              <a:t>Second level</a:t>
            </a:r>
          </a:p>
          <a:p>
            <a:pPr lvl="2"/>
            <a:r>
              <a:rPr lang="es-AR" noProof="0"/>
              <a:t>Third level</a:t>
            </a:r>
          </a:p>
          <a:p>
            <a:pPr lvl="3"/>
            <a:r>
              <a:rPr lang="es-AR" noProof="0"/>
              <a:t>Fourth level</a:t>
            </a:r>
          </a:p>
          <a:p>
            <a:pPr lvl="4"/>
            <a:r>
              <a:rPr lang="es-A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2138" y="6513513"/>
            <a:ext cx="434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A74E8AF-C466-4339-89B5-CC3A60C5638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0366F9-E00B-403F-9545-7EEEA59AC6B5}" type="slidenum">
              <a:rPr lang="es-AR" smtClean="0"/>
              <a:pPr/>
              <a:t>1</a:t>
            </a:fld>
            <a:endParaRPr lang="es-AR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5088" y="3257550"/>
            <a:ext cx="7343775" cy="3086100"/>
          </a:xfrm>
          <a:noFill/>
          <a:ln/>
        </p:spPr>
        <p:txBody>
          <a:bodyPr/>
          <a:lstStyle/>
          <a:p>
            <a:pPr eaLnBrk="1" hangingPunct="1"/>
            <a:endParaRPr lang="es-E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8F27A-041E-4D1B-922F-5CBEF255FF0C}" type="slidenum">
              <a:rPr lang="es-AR" smtClean="0"/>
              <a:pPr/>
              <a:t>13</a:t>
            </a:fld>
            <a:endParaRPr lang="es-AR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5088" y="3257550"/>
            <a:ext cx="7343775" cy="3086100"/>
          </a:xfrm>
          <a:noFill/>
          <a:ln/>
        </p:spPr>
        <p:txBody>
          <a:bodyPr/>
          <a:lstStyle/>
          <a:p>
            <a:pPr eaLnBrk="1" hangingPunct="1"/>
            <a:endParaRPr lang="es-E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9740900" y="3175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906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58750" y="6391275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68275" y="2419350"/>
            <a:ext cx="95694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65100" y="152400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622800" y="211455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4724400" y="2209800"/>
            <a:ext cx="4572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85900" y="2819400"/>
            <a:ext cx="69342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42950" y="381000"/>
            <a:ext cx="84201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705350" y="2198688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4891BA-4877-4F77-AA2F-784E1393F3A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36E5-8ADC-48A0-B06C-A07BB2233C5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594600" y="0"/>
            <a:ext cx="2311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906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8750" y="6391275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65100" y="155575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6180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7410450" y="2925763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2" name="Oval 14"/>
          <p:cNvSpPr/>
          <p:nvPr/>
        </p:nvSpPr>
        <p:spPr>
          <a:xfrm>
            <a:off x="7512050" y="3021013"/>
            <a:ext cx="455613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304800"/>
            <a:ext cx="70993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7350" y="304802"/>
            <a:ext cx="15684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493000" y="3009900"/>
            <a:ext cx="4953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3AFFB-D9E9-4C2E-A3F1-F4F10E41BDB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1027113"/>
            <a:ext cx="4953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634F3-945F-4AA0-9D77-AE1645F3820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9740900" y="1905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65100" y="2286000"/>
            <a:ext cx="95694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68275" y="142875"/>
            <a:ext cx="95694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8750" y="6391275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65100" y="152400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65100" y="2438400"/>
            <a:ext cx="95694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622800" y="211455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4" name="Oval 10"/>
          <p:cNvSpPr/>
          <p:nvPr/>
        </p:nvSpPr>
        <p:spPr>
          <a:xfrm>
            <a:off x="4724400" y="2209800"/>
            <a:ext cx="4572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461" y="2743200"/>
            <a:ext cx="7020189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533400"/>
            <a:ext cx="84201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5350" y="2198688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CEC3F6E-1851-4633-8206-2E122193DD5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943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26898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200650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273800" y="6410325"/>
            <a:ext cx="3298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CCF1E-2A31-423B-A4F0-44793F66AE8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953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906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65100" y="1371600"/>
            <a:ext cx="95694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750" y="6391275"/>
            <a:ext cx="9567863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65100" y="1279525"/>
            <a:ext cx="95694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65100" y="155575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622800" y="955675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7" name="Oval 26"/>
          <p:cNvSpPr/>
          <p:nvPr/>
        </p:nvSpPr>
        <p:spPr>
          <a:xfrm>
            <a:off x="4724400" y="1050925"/>
            <a:ext cx="4572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4376870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90608" y="1524000"/>
            <a:ext cx="4378590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26898" y="2471383"/>
            <a:ext cx="4378452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5200650" y="2471383"/>
            <a:ext cx="437515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0200" y="6410325"/>
            <a:ext cx="3879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05350" y="1042988"/>
            <a:ext cx="4953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AD3D71D-2CAA-42E3-9349-1E355745532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05350" y="1036638"/>
            <a:ext cx="4953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F5D4A-3CE0-499C-B8D9-25DC68E4A67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906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8750" y="6391275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5100" y="158750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22800" y="6324600"/>
            <a:ext cx="6604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D9E0FD-C28C-40D5-A38D-7594547E62A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65100" y="152400"/>
            <a:ext cx="95694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906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65100" y="152400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65100" y="533400"/>
            <a:ext cx="95694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4" name="Oval 10"/>
          <p:cNvSpPr/>
          <p:nvPr/>
        </p:nvSpPr>
        <p:spPr>
          <a:xfrm>
            <a:off x="1504950" y="323850"/>
            <a:ext cx="4572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61925" y="6388100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914400"/>
            <a:ext cx="255905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12750" y="1981201"/>
            <a:ext cx="255905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84550" y="685800"/>
            <a:ext cx="61087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485900" y="312738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E50800-AE40-4B28-8D5F-9E41B8347A2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27025" y="6410325"/>
            <a:ext cx="3665538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65100" y="533400"/>
            <a:ext cx="95694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65100" y="152400"/>
            <a:ext cx="95694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5100" y="155575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4" name="Oval 12"/>
          <p:cNvSpPr/>
          <p:nvPr/>
        </p:nvSpPr>
        <p:spPr>
          <a:xfrm>
            <a:off x="1504950" y="323850"/>
            <a:ext cx="4572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61925" y="6388100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6" y="5029200"/>
            <a:ext cx="635635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50406" y="609600"/>
            <a:ext cx="635635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750" y="990600"/>
            <a:ext cx="26416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485900" y="312738"/>
            <a:ext cx="4953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67218-C1D2-4C90-82C4-6F9ECCB1B54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6270625" y="6405563"/>
            <a:ext cx="3298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27025" y="6410325"/>
            <a:ext cx="388302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1925" y="6388100"/>
            <a:ext cx="95694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273800" y="6405563"/>
            <a:ext cx="3298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Verdana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30200" y="6410325"/>
            <a:ext cx="387985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Verdana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5100" y="155575"/>
            <a:ext cx="95694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65100" y="1276350"/>
            <a:ext cx="95694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22800" y="955675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5" name="Oval 14"/>
          <p:cNvSpPr/>
          <p:nvPr/>
        </p:nvSpPr>
        <p:spPr>
          <a:xfrm>
            <a:off x="4724400" y="1050925"/>
            <a:ext cx="4572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705350" y="1039813"/>
            <a:ext cx="4953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Verdana" charset="0"/>
              </a:defRPr>
            </a:lvl1pPr>
          </a:lstStyle>
          <a:p>
            <a:pPr>
              <a:defRPr/>
            </a:pPr>
            <a:fld id="{BF0E4BD8-26C7-4788-A2B2-2001CF2D2F1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27025" y="228600"/>
            <a:ext cx="9245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27025" y="1524000"/>
            <a:ext cx="92456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video/xplxno_proyecto-dret-al-dret-universidad-de-barcelona-9-de-febrero-presentacion-de-infome-solcom-2011-itzia_shortfilm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linica-juridica.blogspot.com.es/2012/10/iii-seminario-de-la-clinica-juridica-de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www.clinicajuridicaimmobiliaria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2309813"/>
            <a:ext cx="8621713" cy="30241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s-AR" cap="none" dirty="0" smtClean="0"/>
          </a:p>
          <a:p>
            <a:pPr eaLnBrk="1" hangingPunct="1">
              <a:lnSpc>
                <a:spcPct val="90000"/>
              </a:lnSpc>
            </a:pPr>
            <a:endParaRPr lang="es-AR" cap="none" dirty="0" smtClean="0"/>
          </a:p>
          <a:p>
            <a:pPr eaLnBrk="1" hangingPunct="1">
              <a:lnSpc>
                <a:spcPct val="90000"/>
              </a:lnSpc>
            </a:pPr>
            <a:r>
              <a:rPr lang="es-AR" sz="2000" cap="none" dirty="0" smtClean="0"/>
              <a:t>Antonio Madrid</a:t>
            </a:r>
          </a:p>
          <a:p>
            <a:pPr eaLnBrk="1" hangingPunct="1">
              <a:lnSpc>
                <a:spcPct val="90000"/>
              </a:lnSpc>
            </a:pPr>
            <a:endParaRPr lang="es-AR" sz="2000" cap="none" dirty="0" smtClean="0"/>
          </a:p>
          <a:p>
            <a:pPr eaLnBrk="1" hangingPunct="1">
              <a:lnSpc>
                <a:spcPct val="90000"/>
              </a:lnSpc>
            </a:pPr>
            <a:r>
              <a:rPr lang="es-AR" sz="1800" cap="none" dirty="0" smtClean="0"/>
              <a:t>Facultad de Derecho</a:t>
            </a:r>
          </a:p>
          <a:p>
            <a:pPr eaLnBrk="1" hangingPunct="1">
              <a:lnSpc>
                <a:spcPct val="90000"/>
              </a:lnSpc>
            </a:pPr>
            <a:r>
              <a:rPr lang="es-AR" sz="1800" cap="none" dirty="0" smtClean="0"/>
              <a:t>Proyecto derecho al </a:t>
            </a:r>
            <a:r>
              <a:rPr lang="es-AR" sz="1800" cap="none" dirty="0" smtClean="0"/>
              <a:t>Derecho</a:t>
            </a:r>
          </a:p>
          <a:p>
            <a:pPr eaLnBrk="1" hangingPunct="1">
              <a:lnSpc>
                <a:spcPct val="90000"/>
              </a:lnSpc>
            </a:pPr>
            <a:r>
              <a:rPr lang="es-AR" sz="1800" cap="none" smtClean="0"/>
              <a:t>antoniomadrid@ub.edu</a:t>
            </a:r>
            <a:endParaRPr lang="es-AR" sz="1800" cap="none" dirty="0" smtClean="0"/>
          </a:p>
          <a:p>
            <a:pPr eaLnBrk="1" hangingPunct="1">
              <a:lnSpc>
                <a:spcPct val="90000"/>
              </a:lnSpc>
            </a:pPr>
            <a:endParaRPr lang="es-AR" sz="1800" cap="none" dirty="0" smtClean="0"/>
          </a:p>
        </p:txBody>
      </p:sp>
      <p:sp>
        <p:nvSpPr>
          <p:cNvPr id="15362" name="Rectangle 41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Verdana" pitchFamily="34" charset="0"/>
              </a:rPr>
              <a:t>22/1/2013</a:t>
            </a:r>
            <a:endParaRPr lang="es-AR" smtClean="0">
              <a:latin typeface="Verdana" pitchFamily="34" charset="0"/>
            </a:endParaRPr>
          </a:p>
        </p:txBody>
      </p:sp>
      <p:sp>
        <p:nvSpPr>
          <p:cNvPr id="15363" name="Rectangle 42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latin typeface="Verdana" pitchFamily="34" charset="0"/>
            </a:endParaRPr>
          </a:p>
        </p:txBody>
      </p:sp>
      <p:sp>
        <p:nvSpPr>
          <p:cNvPr id="15364" name="Rectangle 4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4705350" y="2198688"/>
            <a:ext cx="476250" cy="441325"/>
          </a:xfrm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endParaRPr lang="es-ES" smtClean="0">
              <a:solidFill>
                <a:srgbClr val="7B9899"/>
              </a:solidFill>
              <a:latin typeface="Verdana" pitchFamily="3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3888" y="427038"/>
            <a:ext cx="9280525" cy="1524000"/>
          </a:xfrm>
        </p:spPr>
        <p:txBody>
          <a:bodyPr/>
          <a:lstStyle/>
          <a:p>
            <a:pPr eaLnBrk="1" hangingPunct="1"/>
            <a:r>
              <a:rPr lang="es-ES_tradnl" sz="3300" b="1" smtClean="0">
                <a:solidFill>
                  <a:srgbClr val="7B9899"/>
                </a:solidFill>
              </a:rPr>
              <a:t>I Jornada de formación sobre Aprendizaje-Servicio en la UPNA</a:t>
            </a:r>
            <a:r>
              <a:rPr lang="es-ES_tradnl" sz="3300" smtClean="0">
                <a:solidFill>
                  <a:srgbClr val="7B9899"/>
                </a:solidFill>
              </a:rPr>
              <a:t> </a:t>
            </a:r>
          </a:p>
        </p:txBody>
      </p:sp>
      <p:pic>
        <p:nvPicPr>
          <p:cNvPr id="15366" name="Picture 3" descr="C:\Documents and Settings\convidats\Escritorio\Antoniomadridjunio2008\dret al dret\logo\dretaldretok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105400"/>
            <a:ext cx="35814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3" descr="logo_home_no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5029200"/>
            <a:ext cx="320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Formas de trabajar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>
              <a:defRPr/>
            </a:pPr>
            <a:r>
              <a:rPr lang="ca-ES" dirty="0"/>
              <a:t> </a:t>
            </a:r>
            <a:r>
              <a:rPr lang="es-ES" dirty="0" smtClean="0"/>
              <a:t>Participación en servicios jurídicos.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dirty="0" smtClean="0"/>
              <a:t>Publicaciones.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dirty="0" smtClean="0"/>
              <a:t>Jornadas</a:t>
            </a:r>
            <a:r>
              <a:rPr lang="es-ES" dirty="0"/>
              <a:t>: </a:t>
            </a:r>
            <a:r>
              <a:rPr lang="es-ES" dirty="0">
                <a:hlinkClick r:id="rId2"/>
              </a:rPr>
              <a:t>http://www.dailymotion.com/video/xplxno_proyecto-dret-al-dret-universidad-de-barcelona-9-de-febrero-presentacion-de-infome-solcom-2011-itzia_shortfilms#.</a:t>
            </a:r>
            <a:r>
              <a:rPr lang="es-ES" dirty="0" smtClean="0">
                <a:hlinkClick r:id="rId2"/>
              </a:rPr>
              <a:t>UPxy9mfivWE</a:t>
            </a: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Formas de trabajar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>
              <a:defRPr/>
            </a:pPr>
            <a:r>
              <a:rPr lang="ca-ES" dirty="0"/>
              <a:t> </a:t>
            </a:r>
            <a:r>
              <a:rPr lang="ca-ES" dirty="0" err="1" smtClean="0"/>
              <a:t>Seminarios</a:t>
            </a:r>
            <a:r>
              <a:rPr lang="ca-ES" dirty="0" smtClean="0"/>
              <a:t>: </a:t>
            </a:r>
            <a:r>
              <a:rPr lang="es-ES" dirty="0" smtClean="0"/>
              <a:t> Clínica jurídica y responsabilidad social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clinica-juridica.blogspot.com.es/2012/10/iii-seminario-de-la-clinica-juridica-de.html</a:t>
            </a:r>
            <a:endParaRPr lang="es-ES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s-ES" dirty="0"/>
          </a:p>
          <a:p>
            <a:pPr>
              <a:defRPr/>
            </a:pPr>
            <a:r>
              <a:rPr lang="es-ES" dirty="0" smtClean="0"/>
              <a:t>Programas de radio: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dirty="0" smtClean="0"/>
              <a:t>Prestación directa de servicios en la Facultad: </a:t>
            </a:r>
            <a:r>
              <a:rPr lang="es-ES" dirty="0" err="1" smtClean="0"/>
              <a:t>ClinHab</a:t>
            </a:r>
            <a:endParaRPr lang="es-ES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es-ES" dirty="0">
                <a:hlinkClick r:id="rId4"/>
              </a:rPr>
              <a:t>http://www.clinicajuridicaimmobiliaria.org</a:t>
            </a:r>
            <a:r>
              <a:rPr lang="es-ES" dirty="0" smtClean="0">
                <a:hlinkClick r:id="rId4"/>
              </a:rPr>
              <a:t>/</a:t>
            </a:r>
            <a:endParaRPr lang="es-ES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</p:txBody>
      </p:sp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337050" y="34639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9275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Retos de futuro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s-ES" dirty="0" smtClean="0"/>
              <a:t> </a:t>
            </a:r>
          </a:p>
          <a:p>
            <a:pPr>
              <a:defRPr/>
            </a:pPr>
            <a:r>
              <a:rPr lang="es-ES" dirty="0" smtClean="0"/>
              <a:t>Fomentar la transversalidad: interna y externa. 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dirty="0" smtClean="0"/>
              <a:t>Fomentar la investigación en el ámbito de las clínicas jurídicas.</a:t>
            </a:r>
          </a:p>
          <a:p>
            <a:pPr>
              <a:defRPr/>
            </a:pPr>
            <a:endParaRPr lang="es-ES" dirty="0" smtClean="0"/>
          </a:p>
          <a:p>
            <a:pPr>
              <a:defRPr/>
            </a:pPr>
            <a:r>
              <a:rPr lang="es-ES" dirty="0" smtClean="0"/>
              <a:t>Incrementar el protagonismo de los estudiantes. </a:t>
            </a:r>
          </a:p>
          <a:p>
            <a:pPr>
              <a:defRPr/>
            </a:pPr>
            <a:endParaRPr lang="es-ES" dirty="0"/>
          </a:p>
          <a:p>
            <a:pPr>
              <a:defRPr/>
            </a:pPr>
            <a:r>
              <a:rPr lang="es-ES" dirty="0" smtClean="0"/>
              <a:t>Mejorar la gestión.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s-ES" dirty="0" smtClean="0"/>
          </a:p>
          <a:p>
            <a:pPr>
              <a:defRPr/>
            </a:pPr>
            <a:endParaRPr lang="es-ES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s-AR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2309813"/>
            <a:ext cx="8621713" cy="30241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s-AR" cap="none" smtClean="0"/>
          </a:p>
          <a:p>
            <a:pPr eaLnBrk="1" hangingPunct="1">
              <a:lnSpc>
                <a:spcPct val="90000"/>
              </a:lnSpc>
            </a:pPr>
            <a:endParaRPr lang="es-AR" cap="none" smtClean="0"/>
          </a:p>
          <a:p>
            <a:pPr eaLnBrk="1" hangingPunct="1">
              <a:lnSpc>
                <a:spcPct val="90000"/>
              </a:lnSpc>
            </a:pPr>
            <a:r>
              <a:rPr lang="es-AR" sz="2000" cap="none" smtClean="0"/>
              <a:t>Antonio Madrid</a:t>
            </a:r>
          </a:p>
          <a:p>
            <a:pPr eaLnBrk="1" hangingPunct="1">
              <a:lnSpc>
                <a:spcPct val="90000"/>
              </a:lnSpc>
            </a:pPr>
            <a:endParaRPr lang="es-AR" sz="2000" cap="none" smtClean="0"/>
          </a:p>
          <a:p>
            <a:pPr eaLnBrk="1" hangingPunct="1">
              <a:lnSpc>
                <a:spcPct val="90000"/>
              </a:lnSpc>
            </a:pPr>
            <a:r>
              <a:rPr lang="es-AR" sz="1800" cap="none" smtClean="0"/>
              <a:t>Facultad de Derecho</a:t>
            </a:r>
          </a:p>
          <a:p>
            <a:pPr eaLnBrk="1" hangingPunct="1">
              <a:lnSpc>
                <a:spcPct val="90000"/>
              </a:lnSpc>
            </a:pPr>
            <a:r>
              <a:rPr lang="es-AR" sz="1800" cap="none" smtClean="0"/>
              <a:t>Proyecto derecho al Derecho</a:t>
            </a:r>
          </a:p>
          <a:p>
            <a:pPr eaLnBrk="1" hangingPunct="1">
              <a:lnSpc>
                <a:spcPct val="90000"/>
              </a:lnSpc>
            </a:pPr>
            <a:endParaRPr lang="es-AR" sz="1800" cap="none" smtClean="0"/>
          </a:p>
        </p:txBody>
      </p:sp>
      <p:sp>
        <p:nvSpPr>
          <p:cNvPr id="27650" name="Rectangle 41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Verdana" pitchFamily="34" charset="0"/>
              </a:rPr>
              <a:t>22/1/2013</a:t>
            </a:r>
            <a:endParaRPr lang="es-AR" smtClean="0">
              <a:latin typeface="Verdana" pitchFamily="34" charset="0"/>
            </a:endParaRPr>
          </a:p>
        </p:txBody>
      </p:sp>
      <p:sp>
        <p:nvSpPr>
          <p:cNvPr id="27651" name="Rectangle 42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latin typeface="Verdana" pitchFamily="34" charset="0"/>
            </a:endParaRPr>
          </a:p>
        </p:txBody>
      </p:sp>
      <p:sp>
        <p:nvSpPr>
          <p:cNvPr id="27652" name="Rectangle 4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4705350" y="2198688"/>
            <a:ext cx="476250" cy="441325"/>
          </a:xfrm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endParaRPr lang="es-ES" smtClean="0">
              <a:solidFill>
                <a:srgbClr val="7B9899"/>
              </a:solidFill>
              <a:latin typeface="Verdana" pitchFamily="34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3888" y="427038"/>
            <a:ext cx="9280525" cy="1524000"/>
          </a:xfrm>
        </p:spPr>
        <p:txBody>
          <a:bodyPr/>
          <a:lstStyle/>
          <a:p>
            <a:pPr eaLnBrk="1" hangingPunct="1"/>
            <a:r>
              <a:rPr lang="es-ES_tradnl" sz="3300" b="1" smtClean="0">
                <a:solidFill>
                  <a:srgbClr val="7B9899"/>
                </a:solidFill>
              </a:rPr>
              <a:t>I Jornada de formación sobre Aprendizaje-Servicio en la UPNA</a:t>
            </a:r>
            <a:r>
              <a:rPr lang="es-ES_tradnl" sz="3300" smtClean="0">
                <a:solidFill>
                  <a:srgbClr val="7B9899"/>
                </a:solidFill>
              </a:rPr>
              <a:t> </a:t>
            </a:r>
          </a:p>
        </p:txBody>
      </p:sp>
      <p:pic>
        <p:nvPicPr>
          <p:cNvPr id="27654" name="Picture 3" descr="C:\Documents and Settings\convidats\Escritorio\Antoniomadridjunio2008\dret al dret\logo\dretaldretok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105400"/>
            <a:ext cx="35814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3" descr="logo_home_no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5029200"/>
            <a:ext cx="320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Las primeras ideas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025" y="1527175"/>
            <a:ext cx="9212263" cy="4572000"/>
          </a:xfrm>
        </p:spPr>
        <p:txBody>
          <a:bodyPr/>
          <a:lstStyle/>
          <a:p>
            <a:pPr eaLnBrk="1" hangingPunct="1"/>
            <a:r>
              <a:rPr lang="es-AR" smtClean="0"/>
              <a:t>Vincular el aprendizaje con la actuación fuera de la Facultad. </a:t>
            </a:r>
          </a:p>
          <a:p>
            <a:pPr eaLnBrk="1" hangingPunct="1">
              <a:buFont typeface="Wingdings 2" pitchFamily="18" charset="2"/>
              <a:buNone/>
            </a:pPr>
            <a:endParaRPr lang="es-AR" smtClean="0"/>
          </a:p>
          <a:p>
            <a:pPr eaLnBrk="1" hangingPunct="1"/>
            <a:r>
              <a:rPr lang="es-AR" smtClean="0"/>
              <a:t>Abrir el espacio universitario: realidades sociales, ámbitos de trabajo relevantes. </a:t>
            </a:r>
          </a:p>
          <a:p>
            <a:pPr eaLnBrk="1" hangingPunct="1">
              <a:buFont typeface="Wingdings 2" pitchFamily="18" charset="2"/>
              <a:buNone/>
            </a:pPr>
            <a:endParaRPr lang="es-AR" smtClean="0"/>
          </a:p>
          <a:p>
            <a:pPr eaLnBrk="1" hangingPunct="1"/>
            <a:r>
              <a:rPr lang="es-AR" smtClean="0"/>
              <a:t>Vincular práctica y teoría. </a:t>
            </a:r>
          </a:p>
          <a:p>
            <a:pPr eaLnBrk="1" hangingPunct="1">
              <a:buFont typeface="Wingdings 2" pitchFamily="18" charset="2"/>
              <a:buNone/>
            </a:pPr>
            <a:endParaRPr lang="es-AR" smtClean="0"/>
          </a:p>
          <a:p>
            <a:pPr eaLnBrk="1" hangingPunct="1"/>
            <a:r>
              <a:rPr lang="es-AR" smtClean="0"/>
              <a:t>Mejorar el acceso a los derechos de personas y colectivos vulnerabilizados. </a:t>
            </a:r>
          </a:p>
          <a:p>
            <a:pPr algn="just" eaLnBrk="1" hangingPunct="1">
              <a:buFont typeface="Wingdings 2" pitchFamily="18" charset="2"/>
              <a:buNone/>
            </a:pPr>
            <a:endParaRPr lang="es-AR" smtClean="0"/>
          </a:p>
          <a:p>
            <a:pPr algn="just" eaLnBrk="1" hangingPunct="1"/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Las primeras ideas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27025" y="1527175"/>
            <a:ext cx="9212263" cy="4572000"/>
          </a:xfrm>
        </p:spPr>
        <p:txBody>
          <a:bodyPr/>
          <a:lstStyle/>
          <a:p>
            <a:pPr eaLnBrk="1" hangingPunct="1"/>
            <a:endParaRPr lang="es-AR" smtClean="0"/>
          </a:p>
          <a:p>
            <a:pPr eaLnBrk="1" hangingPunct="1"/>
            <a:r>
              <a:rPr lang="es-AR" smtClean="0"/>
              <a:t>Interés compartido: profesorado, estudiantes y colaboradores externos. </a:t>
            </a:r>
          </a:p>
          <a:p>
            <a:pPr eaLnBrk="1" hangingPunct="1">
              <a:buFont typeface="Wingdings 2" pitchFamily="18" charset="2"/>
              <a:buNone/>
            </a:pPr>
            <a:endParaRPr lang="es-AR" smtClean="0"/>
          </a:p>
          <a:p>
            <a:pPr eaLnBrk="1" hangingPunct="1"/>
            <a:r>
              <a:rPr lang="es-AR" smtClean="0"/>
              <a:t>Articular trabajo de estudiantes, profesorado, personal de administración y coladores externos. </a:t>
            </a:r>
          </a:p>
          <a:p>
            <a:pPr eaLnBrk="1" hangingPunct="1">
              <a:buFont typeface="Wingdings 2" pitchFamily="18" charset="2"/>
              <a:buNone/>
            </a:pPr>
            <a:endParaRPr lang="es-AR" smtClean="0"/>
          </a:p>
          <a:p>
            <a:pPr eaLnBrk="1" hangingPunct="1"/>
            <a:r>
              <a:rPr lang="es-AR" smtClean="0"/>
              <a:t>Función social de la Universidad (Facultad de Derecho)</a:t>
            </a:r>
          </a:p>
          <a:p>
            <a:pPr algn="just" eaLnBrk="1" hangingPunct="1"/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Dificultades iniciales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smtClean="0"/>
              <a:t>Inmovilismo. Falta de imaginación y atrevimiento.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Reconocimiento académico de las cargas de trabajo del profesorado.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Ubicación curricular.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Establecer relaciones de colaboración con asociaciones y fundaciones, colegios profesionales, administraciones públicas y despachos profesionales.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Estrategias seguidas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smtClean="0"/>
              <a:t>Formar un grupo promotor: cordial, colaborador, creíble, estable, plural, con conocimiento institucional.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Plazas de prácticas curriculares y contenidos prácticos de asignaturas.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Modificación normativa académico-docente.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Convenios de colaboración: concreción de proyectos.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Otras estrategias seguidas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smtClean="0"/>
              <a:t>Proyecto de Facultad.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Reglamento de Junta de Facultad.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Grupo de innovación docente.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Relación con otros proyectos similares: UV, URV, Carlos III.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Dimensión internacional.</a:t>
            </a:r>
          </a:p>
          <a:p>
            <a:pPr eaLnBrk="1" hangingPunct="1">
              <a:lnSpc>
                <a:spcPct val="90000"/>
              </a:lnSpc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Ámbitos de trabajo. Clínicas jurídicas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smtClean="0"/>
              <a:t>Derechos humanos y derecho internacional. </a:t>
            </a:r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Derech0 penitenciario.</a:t>
            </a:r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Derechos de extranjería.</a:t>
            </a:r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Derechos de los menores.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r>
              <a:rPr lang="es-AR" smtClean="0"/>
              <a:t>Derechos de las mujeres.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Ámbitos de trabajo. Clínicas jurídicas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Derecho y género.</a:t>
            </a:r>
          </a:p>
          <a:p>
            <a:pPr eaLnBrk="1" hangingPunct="1">
              <a:lnSpc>
                <a:spcPct val="90000"/>
              </a:lnSpc>
            </a:pPr>
            <a:endParaRPr lang="es-ES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Derechos sociales.</a:t>
            </a:r>
          </a:p>
          <a:p>
            <a:pPr eaLnBrk="1" hangingPunct="1">
              <a:lnSpc>
                <a:spcPct val="90000"/>
              </a:lnSpc>
            </a:pPr>
            <a:endParaRPr lang="es-ES" smtClean="0"/>
          </a:p>
          <a:p>
            <a:r>
              <a:rPr lang="es-ES" smtClean="0"/>
              <a:t>Derecho del medio ambiente.</a:t>
            </a:r>
          </a:p>
          <a:p>
            <a:endParaRPr lang="es-ES" smtClean="0"/>
          </a:p>
          <a:p>
            <a:r>
              <a:rPr lang="es-ES" smtClean="0"/>
              <a:t>Derechos de la infancia y la adolescencia.</a:t>
            </a:r>
          </a:p>
          <a:p>
            <a:endParaRPr lang="es-ES" smtClean="0"/>
          </a:p>
          <a:p>
            <a:r>
              <a:rPr lang="es-ES" smtClean="0"/>
              <a:t>Derechos civiles.</a:t>
            </a:r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AR" b="1" smtClean="0">
                <a:solidFill>
                  <a:srgbClr val="FF0000"/>
                </a:solidFill>
              </a:rPr>
              <a:t>Ámbitos de trabajo. Clínicas jurídicas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915400" cy="4530725"/>
          </a:xfrm>
        </p:spPr>
        <p:txBody>
          <a:bodyPr/>
          <a:lstStyle/>
          <a:p>
            <a:r>
              <a:rPr lang="ca-ES" smtClean="0"/>
              <a:t> </a:t>
            </a:r>
            <a:r>
              <a:rPr lang="es-ES" smtClean="0"/>
              <a:t>Derecho inmobiliario y mediación residencial. </a:t>
            </a:r>
          </a:p>
          <a:p>
            <a:endParaRPr lang="es-ES" smtClean="0"/>
          </a:p>
          <a:p>
            <a:r>
              <a:rPr lang="es-ES" smtClean="0"/>
              <a:t>Derechos de los consumidores. </a:t>
            </a:r>
          </a:p>
          <a:p>
            <a:endParaRPr lang="es-ES" smtClean="0"/>
          </a:p>
          <a:p>
            <a:r>
              <a:rPr lang="es-ES" smtClean="0"/>
              <a:t>Derechos de las personas, sindicaturas locales y buena administración.</a:t>
            </a:r>
          </a:p>
          <a:p>
            <a:pPr>
              <a:buFont typeface="Wingdings 2" pitchFamily="18" charset="2"/>
              <a:buNone/>
            </a:pPr>
            <a:endParaRPr lang="es-ES" smtClean="0"/>
          </a:p>
          <a:p>
            <a:r>
              <a:rPr lang="es-ES" smtClean="0"/>
              <a:t>Diversidad funcional.</a:t>
            </a:r>
          </a:p>
          <a:p>
            <a:endParaRPr lang="es-ES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s-AR" smtClean="0"/>
          </a:p>
          <a:p>
            <a:pPr eaLnBrk="1" hangingPunct="1">
              <a:lnSpc>
                <a:spcPct val="90000"/>
              </a:lnSpc>
            </a:pPr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9112</TotalTime>
  <Words>413</Words>
  <Application>Microsoft Office PowerPoint</Application>
  <PresentationFormat>A4 (210 x 297 mm)</PresentationFormat>
  <Paragraphs>148</Paragraphs>
  <Slides>13</Slides>
  <Notes>2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Civic</vt:lpstr>
      <vt:lpstr>I Jornada de formación sobre Aprendizaje-Servicio en la UPNA </vt:lpstr>
      <vt:lpstr>Las primeras ideas</vt:lpstr>
      <vt:lpstr>Las primeras ideas</vt:lpstr>
      <vt:lpstr>Dificultades iniciales</vt:lpstr>
      <vt:lpstr>Estrategias seguidas</vt:lpstr>
      <vt:lpstr>Otras estrategias seguidas</vt:lpstr>
      <vt:lpstr>Ámbitos de trabajo. Clínicas jurídicas</vt:lpstr>
      <vt:lpstr>Ámbitos de trabajo. Clínicas jurídicas</vt:lpstr>
      <vt:lpstr>Ámbitos de trabajo. Clínicas jurídicas</vt:lpstr>
      <vt:lpstr>Formas de trabajar</vt:lpstr>
      <vt:lpstr>Formas de trabajar</vt:lpstr>
      <vt:lpstr>Retos de futuro</vt:lpstr>
      <vt:lpstr>I Jornada de formación sobre Aprendizaje-Servicio en la UPNA 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Estados Unidos hoy</dc:title>
  <dc:creator>administrator</dc:creator>
  <cp:lastModifiedBy>ana.arana</cp:lastModifiedBy>
  <cp:revision>83</cp:revision>
  <cp:lastPrinted>2012-02-09T22:22:17Z</cp:lastPrinted>
  <dcterms:created xsi:type="dcterms:W3CDTF">2012-02-17T08:33:52Z</dcterms:created>
  <dcterms:modified xsi:type="dcterms:W3CDTF">2013-01-22T10:05:39Z</dcterms:modified>
</cp:coreProperties>
</file>